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982" r:id="rId2"/>
    <p:sldMasterId id="2147483994" r:id="rId3"/>
    <p:sldMasterId id="2147483969" r:id="rId4"/>
  </p:sldMasterIdLst>
  <p:notesMasterIdLst>
    <p:notesMasterId r:id="rId50"/>
  </p:notesMasterIdLst>
  <p:handoutMasterIdLst>
    <p:handoutMasterId r:id="rId51"/>
  </p:handoutMasterIdLst>
  <p:sldIdLst>
    <p:sldId id="256" r:id="rId5"/>
    <p:sldId id="445" r:id="rId6"/>
    <p:sldId id="479" r:id="rId7"/>
    <p:sldId id="447" r:id="rId8"/>
    <p:sldId id="448" r:id="rId9"/>
    <p:sldId id="449" r:id="rId10"/>
    <p:sldId id="450" r:id="rId11"/>
    <p:sldId id="409" r:id="rId12"/>
    <p:sldId id="410" r:id="rId13"/>
    <p:sldId id="412" r:id="rId14"/>
    <p:sldId id="451" r:id="rId15"/>
    <p:sldId id="452" r:id="rId16"/>
    <p:sldId id="453" r:id="rId17"/>
    <p:sldId id="454" r:id="rId18"/>
    <p:sldId id="424" r:id="rId19"/>
    <p:sldId id="383" r:id="rId20"/>
    <p:sldId id="482" r:id="rId21"/>
    <p:sldId id="485" r:id="rId22"/>
    <p:sldId id="486" r:id="rId23"/>
    <p:sldId id="459" r:id="rId24"/>
    <p:sldId id="460" r:id="rId25"/>
    <p:sldId id="483" r:id="rId26"/>
    <p:sldId id="487" r:id="rId27"/>
    <p:sldId id="484" r:id="rId28"/>
    <p:sldId id="375" r:id="rId29"/>
    <p:sldId id="376" r:id="rId30"/>
    <p:sldId id="432" r:id="rId31"/>
    <p:sldId id="491" r:id="rId32"/>
    <p:sldId id="489" r:id="rId33"/>
    <p:sldId id="492" r:id="rId34"/>
    <p:sldId id="405" r:id="rId35"/>
    <p:sldId id="404" r:id="rId36"/>
    <p:sldId id="488" r:id="rId37"/>
    <p:sldId id="475" r:id="rId38"/>
    <p:sldId id="360" r:id="rId39"/>
    <p:sldId id="402" r:id="rId40"/>
    <p:sldId id="403" r:id="rId41"/>
    <p:sldId id="361" r:id="rId42"/>
    <p:sldId id="362" r:id="rId43"/>
    <p:sldId id="490" r:id="rId44"/>
    <p:sldId id="429" r:id="rId45"/>
    <p:sldId id="466" r:id="rId46"/>
    <p:sldId id="467" r:id="rId47"/>
    <p:sldId id="468" r:id="rId48"/>
    <p:sldId id="333" r:id="rId49"/>
  </p:sldIdLst>
  <p:sldSz cx="9144000" cy="6858000" type="screen4x3"/>
  <p:notesSz cx="7086600" cy="93726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96"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96"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96"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96"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96" charset="-128"/>
        <a:cs typeface="+mn-cs"/>
      </a:defRPr>
    </a:lvl5pPr>
    <a:lvl6pPr marL="2286000" algn="l" defTabSz="914400" rtl="0" eaLnBrk="1" latinLnBrk="0" hangingPunct="1">
      <a:defRPr sz="2400" kern="1200">
        <a:solidFill>
          <a:schemeClr val="tx1"/>
        </a:solidFill>
        <a:latin typeface="Arial" charset="0"/>
        <a:ea typeface="ＭＳ Ｐゴシック" pitchFamily="-96" charset="-128"/>
        <a:cs typeface="+mn-cs"/>
      </a:defRPr>
    </a:lvl6pPr>
    <a:lvl7pPr marL="2743200" algn="l" defTabSz="914400" rtl="0" eaLnBrk="1" latinLnBrk="0" hangingPunct="1">
      <a:defRPr sz="2400" kern="1200">
        <a:solidFill>
          <a:schemeClr val="tx1"/>
        </a:solidFill>
        <a:latin typeface="Arial" charset="0"/>
        <a:ea typeface="ＭＳ Ｐゴシック" pitchFamily="-96" charset="-128"/>
        <a:cs typeface="+mn-cs"/>
      </a:defRPr>
    </a:lvl7pPr>
    <a:lvl8pPr marL="3200400" algn="l" defTabSz="914400" rtl="0" eaLnBrk="1" latinLnBrk="0" hangingPunct="1">
      <a:defRPr sz="2400" kern="1200">
        <a:solidFill>
          <a:schemeClr val="tx1"/>
        </a:solidFill>
        <a:latin typeface="Arial" charset="0"/>
        <a:ea typeface="ＭＳ Ｐゴシック" pitchFamily="-96" charset="-128"/>
        <a:cs typeface="+mn-cs"/>
      </a:defRPr>
    </a:lvl8pPr>
    <a:lvl9pPr marL="3657600" algn="l" defTabSz="914400" rtl="0" eaLnBrk="1" latinLnBrk="0" hangingPunct="1">
      <a:defRPr sz="2400" kern="1200">
        <a:solidFill>
          <a:schemeClr val="tx1"/>
        </a:solidFill>
        <a:latin typeface="Arial" charset="0"/>
        <a:ea typeface="ＭＳ Ｐゴシック" pitchFamily="-9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2F1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5907" autoAdjust="0"/>
  </p:normalViewPr>
  <p:slideViewPr>
    <p:cSldViewPr>
      <p:cViewPr varScale="1">
        <p:scale>
          <a:sx n="55" d="100"/>
          <a:sy n="55" d="100"/>
        </p:scale>
        <p:origin x="1104" y="72"/>
      </p:cViewPr>
      <p:guideLst>
        <p:guide orient="horz" pos="2160"/>
        <p:guide pos="2880"/>
      </p:guideLst>
    </p:cSldViewPr>
  </p:slideViewPr>
  <p:outlineViewPr>
    <p:cViewPr>
      <p:scale>
        <a:sx n="33" d="100"/>
        <a:sy n="33" d="100"/>
      </p:scale>
      <p:origin x="0" y="-11088"/>
    </p:cViewPr>
  </p:outlineViewPr>
  <p:notesTextViewPr>
    <p:cViewPr>
      <p:scale>
        <a:sx n="100" d="100"/>
        <a:sy n="100" d="100"/>
      </p:scale>
      <p:origin x="0" y="0"/>
    </p:cViewPr>
  </p:notesTextViewPr>
  <p:notesViewPr>
    <p:cSldViewPr>
      <p:cViewPr varScale="1">
        <p:scale>
          <a:sx n="66" d="100"/>
          <a:sy n="66" d="100"/>
        </p:scale>
        <p:origin x="320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Briess Bonlander Munich Malt 10L</a:t>
            </a:r>
          </a:p>
        </c:rich>
      </c:tx>
      <c:layout>
        <c:manualLayout>
          <c:xMode val="edge"/>
          <c:yMode val="edge"/>
          <c:x val="0.1240323709536308"/>
          <c:y val="3.160919540229885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496609798775153"/>
          <c:y val="0.15932211059824419"/>
          <c:w val="0.50767591551056113"/>
          <c:h val="0.73525477418770935"/>
        </c:manualLayout>
      </c:layout>
      <c:radarChart>
        <c:radarStyle val="marker"/>
        <c:varyColors val="0"/>
        <c:ser>
          <c:idx val="0"/>
          <c:order val="0"/>
          <c:tx>
            <c:v>Average Sensory Profile</c:v>
          </c:tx>
          <c:spPr>
            <a:ln w="28575" cap="rnd">
              <a:solidFill>
                <a:srgbClr val="FFC000"/>
              </a:solidFill>
              <a:round/>
            </a:ln>
            <a:effectLst/>
          </c:spPr>
          <c:marker>
            <c:symbol val="none"/>
          </c:marker>
          <c:cat>
            <c:strRef>
              <c:f>Sheet1!$G$2:$G$9</c:f>
              <c:strCache>
                <c:ptCount val="8"/>
                <c:pt idx="0">
                  <c:v>sweet</c:v>
                </c:pt>
                <c:pt idx="1">
                  <c:v>malty</c:v>
                </c:pt>
                <c:pt idx="2">
                  <c:v>toast</c:v>
                </c:pt>
                <c:pt idx="3">
                  <c:v>biscuit</c:v>
                </c:pt>
                <c:pt idx="4">
                  <c:v>nutty</c:v>
                </c:pt>
                <c:pt idx="5">
                  <c:v>bready</c:v>
                </c:pt>
                <c:pt idx="6">
                  <c:v>graham cracker</c:v>
                </c:pt>
                <c:pt idx="7">
                  <c:v>baking bread</c:v>
                </c:pt>
              </c:strCache>
            </c:strRef>
          </c:cat>
          <c:val>
            <c:numRef>
              <c:f>Sheet1!$S$2:$S$9</c:f>
              <c:numCache>
                <c:formatCode>0</c:formatCode>
                <c:ptCount val="8"/>
                <c:pt idx="0">
                  <c:v>3</c:v>
                </c:pt>
                <c:pt idx="1">
                  <c:v>3</c:v>
                </c:pt>
                <c:pt idx="2">
                  <c:v>2</c:v>
                </c:pt>
                <c:pt idx="3">
                  <c:v>3</c:v>
                </c:pt>
                <c:pt idx="4">
                  <c:v>1</c:v>
                </c:pt>
                <c:pt idx="5">
                  <c:v>2</c:v>
                </c:pt>
                <c:pt idx="6">
                  <c:v>1</c:v>
                </c:pt>
                <c:pt idx="7">
                  <c:v>1</c:v>
                </c:pt>
              </c:numCache>
            </c:numRef>
          </c:val>
        </c:ser>
        <c:ser>
          <c:idx val="1"/>
          <c:order val="1"/>
          <c:tx>
            <c:v>Lower Limit</c:v>
          </c:tx>
          <c:spPr>
            <a:ln w="28575" cap="rnd">
              <a:solidFill>
                <a:schemeClr val="bg1">
                  <a:lumMod val="50000"/>
                </a:schemeClr>
              </a:solidFill>
              <a:prstDash val="sysDot"/>
              <a:round/>
            </a:ln>
            <a:effectLst/>
          </c:spPr>
          <c:marker>
            <c:symbol val="none"/>
          </c:marker>
          <c:val>
            <c:numRef>
              <c:f>Sheet1!$U$2:$U$9</c:f>
              <c:numCache>
                <c:formatCode>0</c:formatCode>
                <c:ptCount val="8"/>
                <c:pt idx="0">
                  <c:v>3</c:v>
                </c:pt>
                <c:pt idx="1">
                  <c:v>3</c:v>
                </c:pt>
                <c:pt idx="2">
                  <c:v>1</c:v>
                </c:pt>
                <c:pt idx="3">
                  <c:v>3</c:v>
                </c:pt>
                <c:pt idx="4">
                  <c:v>1</c:v>
                </c:pt>
                <c:pt idx="5">
                  <c:v>2</c:v>
                </c:pt>
                <c:pt idx="6">
                  <c:v>1</c:v>
                </c:pt>
                <c:pt idx="7">
                  <c:v>1</c:v>
                </c:pt>
              </c:numCache>
            </c:numRef>
          </c:val>
        </c:ser>
        <c:ser>
          <c:idx val="2"/>
          <c:order val="2"/>
          <c:tx>
            <c:v>Upper Limit</c:v>
          </c:tx>
          <c:spPr>
            <a:ln w="28575" cap="rnd">
              <a:solidFill>
                <a:schemeClr val="bg1">
                  <a:lumMod val="50000"/>
                </a:schemeClr>
              </a:solidFill>
              <a:prstDash val="sysDash"/>
              <a:round/>
            </a:ln>
            <a:effectLst/>
          </c:spPr>
          <c:marker>
            <c:symbol val="none"/>
          </c:marker>
          <c:val>
            <c:numRef>
              <c:f>Sheet1!$V$2:$V$9</c:f>
              <c:numCache>
                <c:formatCode>0</c:formatCode>
                <c:ptCount val="8"/>
                <c:pt idx="0">
                  <c:v>3</c:v>
                </c:pt>
                <c:pt idx="1">
                  <c:v>3</c:v>
                </c:pt>
                <c:pt idx="2">
                  <c:v>3</c:v>
                </c:pt>
                <c:pt idx="3">
                  <c:v>3</c:v>
                </c:pt>
                <c:pt idx="4">
                  <c:v>1</c:v>
                </c:pt>
                <c:pt idx="5">
                  <c:v>2</c:v>
                </c:pt>
                <c:pt idx="6">
                  <c:v>1</c:v>
                </c:pt>
                <c:pt idx="7">
                  <c:v>1</c:v>
                </c:pt>
              </c:numCache>
            </c:numRef>
          </c:val>
        </c:ser>
        <c:dLbls>
          <c:showLegendKey val="0"/>
          <c:showVal val="0"/>
          <c:showCatName val="0"/>
          <c:showSerName val="0"/>
          <c:showPercent val="0"/>
          <c:showBubbleSize val="0"/>
        </c:dLbls>
        <c:axId val="332347784"/>
        <c:axId val="332343864"/>
      </c:radarChart>
      <c:catAx>
        <c:axId val="332347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2343864"/>
        <c:crosses val="autoZero"/>
        <c:auto val="1"/>
        <c:lblAlgn val="ctr"/>
        <c:lblOffset val="100"/>
        <c:noMultiLvlLbl val="0"/>
      </c:catAx>
      <c:valAx>
        <c:axId val="332343864"/>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2347784"/>
        <c:crosses val="autoZero"/>
        <c:crossBetween val="between"/>
        <c:minorUnit val="1"/>
      </c:valAx>
      <c:spPr>
        <a:noFill/>
        <a:ln>
          <a:noFill/>
        </a:ln>
        <a:effectLst/>
      </c:spPr>
    </c:plotArea>
    <c:legend>
      <c:legendPos val="r"/>
      <c:layout>
        <c:manualLayout>
          <c:xMode val="edge"/>
          <c:yMode val="edge"/>
          <c:x val="0.75346792067658208"/>
          <c:y val="0.29261811023622042"/>
          <c:w val="0.24453791192767571"/>
          <c:h val="0.305521766675717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smtClean="0"/>
              <a:t>Great Western</a:t>
            </a:r>
            <a:r>
              <a:rPr lang="en-US" sz="1800" b="1" baseline="0" dirty="0" smtClean="0"/>
              <a:t> Munich 10L Malt</a:t>
            </a:r>
            <a:endParaRPr lang="en-US" sz="1800" b="1" dirty="0"/>
          </a:p>
        </c:rich>
      </c:tx>
      <c:layout>
        <c:manualLayout>
          <c:xMode val="edge"/>
          <c:yMode val="edge"/>
          <c:x val="0.1240323709536308"/>
          <c:y val="3.160919540229885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496609798775153"/>
          <c:y val="0.15932211059824419"/>
          <c:w val="0.50767591551056113"/>
          <c:h val="0.73525477418770935"/>
        </c:manualLayout>
      </c:layout>
      <c:radarChart>
        <c:radarStyle val="marker"/>
        <c:varyColors val="0"/>
        <c:ser>
          <c:idx val="0"/>
          <c:order val="0"/>
          <c:tx>
            <c:v>Average Sensory Profile</c:v>
          </c:tx>
          <c:spPr>
            <a:ln w="28575" cap="rnd">
              <a:solidFill>
                <a:srgbClr val="FFC000"/>
              </a:solidFill>
              <a:round/>
            </a:ln>
            <a:effectLst/>
          </c:spPr>
          <c:marker>
            <c:symbol val="none"/>
          </c:marker>
          <c:cat>
            <c:strRef>
              <c:f>Sheet1!$G$2:$G$9</c:f>
              <c:strCache>
                <c:ptCount val="8"/>
                <c:pt idx="0">
                  <c:v>sweet</c:v>
                </c:pt>
                <c:pt idx="1">
                  <c:v>malty</c:v>
                </c:pt>
                <c:pt idx="2">
                  <c:v>toast</c:v>
                </c:pt>
                <c:pt idx="3">
                  <c:v>biscuit</c:v>
                </c:pt>
                <c:pt idx="4">
                  <c:v>nutty</c:v>
                </c:pt>
                <c:pt idx="5">
                  <c:v>bready</c:v>
                </c:pt>
                <c:pt idx="6">
                  <c:v>graham cracker</c:v>
                </c:pt>
                <c:pt idx="7">
                  <c:v>baking bread</c:v>
                </c:pt>
              </c:strCache>
            </c:strRef>
          </c:cat>
          <c:val>
            <c:numRef>
              <c:f>Sheet1!$S$2:$S$9</c:f>
              <c:numCache>
                <c:formatCode>0</c:formatCode>
                <c:ptCount val="8"/>
                <c:pt idx="0">
                  <c:v>3</c:v>
                </c:pt>
                <c:pt idx="1">
                  <c:v>3</c:v>
                </c:pt>
                <c:pt idx="2">
                  <c:v>2</c:v>
                </c:pt>
                <c:pt idx="3">
                  <c:v>3</c:v>
                </c:pt>
                <c:pt idx="4">
                  <c:v>1</c:v>
                </c:pt>
                <c:pt idx="5">
                  <c:v>2</c:v>
                </c:pt>
                <c:pt idx="6">
                  <c:v>1</c:v>
                </c:pt>
                <c:pt idx="7">
                  <c:v>1</c:v>
                </c:pt>
              </c:numCache>
            </c:numRef>
          </c:val>
        </c:ser>
        <c:dLbls>
          <c:showLegendKey val="0"/>
          <c:showVal val="0"/>
          <c:showCatName val="0"/>
          <c:showSerName val="0"/>
          <c:showPercent val="0"/>
          <c:showBubbleSize val="0"/>
        </c:dLbls>
        <c:axId val="332347000"/>
        <c:axId val="332341512"/>
      </c:radarChart>
      <c:catAx>
        <c:axId val="332347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2341512"/>
        <c:crosses val="autoZero"/>
        <c:auto val="1"/>
        <c:lblAlgn val="ctr"/>
        <c:lblOffset val="100"/>
        <c:noMultiLvlLbl val="0"/>
      </c:catAx>
      <c:valAx>
        <c:axId val="332341512"/>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2347000"/>
        <c:crosses val="autoZero"/>
        <c:crossBetween val="between"/>
        <c:minorUnit val="1"/>
      </c:valAx>
      <c:spPr>
        <a:noFill/>
        <a:ln>
          <a:noFill/>
        </a:ln>
        <a:effectLst/>
      </c:spPr>
    </c:plotArea>
    <c:legend>
      <c:legendPos val="r"/>
      <c:layout>
        <c:manualLayout>
          <c:xMode val="edge"/>
          <c:yMode val="edge"/>
          <c:x val="0.75346792067658208"/>
          <c:y val="0.29261811023622042"/>
          <c:w val="0.24453791192767571"/>
          <c:h val="0.305521766675717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50.png"/></Relationships>
</file>

<file path=ppt/drawings/_rels/drawing2.xml.rels><?xml version="1.0" encoding="UTF-8" standalone="yes"?>
<Relationships xmlns="http://schemas.openxmlformats.org/package/2006/relationships"><Relationship Id="rId1" Type="http://schemas.openxmlformats.org/officeDocument/2006/relationships/image" Target="../media/image50.png"/></Relationships>
</file>

<file path=ppt/drawings/drawing1.xml><?xml version="1.0" encoding="utf-8"?>
<c:userShapes xmlns:c="http://schemas.openxmlformats.org/drawingml/2006/chart">
  <cdr:relSizeAnchor xmlns:cdr="http://schemas.openxmlformats.org/drawingml/2006/chartDrawing">
    <cdr:from>
      <cdr:x>0.78889</cdr:x>
      <cdr:y>0.62751</cdr:y>
    </cdr:from>
    <cdr:to>
      <cdr:x>0.99107</cdr:x>
      <cdr:y>0.98174</cdr:y>
    </cdr:to>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410201" y="2773354"/>
          <a:ext cx="1386558" cy="1565544"/>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0.78889</cdr:x>
      <cdr:y>0.62751</cdr:y>
    </cdr:from>
    <cdr:to>
      <cdr:x>0.99107</cdr:x>
      <cdr:y>0.98174</cdr:y>
    </cdr:to>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410201" y="2773354"/>
          <a:ext cx="1386558" cy="156554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1" y="0"/>
            <a:ext cx="3071502" cy="46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033" tIns="47017" rIns="94033" bIns="47017" numCol="1" anchor="t" anchorCtr="0" compatLnSpc="1">
            <a:prstTxWarp prst="textNoShape">
              <a:avLst/>
            </a:prstTxWarp>
          </a:bodyPr>
          <a:lstStyle>
            <a:lvl1pPr defTabSz="940415" eaLnBrk="0" hangingPunct="0">
              <a:defRPr sz="1200">
                <a:ea typeface="ＭＳ Ｐゴシック" pitchFamily="-96" charset="-128"/>
                <a:cs typeface="+mn-cs"/>
              </a:defRPr>
            </a:lvl1pPr>
          </a:lstStyle>
          <a:p>
            <a:pPr>
              <a:defRPr/>
            </a:pPr>
            <a:endParaRPr lang="en-US"/>
          </a:p>
        </p:txBody>
      </p:sp>
      <p:sp>
        <p:nvSpPr>
          <p:cNvPr id="97283" name="Rectangle 3"/>
          <p:cNvSpPr>
            <a:spLocks noGrp="1" noChangeArrowheads="1"/>
          </p:cNvSpPr>
          <p:nvPr>
            <p:ph type="dt" sz="quarter" idx="1"/>
          </p:nvPr>
        </p:nvSpPr>
        <p:spPr bwMode="auto">
          <a:xfrm>
            <a:off x="4013495" y="0"/>
            <a:ext cx="3071502" cy="46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033" tIns="47017" rIns="94033" bIns="47017" numCol="1" anchor="t" anchorCtr="0" compatLnSpc="1">
            <a:prstTxWarp prst="textNoShape">
              <a:avLst/>
            </a:prstTxWarp>
          </a:bodyPr>
          <a:lstStyle>
            <a:lvl1pPr algn="r" defTabSz="940415" eaLnBrk="0" hangingPunct="0">
              <a:defRPr sz="1200">
                <a:ea typeface="ＭＳ Ｐゴシック" pitchFamily="-96" charset="-128"/>
                <a:cs typeface="+mn-cs"/>
              </a:defRPr>
            </a:lvl1pPr>
          </a:lstStyle>
          <a:p>
            <a:pPr>
              <a:defRPr/>
            </a:pPr>
            <a:fld id="{89D1519F-52D5-4A8A-8920-14BE7217D9F1}" type="datetimeFigureOut">
              <a:rPr lang="en-US"/>
              <a:pPr>
                <a:defRPr/>
              </a:pPr>
              <a:t>3/18/2017</a:t>
            </a:fld>
            <a:endParaRPr lang="en-US"/>
          </a:p>
        </p:txBody>
      </p:sp>
      <p:sp>
        <p:nvSpPr>
          <p:cNvPr id="97284" name="Rectangle 4"/>
          <p:cNvSpPr>
            <a:spLocks noGrp="1" noChangeArrowheads="1"/>
          </p:cNvSpPr>
          <p:nvPr>
            <p:ph type="ftr" sz="quarter" idx="2"/>
          </p:nvPr>
        </p:nvSpPr>
        <p:spPr bwMode="auto">
          <a:xfrm>
            <a:off x="1" y="8902049"/>
            <a:ext cx="3071502" cy="46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033" tIns="47017" rIns="94033" bIns="47017" numCol="1" anchor="b" anchorCtr="0" compatLnSpc="1">
            <a:prstTxWarp prst="textNoShape">
              <a:avLst/>
            </a:prstTxWarp>
          </a:bodyPr>
          <a:lstStyle>
            <a:lvl1pPr defTabSz="940415" eaLnBrk="0" hangingPunct="0">
              <a:defRPr sz="1200">
                <a:ea typeface="ＭＳ Ｐゴシック" pitchFamily="-96" charset="-128"/>
                <a:cs typeface="+mn-cs"/>
              </a:defRPr>
            </a:lvl1pPr>
          </a:lstStyle>
          <a:p>
            <a:pPr>
              <a:defRPr/>
            </a:pPr>
            <a:endParaRPr lang="en-US"/>
          </a:p>
        </p:txBody>
      </p:sp>
      <p:sp>
        <p:nvSpPr>
          <p:cNvPr id="97285" name="Rectangle 5"/>
          <p:cNvSpPr>
            <a:spLocks noGrp="1" noChangeArrowheads="1"/>
          </p:cNvSpPr>
          <p:nvPr>
            <p:ph type="sldNum" sz="quarter" idx="3"/>
          </p:nvPr>
        </p:nvSpPr>
        <p:spPr bwMode="auto">
          <a:xfrm>
            <a:off x="4013495" y="8902049"/>
            <a:ext cx="3071502" cy="46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033" tIns="47017" rIns="94033" bIns="47017" numCol="1" anchor="b" anchorCtr="0" compatLnSpc="1">
            <a:prstTxWarp prst="textNoShape">
              <a:avLst/>
            </a:prstTxWarp>
          </a:bodyPr>
          <a:lstStyle>
            <a:lvl1pPr algn="r" defTabSz="940415" eaLnBrk="0" hangingPunct="0">
              <a:defRPr sz="1200">
                <a:ea typeface="ＭＳ Ｐゴシック" pitchFamily="-96" charset="-128"/>
                <a:cs typeface="+mn-cs"/>
              </a:defRPr>
            </a:lvl1pPr>
          </a:lstStyle>
          <a:p>
            <a:pPr>
              <a:defRPr/>
            </a:pPr>
            <a:fld id="{AF0AA12F-CD74-46D0-A27E-443CBC6165D3}" type="slidenum">
              <a:rPr lang="en-US"/>
              <a:pPr>
                <a:defRPr/>
              </a:pPr>
              <a:t>‹#›</a:t>
            </a:fld>
            <a:endParaRPr lang="en-US"/>
          </a:p>
        </p:txBody>
      </p:sp>
    </p:spTree>
    <p:extLst>
      <p:ext uri="{BB962C8B-B14F-4D97-AF65-F5344CB8AC3E}">
        <p14:creationId xmlns:p14="http://schemas.microsoft.com/office/powerpoint/2010/main" val="2897468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71502" cy="46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033" tIns="47017" rIns="94033" bIns="47017" numCol="1" anchor="t" anchorCtr="0" compatLnSpc="1">
            <a:prstTxWarp prst="textNoShape">
              <a:avLst/>
            </a:prstTxWarp>
          </a:bodyPr>
          <a:lstStyle>
            <a:lvl1pPr defTabSz="940415" eaLnBrk="0" hangingPunct="0">
              <a:defRPr sz="1200">
                <a:ea typeface="ＭＳ Ｐゴシック" pitchFamily="-96" charset="-128"/>
                <a:cs typeface="+mn-cs"/>
              </a:defRPr>
            </a:lvl1pPr>
          </a:lstStyle>
          <a:p>
            <a:pPr>
              <a:defRPr/>
            </a:pPr>
            <a:endParaRPr lang="en-US"/>
          </a:p>
        </p:txBody>
      </p:sp>
      <p:sp>
        <p:nvSpPr>
          <p:cNvPr id="4099" name="Rectangle 3"/>
          <p:cNvSpPr>
            <a:spLocks noGrp="1" noChangeArrowheads="1"/>
          </p:cNvSpPr>
          <p:nvPr>
            <p:ph type="dt" idx="1"/>
          </p:nvPr>
        </p:nvSpPr>
        <p:spPr bwMode="auto">
          <a:xfrm>
            <a:off x="4015099" y="0"/>
            <a:ext cx="3071502" cy="46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033" tIns="47017" rIns="94033" bIns="47017" numCol="1" anchor="t" anchorCtr="0" compatLnSpc="1">
            <a:prstTxWarp prst="textNoShape">
              <a:avLst/>
            </a:prstTxWarp>
          </a:bodyPr>
          <a:lstStyle>
            <a:lvl1pPr algn="r" defTabSz="940415" eaLnBrk="0" hangingPunct="0">
              <a:defRPr sz="1200">
                <a:ea typeface="ＭＳ Ｐゴシック" pitchFamily="-96" charset="-128"/>
                <a:cs typeface="+mn-cs"/>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200150" y="701675"/>
            <a:ext cx="4686300" cy="3516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45202" y="4452625"/>
            <a:ext cx="5196198" cy="421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033" tIns="47017" rIns="94033" bIns="470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903651"/>
            <a:ext cx="3071502" cy="4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033" tIns="47017" rIns="94033" bIns="47017" numCol="1" anchor="b" anchorCtr="0" compatLnSpc="1">
            <a:prstTxWarp prst="textNoShape">
              <a:avLst/>
            </a:prstTxWarp>
          </a:bodyPr>
          <a:lstStyle>
            <a:lvl1pPr defTabSz="940415" eaLnBrk="0" hangingPunct="0">
              <a:defRPr sz="1200">
                <a:ea typeface="ＭＳ Ｐゴシック" pitchFamily="-96"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4015099" y="8903651"/>
            <a:ext cx="3071502" cy="4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033" tIns="47017" rIns="94033" bIns="47017" numCol="1" anchor="b" anchorCtr="0" compatLnSpc="1">
            <a:prstTxWarp prst="textNoShape">
              <a:avLst/>
            </a:prstTxWarp>
          </a:bodyPr>
          <a:lstStyle>
            <a:lvl1pPr algn="r" defTabSz="940415" eaLnBrk="0" hangingPunct="0">
              <a:defRPr sz="1200">
                <a:ea typeface="ＭＳ Ｐゴシック" pitchFamily="-96" charset="-128"/>
                <a:cs typeface="+mn-cs"/>
              </a:defRPr>
            </a:lvl1pPr>
          </a:lstStyle>
          <a:p>
            <a:pPr>
              <a:defRPr/>
            </a:pPr>
            <a:fld id="{B80C2C19-1536-48EB-BED7-297AB3D01642}" type="slidenum">
              <a:rPr lang="en-US"/>
              <a:pPr>
                <a:defRPr/>
              </a:pPr>
              <a:t>‹#›</a:t>
            </a:fld>
            <a:endParaRPr lang="en-US"/>
          </a:p>
        </p:txBody>
      </p:sp>
    </p:spTree>
    <p:extLst>
      <p:ext uri="{BB962C8B-B14F-4D97-AF65-F5344CB8AC3E}">
        <p14:creationId xmlns:p14="http://schemas.microsoft.com/office/powerpoint/2010/main" val="36413036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defTabSz="940415" eaLnBrk="0" hangingPunct="0">
              <a:defRPr sz="2400">
                <a:solidFill>
                  <a:schemeClr val="tx1"/>
                </a:solidFill>
                <a:latin typeface="Arial" charset="0"/>
                <a:ea typeface="ＭＳ Ｐゴシック" pitchFamily="-96" charset="-128"/>
              </a:defRPr>
            </a:lvl1pPr>
            <a:lvl2pPr marL="749768" indent="-288372" defTabSz="940415" eaLnBrk="0" hangingPunct="0">
              <a:defRPr sz="2400">
                <a:solidFill>
                  <a:schemeClr val="tx1"/>
                </a:solidFill>
                <a:latin typeface="Arial" charset="0"/>
                <a:ea typeface="ＭＳ Ｐゴシック" pitchFamily="-96" charset="-128"/>
              </a:defRPr>
            </a:lvl2pPr>
            <a:lvl3pPr marL="1153490" indent="-230698" defTabSz="940415" eaLnBrk="0" hangingPunct="0">
              <a:defRPr sz="2400">
                <a:solidFill>
                  <a:schemeClr val="tx1"/>
                </a:solidFill>
                <a:latin typeface="Arial" charset="0"/>
                <a:ea typeface="ＭＳ Ｐゴシック" pitchFamily="-96" charset="-128"/>
              </a:defRPr>
            </a:lvl3pPr>
            <a:lvl4pPr marL="1614886" indent="-230698" defTabSz="940415" eaLnBrk="0" hangingPunct="0">
              <a:defRPr sz="2400">
                <a:solidFill>
                  <a:schemeClr val="tx1"/>
                </a:solidFill>
                <a:latin typeface="Arial" charset="0"/>
                <a:ea typeface="ＭＳ Ｐゴシック" pitchFamily="-96" charset="-128"/>
              </a:defRPr>
            </a:lvl4pPr>
            <a:lvl5pPr marL="2076282" indent="-230698" defTabSz="940415" eaLnBrk="0" hangingPunct="0">
              <a:defRPr sz="2400">
                <a:solidFill>
                  <a:schemeClr val="tx1"/>
                </a:solidFill>
                <a:latin typeface="Arial" charset="0"/>
                <a:ea typeface="ＭＳ Ｐゴシック" pitchFamily="-96" charset="-128"/>
              </a:defRPr>
            </a:lvl5pPr>
            <a:lvl6pPr marL="2537678" indent="-230698" defTabSz="940415" eaLnBrk="0" fontAlgn="base" hangingPunct="0">
              <a:spcBef>
                <a:spcPct val="0"/>
              </a:spcBef>
              <a:spcAft>
                <a:spcPct val="0"/>
              </a:spcAft>
              <a:defRPr sz="2400">
                <a:solidFill>
                  <a:schemeClr val="tx1"/>
                </a:solidFill>
                <a:latin typeface="Arial" charset="0"/>
                <a:ea typeface="ＭＳ Ｐゴシック" pitchFamily="-96" charset="-128"/>
              </a:defRPr>
            </a:lvl6pPr>
            <a:lvl7pPr marL="2999074" indent="-230698" defTabSz="940415" eaLnBrk="0" fontAlgn="base" hangingPunct="0">
              <a:spcBef>
                <a:spcPct val="0"/>
              </a:spcBef>
              <a:spcAft>
                <a:spcPct val="0"/>
              </a:spcAft>
              <a:defRPr sz="2400">
                <a:solidFill>
                  <a:schemeClr val="tx1"/>
                </a:solidFill>
                <a:latin typeface="Arial" charset="0"/>
                <a:ea typeface="ＭＳ Ｐゴシック" pitchFamily="-96" charset="-128"/>
              </a:defRPr>
            </a:lvl7pPr>
            <a:lvl8pPr marL="3460470" indent="-230698" defTabSz="940415" eaLnBrk="0" fontAlgn="base" hangingPunct="0">
              <a:spcBef>
                <a:spcPct val="0"/>
              </a:spcBef>
              <a:spcAft>
                <a:spcPct val="0"/>
              </a:spcAft>
              <a:defRPr sz="2400">
                <a:solidFill>
                  <a:schemeClr val="tx1"/>
                </a:solidFill>
                <a:latin typeface="Arial" charset="0"/>
                <a:ea typeface="ＭＳ Ｐゴシック" pitchFamily="-96" charset="-128"/>
              </a:defRPr>
            </a:lvl8pPr>
            <a:lvl9pPr marL="3921866" indent="-230698" defTabSz="940415" eaLnBrk="0" fontAlgn="base" hangingPunct="0">
              <a:spcBef>
                <a:spcPct val="0"/>
              </a:spcBef>
              <a:spcAft>
                <a:spcPct val="0"/>
              </a:spcAft>
              <a:defRPr sz="2400">
                <a:solidFill>
                  <a:schemeClr val="tx1"/>
                </a:solidFill>
                <a:latin typeface="Arial" charset="0"/>
                <a:ea typeface="ＭＳ Ｐゴシック" pitchFamily="-96" charset="-128"/>
              </a:defRPr>
            </a:lvl9pPr>
          </a:lstStyle>
          <a:p>
            <a:pPr>
              <a:defRPr/>
            </a:pPr>
            <a:fld id="{F38A6A85-00C7-4720-A70D-E2FB9C9B515C}" type="slidenum">
              <a:rPr lang="en-US" sz="1200"/>
              <a:pPr>
                <a:defRPr/>
              </a:pPr>
              <a:t>0</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615884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QC: Evaluating malts of compromised condition - nearing “best by” date or improperly stored in humid/moist environment</a:t>
            </a:r>
          </a:p>
          <a:p>
            <a:r>
              <a:rPr lang="en-US" altLang="en-US" smtClean="0">
                <a:latin typeface="Arial" panose="020B0604020202020204" pitchFamily="34" charset="0"/>
                <a:ea typeface="ＭＳ Ｐゴシック" panose="020B0600070205080204" pitchFamily="34" charset="-128"/>
              </a:rPr>
              <a:t>QA: was the beer flavor issue related to the malt?</a:t>
            </a:r>
          </a:p>
          <a:p>
            <a:r>
              <a:rPr lang="en-US" altLang="en-US" smtClean="0">
                <a:latin typeface="Arial" panose="020B0604020202020204" pitchFamily="34" charset="0"/>
                <a:ea typeface="ＭＳ Ｐゴシック" panose="020B0600070205080204" pitchFamily="34" charset="-128"/>
              </a:rPr>
              <a:t>R&amp;D: blind comparison of malt suppliers and exploring unique malts for potential flavor contributions to beer</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678" indent="-293215">
              <a:defRPr sz="2400">
                <a:solidFill>
                  <a:schemeClr val="tx1"/>
                </a:solidFill>
                <a:latin typeface="Arial" panose="020B0604020202020204" pitchFamily="34" charset="0"/>
                <a:ea typeface="ＭＳ Ｐゴシック" panose="020B0600070205080204" pitchFamily="34" charset="-128"/>
              </a:defRPr>
            </a:lvl2pPr>
            <a:lvl3pPr marL="1174460" indent="-233931">
              <a:defRPr sz="2400">
                <a:solidFill>
                  <a:schemeClr val="tx1"/>
                </a:solidFill>
                <a:latin typeface="Arial" panose="020B0604020202020204" pitchFamily="34" charset="0"/>
                <a:ea typeface="ＭＳ Ｐゴシック" panose="020B0600070205080204" pitchFamily="34" charset="-128"/>
              </a:defRPr>
            </a:lvl3pPr>
            <a:lvl4pPr marL="1645525" indent="-233931">
              <a:defRPr sz="2400">
                <a:solidFill>
                  <a:schemeClr val="tx1"/>
                </a:solidFill>
                <a:latin typeface="Arial" panose="020B0604020202020204" pitchFamily="34" charset="0"/>
                <a:ea typeface="ＭＳ Ｐゴシック" panose="020B0600070205080204" pitchFamily="34" charset="-128"/>
              </a:defRPr>
            </a:lvl4pPr>
            <a:lvl5pPr marL="2114988" indent="-233931">
              <a:defRPr sz="2400">
                <a:solidFill>
                  <a:schemeClr val="tx1"/>
                </a:solidFill>
                <a:latin typeface="Arial" panose="020B0604020202020204" pitchFamily="34" charset="0"/>
                <a:ea typeface="ＭＳ Ｐゴシック" panose="020B0600070205080204" pitchFamily="34" charset="-128"/>
              </a:defRPr>
            </a:lvl5pPr>
            <a:lvl6pPr marL="2576440" indent="-23393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37892" indent="-23393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9344" indent="-23393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796" indent="-23393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50547D5-EEB8-4F92-A9C6-0D3FBA3AD42F}" type="slidenum">
              <a:rPr lang="en-US" altLang="en-US" sz="1200"/>
              <a:pPr/>
              <a:t>10</a:t>
            </a:fld>
            <a:endParaRPr lang="en-US" altLang="en-US" sz="1200"/>
          </a:p>
        </p:txBody>
      </p:sp>
    </p:spTree>
    <p:extLst>
      <p:ext uri="{BB962C8B-B14F-4D97-AF65-F5344CB8AC3E}">
        <p14:creationId xmlns:p14="http://schemas.microsoft.com/office/powerpoint/2010/main" val="2968216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ea typeface="ＭＳ Ｐゴシック" panose="020B0600070205080204" pitchFamily="34" charset="-128"/>
              </a:rPr>
              <a:t>QC: batch to batch consistency! </a:t>
            </a:r>
          </a:p>
          <a:p>
            <a:r>
              <a:rPr lang="en-US" altLang="en-US" dirty="0" smtClean="0">
                <a:latin typeface="Arial" panose="020B0604020202020204" pitchFamily="34" charset="0"/>
                <a:ea typeface="ＭＳ Ｐゴシック" panose="020B0600070205080204" pitchFamily="34" charset="-128"/>
              </a:rPr>
              <a:t>	Sometimes certain malts are only made a few times a year – make sure flavor is consistent by having a “typical” sample to compare with</a:t>
            </a:r>
          </a:p>
          <a:p>
            <a:r>
              <a:rPr lang="en-US" altLang="en-US" dirty="0" smtClean="0">
                <a:latin typeface="Arial" panose="020B0604020202020204" pitchFamily="34" charset="0"/>
                <a:ea typeface="ＭＳ Ｐゴシック" panose="020B0600070205080204" pitchFamily="34" charset="-128"/>
              </a:rPr>
              <a:t>QA: good tool for investigating customer complaint for flavor issues – was it our malt? </a:t>
            </a:r>
          </a:p>
          <a:p>
            <a:r>
              <a:rPr lang="en-US" altLang="en-US" dirty="0" smtClean="0">
                <a:latin typeface="Arial" panose="020B0604020202020204" pitchFamily="34" charset="0"/>
                <a:ea typeface="ＭＳ Ｐゴシック" panose="020B0600070205080204" pitchFamily="34" charset="-128"/>
              </a:rPr>
              <a:t>R&amp;D: exploring unique flavors and trialing new processes/products, evaluating sensory on pilot scale batches</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9859" indent="-288407">
              <a:defRPr sz="2400">
                <a:solidFill>
                  <a:schemeClr val="tx1"/>
                </a:solidFill>
                <a:latin typeface="Arial" panose="020B0604020202020204" pitchFamily="34" charset="0"/>
                <a:ea typeface="ＭＳ Ｐゴシック" panose="020B0600070205080204" pitchFamily="34" charset="-128"/>
              </a:defRPr>
            </a:lvl2pPr>
            <a:lvl3pPr marL="1153630" indent="-230726">
              <a:defRPr sz="2400">
                <a:solidFill>
                  <a:schemeClr val="tx1"/>
                </a:solidFill>
                <a:latin typeface="Arial" panose="020B0604020202020204" pitchFamily="34" charset="0"/>
                <a:ea typeface="ＭＳ Ｐゴシック" panose="020B0600070205080204" pitchFamily="34" charset="-128"/>
              </a:defRPr>
            </a:lvl3pPr>
            <a:lvl4pPr marL="1615082" indent="-230726">
              <a:defRPr sz="2400">
                <a:solidFill>
                  <a:schemeClr val="tx1"/>
                </a:solidFill>
                <a:latin typeface="Arial" panose="020B0604020202020204" pitchFamily="34" charset="0"/>
                <a:ea typeface="ＭＳ Ｐゴシック" panose="020B0600070205080204" pitchFamily="34" charset="-128"/>
              </a:defRPr>
            </a:lvl4pPr>
            <a:lvl5pPr marL="2076534" indent="-230726">
              <a:defRPr sz="2400">
                <a:solidFill>
                  <a:schemeClr val="tx1"/>
                </a:solidFill>
                <a:latin typeface="Arial" panose="020B0604020202020204" pitchFamily="34" charset="0"/>
                <a:ea typeface="ＭＳ Ｐゴシック" panose="020B0600070205080204" pitchFamily="34" charset="-128"/>
              </a:defRPr>
            </a:lvl5pPr>
            <a:lvl6pPr marL="2537986"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9438"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0890"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2342"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E5132C0-10F3-4E1F-B566-F470946645F8}" type="slidenum">
              <a:rPr lang="en-US" altLang="en-US" sz="1200"/>
              <a:pPr/>
              <a:t>11</a:t>
            </a:fld>
            <a:endParaRPr lang="en-US" altLang="en-US" sz="1200"/>
          </a:p>
        </p:txBody>
      </p:sp>
    </p:spTree>
    <p:extLst>
      <p:ext uri="{BB962C8B-B14F-4D97-AF65-F5344CB8AC3E}">
        <p14:creationId xmlns:p14="http://schemas.microsoft.com/office/powerpoint/2010/main" val="3309175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defTabSz="938927"/>
            <a:r>
              <a:rPr lang="en-US" altLang="en-US" smtClean="0">
                <a:latin typeface="Arial" panose="020B0604020202020204" pitchFamily="34" charset="0"/>
                <a:ea typeface="ＭＳ Ｐゴシック" panose="020B0600070205080204" pitchFamily="34" charset="-128"/>
              </a:rPr>
              <a:t>MALT TEXTURE influences how efficiently the grain will be milled, may reduce extract yield</a:t>
            </a:r>
          </a:p>
          <a:p>
            <a:pPr marL="0" lvl="1" defTabSz="938927"/>
            <a:r>
              <a:rPr lang="en-US" altLang="en-US" smtClean="0">
                <a:latin typeface="Arial" panose="020B0604020202020204" pitchFamily="34" charset="0"/>
                <a:ea typeface="ＭＳ Ｐゴシック" panose="020B0600070205080204" pitchFamily="34" charset="-128"/>
              </a:rPr>
              <a:t>CRYSTAL MALTS should be hard, glassy</a:t>
            </a:r>
          </a:p>
          <a:p>
            <a:pPr marL="0" lvl="1" defTabSz="938927"/>
            <a:r>
              <a:rPr lang="en-US" altLang="en-US" smtClean="0">
                <a:latin typeface="Arial" panose="020B0604020202020204" pitchFamily="34" charset="0"/>
                <a:ea typeface="ＭＳ Ｐゴシック" panose="020B0600070205080204" pitchFamily="34" charset="-128"/>
              </a:rPr>
              <a:t>	think of crystaline sugar candy </a:t>
            </a:r>
          </a:p>
          <a:p>
            <a:pPr marL="0" lvl="1" defTabSz="938927"/>
            <a:r>
              <a:rPr lang="en-US" altLang="en-US" smtClean="0">
                <a:latin typeface="Arial" panose="020B0604020202020204" pitchFamily="34" charset="0"/>
                <a:ea typeface="ＭＳ Ｐゴシック" panose="020B0600070205080204" pitchFamily="34" charset="-128"/>
              </a:rPr>
              <a:t>NON-CRYSTAL MALTS should be relatively easy to break with teeth, mealy</a:t>
            </a:r>
          </a:p>
          <a:p>
            <a:pPr marL="0" lvl="1" defTabSz="938927"/>
            <a:r>
              <a:rPr lang="en-US" altLang="en-US" smtClean="0">
                <a:latin typeface="Arial" panose="020B0604020202020204" pitchFamily="34" charset="0"/>
                <a:ea typeface="ＭＳ Ｐゴシック" panose="020B0600070205080204" pitchFamily="34" charset="-128"/>
              </a:rPr>
              <a:t>	think of snack nuts</a:t>
            </a:r>
          </a:p>
          <a:p>
            <a:pPr marL="0" lvl="1" defTabSz="938927"/>
            <a:r>
              <a:rPr lang="en-US" altLang="en-US" smtClean="0">
                <a:latin typeface="Arial" panose="020B0604020202020204" pitchFamily="34" charset="0"/>
                <a:ea typeface="ＭＳ Ｐゴシック" panose="020B0600070205080204" pitchFamily="34" charset="-128"/>
              </a:rPr>
              <a:t>SLACK MALT has picked up moisture in storage, relatively soft </a:t>
            </a:r>
          </a:p>
          <a:p>
            <a:pPr marL="0" lvl="1" defTabSz="938927"/>
            <a:r>
              <a:rPr lang="en-US" altLang="en-US" smtClean="0">
                <a:latin typeface="Arial" panose="020B0604020202020204" pitchFamily="34" charset="0"/>
                <a:ea typeface="ＭＳ Ｐゴシック" panose="020B0600070205080204" pitchFamily="34" charset="-128"/>
              </a:rPr>
              <a:t>	think of stale popcorn</a:t>
            </a:r>
          </a:p>
          <a:p>
            <a:pPr marL="0" lvl="1" defTabSz="938927"/>
            <a:r>
              <a:rPr lang="en-US" altLang="en-US" smtClean="0">
                <a:latin typeface="Arial" panose="020B0604020202020204" pitchFamily="34" charset="0"/>
                <a:ea typeface="ＭＳ Ｐゴシック" panose="020B0600070205080204" pitchFamily="34" charset="-128"/>
              </a:rPr>
              <a:t>Moisture can migrate in and out of malt. Slack malt can be stored in an environment with low RH to reduce moisture content of kernels. </a:t>
            </a:r>
          </a:p>
          <a:p>
            <a:pPr defTabSz="938927"/>
            <a:endParaRPr lang="en-US" altLang="en-US" smtClean="0">
              <a:latin typeface="Arial" panose="020B0604020202020204" pitchFamily="34" charset="0"/>
              <a:ea typeface="ＭＳ Ｐゴシック" panose="020B0600070205080204"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9859" indent="-288407">
              <a:defRPr sz="2400">
                <a:solidFill>
                  <a:schemeClr val="tx1"/>
                </a:solidFill>
                <a:latin typeface="Arial" panose="020B0604020202020204" pitchFamily="34" charset="0"/>
                <a:ea typeface="ＭＳ Ｐゴシック" panose="020B0600070205080204" pitchFamily="34" charset="-128"/>
              </a:defRPr>
            </a:lvl2pPr>
            <a:lvl3pPr marL="1153630" indent="-230726">
              <a:defRPr sz="2400">
                <a:solidFill>
                  <a:schemeClr val="tx1"/>
                </a:solidFill>
                <a:latin typeface="Arial" panose="020B0604020202020204" pitchFamily="34" charset="0"/>
                <a:ea typeface="ＭＳ Ｐゴシック" panose="020B0600070205080204" pitchFamily="34" charset="-128"/>
              </a:defRPr>
            </a:lvl3pPr>
            <a:lvl4pPr marL="1615082" indent="-230726">
              <a:defRPr sz="2400">
                <a:solidFill>
                  <a:schemeClr val="tx1"/>
                </a:solidFill>
                <a:latin typeface="Arial" panose="020B0604020202020204" pitchFamily="34" charset="0"/>
                <a:ea typeface="ＭＳ Ｐゴシック" panose="020B0600070205080204" pitchFamily="34" charset="-128"/>
              </a:defRPr>
            </a:lvl4pPr>
            <a:lvl5pPr marL="2076534" indent="-230726">
              <a:defRPr sz="2400">
                <a:solidFill>
                  <a:schemeClr val="tx1"/>
                </a:solidFill>
                <a:latin typeface="Arial" panose="020B0604020202020204" pitchFamily="34" charset="0"/>
                <a:ea typeface="ＭＳ Ｐゴシック" panose="020B0600070205080204" pitchFamily="34" charset="-128"/>
              </a:defRPr>
            </a:lvl5pPr>
            <a:lvl6pPr marL="2537986"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9438"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0890"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2342"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5FBBCF7-3EE7-4238-B55F-B97E5A47F509}" type="slidenum">
              <a:rPr lang="en-US" altLang="en-US" sz="1200"/>
              <a:pPr/>
              <a:t>12</a:t>
            </a:fld>
            <a:endParaRPr lang="en-US" altLang="en-US" sz="1200"/>
          </a:p>
        </p:txBody>
      </p:sp>
    </p:spTree>
    <p:extLst>
      <p:ext uri="{BB962C8B-B14F-4D97-AF65-F5344CB8AC3E}">
        <p14:creationId xmlns:p14="http://schemas.microsoft.com/office/powerpoint/2010/main" val="266827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defTabSz="938927"/>
            <a:r>
              <a:rPr lang="en-US" altLang="en-US" dirty="0" smtClean="0">
                <a:latin typeface="Arial" panose="020B0604020202020204" pitchFamily="34" charset="0"/>
                <a:ea typeface="ＭＳ Ｐゴシック" panose="020B0600070205080204" pitchFamily="34" charset="-128"/>
              </a:rPr>
              <a:t>STANDARD WORT for flavor because whole kernel flavor is influenced by husk material, starch, and insoluble compounds (not representative of extractable flavor)</a:t>
            </a:r>
          </a:p>
          <a:p>
            <a:pPr marL="0" lvl="3" defTabSz="938927"/>
            <a:r>
              <a:rPr lang="en-US" altLang="en-US" dirty="0" smtClean="0">
                <a:latin typeface="Arial" panose="020B0604020202020204" pitchFamily="34" charset="0"/>
                <a:ea typeface="ＭＳ Ｐゴシック" panose="020B0600070205080204" pitchFamily="34" charset="-128"/>
              </a:rPr>
              <a:t>SMALL CUP because aromas will not volatilize in the same way they do for beer (not carbonated/</a:t>
            </a:r>
            <a:r>
              <a:rPr lang="en-US" altLang="en-US" dirty="0" err="1" smtClean="0">
                <a:latin typeface="Arial" panose="020B0604020202020204" pitchFamily="34" charset="0"/>
                <a:ea typeface="ＭＳ Ｐゴシック" panose="020B0600070205080204" pitchFamily="34" charset="-128"/>
              </a:rPr>
              <a:t>nitrogenated</a:t>
            </a:r>
            <a:r>
              <a:rPr lang="en-US" altLang="en-US" dirty="0" smtClean="0">
                <a:latin typeface="Arial" panose="020B0604020202020204" pitchFamily="34" charset="0"/>
                <a:ea typeface="ＭＳ Ｐゴシック" panose="020B0600070205080204" pitchFamily="34" charset="-128"/>
              </a:rPr>
              <a:t>)</a:t>
            </a:r>
          </a:p>
          <a:p>
            <a:pPr marL="0" lvl="3" defTabSz="938927"/>
            <a:r>
              <a:rPr lang="en-US" altLang="en-US" dirty="0" smtClean="0">
                <a:latin typeface="Arial" panose="020B0604020202020204" pitchFamily="34" charset="0"/>
                <a:ea typeface="ＭＳ Ｐゴシック" panose="020B0600070205080204" pitchFamily="34" charset="-128"/>
              </a:rPr>
              <a:t>COMMENT on: </a:t>
            </a:r>
          </a:p>
          <a:p>
            <a:pPr marL="0" lvl="3" defTabSz="938927"/>
            <a:r>
              <a:rPr lang="en-US" altLang="en-US" dirty="0" smtClean="0">
                <a:latin typeface="Arial" panose="020B0604020202020204" pitchFamily="34" charset="0"/>
                <a:ea typeface="ＭＳ Ｐゴシック" panose="020B0600070205080204" pitchFamily="34" charset="-128"/>
              </a:rPr>
              <a:t>	hue (visual perception of color), </a:t>
            </a:r>
          </a:p>
          <a:p>
            <a:pPr marL="0" lvl="3" defTabSz="938927"/>
            <a:r>
              <a:rPr lang="en-US" altLang="en-US" dirty="0" smtClean="0">
                <a:latin typeface="Arial" panose="020B0604020202020204" pitchFamily="34" charset="0"/>
                <a:ea typeface="ＭＳ Ｐゴシック" panose="020B0600070205080204" pitchFamily="34" charset="-128"/>
              </a:rPr>
              <a:t>	aroma, </a:t>
            </a:r>
          </a:p>
          <a:p>
            <a:pPr marL="0" lvl="3" defTabSz="938927"/>
            <a:r>
              <a:rPr lang="en-US" altLang="en-US" dirty="0" smtClean="0">
                <a:latin typeface="Arial" panose="020B0604020202020204" pitchFamily="34" charset="0"/>
                <a:ea typeface="ＭＳ Ｐゴシック" panose="020B0600070205080204" pitchFamily="34" charset="-128"/>
              </a:rPr>
              <a:t>	taste (sweet, sour, bitter)</a:t>
            </a:r>
          </a:p>
          <a:p>
            <a:pPr marL="0" lvl="3" defTabSz="938927"/>
            <a:r>
              <a:rPr lang="en-US" altLang="en-US" dirty="0" smtClean="0">
                <a:latin typeface="Arial" panose="020B0604020202020204" pitchFamily="34" charset="0"/>
                <a:ea typeface="ＭＳ Ｐゴシック" panose="020B0600070205080204" pitchFamily="34" charset="-128"/>
              </a:rPr>
              <a:t>	mouthfeel (thick, thin, astringent, mouth coating, clean, etc. </a:t>
            </a:r>
          </a:p>
          <a:p>
            <a:pPr defTabSz="938927"/>
            <a:endParaRPr lang="en-US" altLang="en-US" dirty="0" smtClean="0">
              <a:latin typeface="Arial" panose="020B0604020202020204" pitchFamily="34" charset="0"/>
              <a:ea typeface="ＭＳ Ｐゴシック" panose="020B0600070205080204"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9859" indent="-288407">
              <a:defRPr sz="2400">
                <a:solidFill>
                  <a:schemeClr val="tx1"/>
                </a:solidFill>
                <a:latin typeface="Arial" panose="020B0604020202020204" pitchFamily="34" charset="0"/>
                <a:ea typeface="ＭＳ Ｐゴシック" panose="020B0600070205080204" pitchFamily="34" charset="-128"/>
              </a:defRPr>
            </a:lvl2pPr>
            <a:lvl3pPr marL="1153630" indent="-230726">
              <a:defRPr sz="2400">
                <a:solidFill>
                  <a:schemeClr val="tx1"/>
                </a:solidFill>
                <a:latin typeface="Arial" panose="020B0604020202020204" pitchFamily="34" charset="0"/>
                <a:ea typeface="ＭＳ Ｐゴシック" panose="020B0600070205080204" pitchFamily="34" charset="-128"/>
              </a:defRPr>
            </a:lvl3pPr>
            <a:lvl4pPr marL="1615082" indent="-230726">
              <a:defRPr sz="2400">
                <a:solidFill>
                  <a:schemeClr val="tx1"/>
                </a:solidFill>
                <a:latin typeface="Arial" panose="020B0604020202020204" pitchFamily="34" charset="0"/>
                <a:ea typeface="ＭＳ Ｐゴシック" panose="020B0600070205080204" pitchFamily="34" charset="-128"/>
              </a:defRPr>
            </a:lvl4pPr>
            <a:lvl5pPr marL="2076534" indent="-230726">
              <a:defRPr sz="2400">
                <a:solidFill>
                  <a:schemeClr val="tx1"/>
                </a:solidFill>
                <a:latin typeface="Arial" panose="020B0604020202020204" pitchFamily="34" charset="0"/>
                <a:ea typeface="ＭＳ Ｐゴシック" panose="020B0600070205080204" pitchFamily="34" charset="-128"/>
              </a:defRPr>
            </a:lvl5pPr>
            <a:lvl6pPr marL="2537986"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9438"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0890"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2342"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1DE653F-6A5F-491F-AE97-875AC112D737}" type="slidenum">
              <a:rPr lang="en-US" altLang="en-US" sz="1200"/>
              <a:pPr/>
              <a:t>13</a:t>
            </a:fld>
            <a:endParaRPr lang="en-US" altLang="en-US" sz="1200"/>
          </a:p>
        </p:txBody>
      </p:sp>
    </p:spTree>
    <p:extLst>
      <p:ext uri="{BB962C8B-B14F-4D97-AF65-F5344CB8AC3E}">
        <p14:creationId xmlns:p14="http://schemas.microsoft.com/office/powerpoint/2010/main" val="2385736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ChangeArrowheads="1" noTextEdit="1"/>
          </p:cNvSpPr>
          <p:nvPr>
            <p:ph type="sldImg"/>
          </p:nvPr>
        </p:nvSpPr>
        <p:spPr bwMode="auto">
          <a:xfrm>
            <a:off x="1146175" y="688975"/>
            <a:ext cx="4551363" cy="3414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a:p>
            <a:pPr>
              <a:spcBef>
                <a:spcPct val="0"/>
              </a:spcBef>
            </a:pPr>
            <a:endParaRPr lang="en-US" altLang="en-US" smtClean="0"/>
          </a:p>
          <a:p>
            <a:pPr>
              <a:spcBef>
                <a:spcPct val="0"/>
              </a:spcBef>
            </a:pPr>
            <a:endParaRPr lang="en-US" altLang="en-US" smtClean="0"/>
          </a:p>
        </p:txBody>
      </p:sp>
    </p:spTree>
    <p:extLst>
      <p:ext uri="{BB962C8B-B14F-4D97-AF65-F5344CB8AC3E}">
        <p14:creationId xmlns:p14="http://schemas.microsoft.com/office/powerpoint/2010/main" val="46131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600" dirty="0" smtClean="0">
                <a:latin typeface="Arial" panose="020B0604020202020204" pitchFamily="34" charset="0"/>
                <a:ea typeface="ＭＳ Ｐゴシック" panose="020B0600070205080204" pitchFamily="34" charset="-128"/>
              </a:rPr>
              <a:t>CONGRESS MASH is industry standard method for wort preparation</a:t>
            </a:r>
          </a:p>
          <a:p>
            <a:r>
              <a:rPr lang="en-US" altLang="en-US" sz="1600" dirty="0" smtClean="0">
                <a:latin typeface="Arial" panose="020B0604020202020204" pitchFamily="34" charset="0"/>
                <a:ea typeface="ＭＳ Ｐゴシック" panose="020B0600070205080204" pitchFamily="34" charset="-128"/>
              </a:rPr>
              <a:t>	Required equipment is expensive and method time consuming</a:t>
            </a:r>
          </a:p>
          <a:p>
            <a:r>
              <a:rPr lang="en-US" altLang="en-US" sz="1600" dirty="0" smtClean="0">
                <a:latin typeface="Arial" panose="020B0604020202020204" pitchFamily="34" charset="0"/>
                <a:ea typeface="ＭＳ Ｐゴシック" panose="020B0600070205080204" pitchFamily="34" charset="-128"/>
              </a:rPr>
              <a:t>	A standardize, alternate, fast, and inexpensive malt sensory method has been needed for some time</a:t>
            </a:r>
          </a:p>
        </p:txBody>
      </p:sp>
      <p:sp>
        <p:nvSpPr>
          <p:cNvPr id="4" name="Slide Number Placeholder 3"/>
          <p:cNvSpPr>
            <a:spLocks noGrp="1"/>
          </p:cNvSpPr>
          <p:nvPr>
            <p:ph type="sldNum" sz="quarter" idx="10"/>
          </p:nvPr>
        </p:nvSpPr>
        <p:spPr/>
        <p:txBody>
          <a:bodyPr/>
          <a:lstStyle/>
          <a:p>
            <a:pPr>
              <a:defRPr/>
            </a:pPr>
            <a:fld id="{B80C2C19-1536-48EB-BED7-297AB3D01642}" type="slidenum">
              <a:rPr lang="en-US" smtClean="0"/>
              <a:pPr>
                <a:defRPr/>
              </a:pPr>
              <a:t>16</a:t>
            </a:fld>
            <a:endParaRPr lang="en-US"/>
          </a:p>
        </p:txBody>
      </p:sp>
    </p:spTree>
    <p:extLst>
      <p:ext uri="{BB962C8B-B14F-4D97-AF65-F5344CB8AC3E}">
        <p14:creationId xmlns:p14="http://schemas.microsoft.com/office/powerpoint/2010/main" val="1072302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dirty="0" smtClean="0">
                <a:latin typeface="Arial" panose="020B0604020202020204" pitchFamily="34" charset="0"/>
                <a:ea typeface="ＭＳ Ｐゴシック" panose="020B0600070205080204" pitchFamily="34" charset="-128"/>
              </a:rPr>
              <a:t>HOT STEEP 	</a:t>
            </a:r>
          </a:p>
          <a:p>
            <a:pPr lvl="1"/>
            <a:r>
              <a:rPr lang="en-US" altLang="en-US" dirty="0" smtClean="0">
                <a:latin typeface="Arial" panose="020B0604020202020204" pitchFamily="34" charset="0"/>
                <a:ea typeface="ＭＳ Ｐゴシック" panose="020B0600070205080204" pitchFamily="34" charset="-128"/>
              </a:rPr>
              <a:t>	Currently being validated by the American Society of Brewing Chemists (ASBC) Sensory Technical Subcommittee</a:t>
            </a:r>
          </a:p>
          <a:p>
            <a:pPr lvl="1"/>
            <a:r>
              <a:rPr lang="en-US" altLang="en-US" dirty="0" smtClean="0">
                <a:latin typeface="Arial" panose="020B0604020202020204" pitchFamily="34" charset="0"/>
                <a:ea typeface="ＭＳ Ｐゴシック" panose="020B0600070205080204" pitchFamily="34" charset="-128"/>
              </a:rPr>
              <a:t>	If published, the Hot Steep method will be the first raw material sensory method standardized for the brewing industry</a:t>
            </a:r>
          </a:p>
          <a:p>
            <a:pPr lvl="1"/>
            <a:r>
              <a:rPr lang="en-US" altLang="en-US" dirty="0" smtClean="0">
                <a:latin typeface="Arial" panose="020B0604020202020204" pitchFamily="34" charset="0"/>
                <a:ea typeface="ＭＳ Ｐゴシック" panose="020B0600070205080204" pitchFamily="34" charset="-128"/>
              </a:rPr>
              <a:t>	Craft brewing community has embraced it for their own sensory evaluation needs</a:t>
            </a:r>
          </a:p>
          <a:p>
            <a:pPr lvl="1"/>
            <a:r>
              <a:rPr lang="en-US" altLang="en-US" dirty="0" smtClean="0">
                <a:latin typeface="Arial" panose="020B0604020202020204" pitchFamily="34" charset="0"/>
                <a:ea typeface="ＭＳ Ｐゴシック" panose="020B0600070205080204" pitchFamily="34" charset="-128"/>
              </a:rPr>
              <a:t>COMMENTS for video: PDF file on Briess website gives full details of method – video is a general overview. </a:t>
            </a:r>
          </a:p>
          <a:p>
            <a:endParaRPr lang="en-US" altLang="en-US" dirty="0" smtClean="0">
              <a:latin typeface="Arial" panose="020B0604020202020204" pitchFamily="34" charset="0"/>
              <a:ea typeface="ＭＳ Ｐゴシック" panose="020B0600070205080204"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9300" indent="-287338">
              <a:defRPr sz="2400">
                <a:solidFill>
                  <a:schemeClr val="tx1"/>
                </a:solidFill>
                <a:latin typeface="Arial" panose="020B0604020202020204" pitchFamily="34" charset="0"/>
                <a:ea typeface="ＭＳ Ｐゴシック" panose="020B0600070205080204" pitchFamily="34" charset="-128"/>
              </a:defRPr>
            </a:lvl2pPr>
            <a:lvl3pPr marL="1152525" indent="-230188">
              <a:defRPr sz="2400">
                <a:solidFill>
                  <a:schemeClr val="tx1"/>
                </a:solidFill>
                <a:latin typeface="Arial" panose="020B0604020202020204" pitchFamily="34" charset="0"/>
                <a:ea typeface="ＭＳ Ｐゴシック" panose="020B0600070205080204" pitchFamily="34" charset="-128"/>
              </a:defRPr>
            </a:lvl3pPr>
            <a:lvl4pPr marL="1614488" indent="-230188">
              <a:defRPr sz="2400">
                <a:solidFill>
                  <a:schemeClr val="tx1"/>
                </a:solidFill>
                <a:latin typeface="Arial" panose="020B0604020202020204" pitchFamily="34" charset="0"/>
                <a:ea typeface="ＭＳ Ｐゴシック" panose="020B0600070205080204" pitchFamily="34" charset="-128"/>
              </a:defRPr>
            </a:lvl4pPr>
            <a:lvl5pPr marL="2076450" indent="-230188">
              <a:defRPr sz="2400">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E3B77FF-3829-4716-BCAA-5A486A280615}" type="slidenum">
              <a:rPr lang="en-US" altLang="en-US" sz="1200" smtClean="0"/>
              <a:pPr/>
              <a:t>17</a:t>
            </a:fld>
            <a:endParaRPr lang="en-US" altLang="en-US" sz="1200" smtClean="0"/>
          </a:p>
        </p:txBody>
      </p:sp>
    </p:spTree>
    <p:extLst>
      <p:ext uri="{BB962C8B-B14F-4D97-AF65-F5344CB8AC3E}">
        <p14:creationId xmlns:p14="http://schemas.microsoft.com/office/powerpoint/2010/main" val="1153799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GLASSWARE: does not have to be a lab grade glass beaker – could use a tall drinking glass with the 100 mL volume line drawn on the side</a:t>
            </a:r>
          </a:p>
          <a:p>
            <a:r>
              <a:rPr lang="en-US" altLang="en-US" smtClean="0">
                <a:latin typeface="Arial" panose="020B0604020202020204" pitchFamily="34" charset="0"/>
                <a:ea typeface="ＭＳ Ｐゴシック" panose="020B0600070205080204" pitchFamily="34" charset="-128"/>
              </a:rPr>
              <a:t>ELECTRIC KETTLE: Water can be heated slowly on the stove and monitored with a thermometer or heated very quickly to the specified temperature with an electric kettle. How the water is heated is not important, but reaching the temperature of 65C is important!</a:t>
            </a:r>
          </a:p>
          <a:p>
            <a:endParaRPr lang="en-US" altLang="en-US" smtClean="0">
              <a:latin typeface="Arial" panose="020B0604020202020204" pitchFamily="34" charset="0"/>
              <a:ea typeface="ＭＳ Ｐゴシック" panose="020B0600070205080204" pitchFamily="34"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000" indent="-292100">
              <a:defRPr sz="2400">
                <a:solidFill>
                  <a:schemeClr val="tx1"/>
                </a:solidFill>
                <a:latin typeface="Arial" panose="020B0604020202020204" pitchFamily="34" charset="0"/>
                <a:ea typeface="ＭＳ Ｐゴシック" panose="020B0600070205080204" pitchFamily="34" charset="-128"/>
              </a:defRPr>
            </a:lvl2pPr>
            <a:lvl3pPr marL="1173163" indent="-233363">
              <a:defRPr sz="2400">
                <a:solidFill>
                  <a:schemeClr val="tx1"/>
                </a:solidFill>
                <a:latin typeface="Arial" panose="020B0604020202020204" pitchFamily="34" charset="0"/>
                <a:ea typeface="ＭＳ Ｐゴシック" panose="020B0600070205080204" pitchFamily="34" charset="-128"/>
              </a:defRPr>
            </a:lvl3pPr>
            <a:lvl4pPr marL="1644650" indent="-233363">
              <a:defRPr sz="2400">
                <a:solidFill>
                  <a:schemeClr val="tx1"/>
                </a:solidFill>
                <a:latin typeface="Arial" panose="020B0604020202020204" pitchFamily="34" charset="0"/>
                <a:ea typeface="ＭＳ Ｐゴシック" panose="020B0600070205080204" pitchFamily="34" charset="-128"/>
              </a:defRPr>
            </a:lvl4pPr>
            <a:lvl5pPr marL="2114550" indent="-233363">
              <a:defRPr sz="2400">
                <a:solidFill>
                  <a:schemeClr val="tx1"/>
                </a:solidFill>
                <a:latin typeface="Arial" panose="020B0604020202020204" pitchFamily="34" charset="0"/>
                <a:ea typeface="ＭＳ Ｐゴシック" panose="020B0600070205080204" pitchFamily="34" charset="-128"/>
              </a:defRPr>
            </a:lvl5pPr>
            <a:lvl6pPr marL="2571750"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950"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86150"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3350" indent="-233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8603089-0CF9-4BC4-892A-ACEA3AE074F5}" type="slidenum">
              <a:rPr lang="en-US" altLang="en-US" sz="1200" smtClean="0"/>
              <a:pPr/>
              <a:t>18</a:t>
            </a:fld>
            <a:endParaRPr lang="en-US" altLang="en-US" sz="1200" smtClean="0"/>
          </a:p>
        </p:txBody>
      </p:sp>
    </p:spTree>
    <p:extLst>
      <p:ext uri="{BB962C8B-B14F-4D97-AF65-F5344CB8AC3E}">
        <p14:creationId xmlns:p14="http://schemas.microsoft.com/office/powerpoint/2010/main" val="3830629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defTabSz="938927"/>
            <a:r>
              <a:rPr lang="en-US" altLang="en-US" smtClean="0">
                <a:latin typeface="Arial" panose="020B0604020202020204" pitchFamily="34" charset="0"/>
                <a:ea typeface="ＭＳ Ｐゴシック" panose="020B0600070205080204" pitchFamily="34" charset="-128"/>
              </a:rPr>
              <a:t>One of the most difficult aspects of sensory is finding words to describe your experiences – necessary to have a specified vocabulary</a:t>
            </a:r>
          </a:p>
          <a:p>
            <a:pPr marL="0" lvl="1" defTabSz="938927"/>
            <a:r>
              <a:rPr lang="en-US" altLang="en-US" smtClean="0">
                <a:latin typeface="Arial" panose="020B0604020202020204" pitchFamily="34" charset="0"/>
                <a:ea typeface="ＭＳ Ｐゴシック" panose="020B0600070205080204" pitchFamily="34" charset="-128"/>
              </a:rPr>
              <a:t>Currently, the industry does not have a standard lexicon to describe malt flavors</a:t>
            </a:r>
          </a:p>
          <a:p>
            <a:pPr marL="0" lvl="1" defTabSz="938927"/>
            <a:r>
              <a:rPr lang="en-US" altLang="en-US" smtClean="0">
                <a:latin typeface="Arial" panose="020B0604020202020204" pitchFamily="34" charset="0"/>
                <a:ea typeface="ＭＳ Ｐゴシック" panose="020B0600070205080204" pitchFamily="34" charset="-128"/>
              </a:rPr>
              <a:t>Briess malt sensory lexicon: It is an ever-evolving list of descriptors with associated words and pictures that we use to communicate our malt sensory perceptions</a:t>
            </a:r>
          </a:p>
          <a:p>
            <a:pPr defTabSz="938927"/>
            <a:endParaRPr lang="en-US" altLang="en-US" smtClean="0">
              <a:latin typeface="Arial" panose="020B0604020202020204" pitchFamily="34" charset="0"/>
              <a:ea typeface="ＭＳ Ｐゴシック" panose="020B0600070205080204" pitchFamily="34"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9859" indent="-288407">
              <a:defRPr sz="2400">
                <a:solidFill>
                  <a:schemeClr val="tx1"/>
                </a:solidFill>
                <a:latin typeface="Arial" panose="020B0604020202020204" pitchFamily="34" charset="0"/>
                <a:ea typeface="ＭＳ Ｐゴシック" panose="020B0600070205080204" pitchFamily="34" charset="-128"/>
              </a:defRPr>
            </a:lvl2pPr>
            <a:lvl3pPr marL="1153630" indent="-230726">
              <a:defRPr sz="2400">
                <a:solidFill>
                  <a:schemeClr val="tx1"/>
                </a:solidFill>
                <a:latin typeface="Arial" panose="020B0604020202020204" pitchFamily="34" charset="0"/>
                <a:ea typeface="ＭＳ Ｐゴシック" panose="020B0600070205080204" pitchFamily="34" charset="-128"/>
              </a:defRPr>
            </a:lvl3pPr>
            <a:lvl4pPr marL="1615082" indent="-230726">
              <a:defRPr sz="2400">
                <a:solidFill>
                  <a:schemeClr val="tx1"/>
                </a:solidFill>
                <a:latin typeface="Arial" panose="020B0604020202020204" pitchFamily="34" charset="0"/>
                <a:ea typeface="ＭＳ Ｐゴシック" panose="020B0600070205080204" pitchFamily="34" charset="-128"/>
              </a:defRPr>
            </a:lvl4pPr>
            <a:lvl5pPr marL="2076534" indent="-230726">
              <a:defRPr sz="2400">
                <a:solidFill>
                  <a:schemeClr val="tx1"/>
                </a:solidFill>
                <a:latin typeface="Arial" panose="020B0604020202020204" pitchFamily="34" charset="0"/>
                <a:ea typeface="ＭＳ Ｐゴシック" panose="020B0600070205080204" pitchFamily="34" charset="-128"/>
              </a:defRPr>
            </a:lvl5pPr>
            <a:lvl6pPr marL="2537986"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9438"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0890"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2342"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A9F3700-0A38-4F60-B196-91581A647D72}" type="slidenum">
              <a:rPr lang="en-US" altLang="en-US" sz="1200"/>
              <a:pPr/>
              <a:t>19</a:t>
            </a:fld>
            <a:endParaRPr lang="en-US" altLang="en-US" sz="1200"/>
          </a:p>
        </p:txBody>
      </p:sp>
    </p:spTree>
    <p:extLst>
      <p:ext uri="{BB962C8B-B14F-4D97-AF65-F5344CB8AC3E}">
        <p14:creationId xmlns:p14="http://schemas.microsoft.com/office/powerpoint/2010/main" val="1640565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Hierarchical diagram PDF is available on Briess webiste</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9859" indent="-288407">
              <a:defRPr sz="2400">
                <a:solidFill>
                  <a:schemeClr val="tx1"/>
                </a:solidFill>
                <a:latin typeface="Arial" panose="020B0604020202020204" pitchFamily="34" charset="0"/>
                <a:ea typeface="ＭＳ Ｐゴシック" panose="020B0600070205080204" pitchFamily="34" charset="-128"/>
              </a:defRPr>
            </a:lvl2pPr>
            <a:lvl3pPr marL="1153630" indent="-230726">
              <a:defRPr sz="2400">
                <a:solidFill>
                  <a:schemeClr val="tx1"/>
                </a:solidFill>
                <a:latin typeface="Arial" panose="020B0604020202020204" pitchFamily="34" charset="0"/>
                <a:ea typeface="ＭＳ Ｐゴシック" panose="020B0600070205080204" pitchFamily="34" charset="-128"/>
              </a:defRPr>
            </a:lvl3pPr>
            <a:lvl4pPr marL="1615082" indent="-230726">
              <a:defRPr sz="2400">
                <a:solidFill>
                  <a:schemeClr val="tx1"/>
                </a:solidFill>
                <a:latin typeface="Arial" panose="020B0604020202020204" pitchFamily="34" charset="0"/>
                <a:ea typeface="ＭＳ Ｐゴシック" panose="020B0600070205080204" pitchFamily="34" charset="-128"/>
              </a:defRPr>
            </a:lvl4pPr>
            <a:lvl5pPr marL="2076534" indent="-230726">
              <a:defRPr sz="2400">
                <a:solidFill>
                  <a:schemeClr val="tx1"/>
                </a:solidFill>
                <a:latin typeface="Arial" panose="020B0604020202020204" pitchFamily="34" charset="0"/>
                <a:ea typeface="ＭＳ Ｐゴシック" panose="020B0600070205080204" pitchFamily="34" charset="-128"/>
              </a:defRPr>
            </a:lvl5pPr>
            <a:lvl6pPr marL="2537986"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9438"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0890"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2342"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7EB3525-3D93-40A4-B2D3-691DDF54B543}" type="slidenum">
              <a:rPr lang="en-US" altLang="en-US" sz="1200"/>
              <a:pPr/>
              <a:t>20</a:t>
            </a:fld>
            <a:endParaRPr lang="en-US" altLang="en-US" sz="1200"/>
          </a:p>
        </p:txBody>
      </p:sp>
    </p:spTree>
    <p:extLst>
      <p:ext uri="{BB962C8B-B14F-4D97-AF65-F5344CB8AC3E}">
        <p14:creationId xmlns:p14="http://schemas.microsoft.com/office/powerpoint/2010/main" val="3144468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678" indent="-293215">
              <a:defRPr sz="2400">
                <a:solidFill>
                  <a:schemeClr val="tx1"/>
                </a:solidFill>
                <a:latin typeface="Arial" panose="020B0604020202020204" pitchFamily="34" charset="0"/>
                <a:ea typeface="ＭＳ Ｐゴシック" panose="020B0600070205080204" pitchFamily="34" charset="-128"/>
              </a:defRPr>
            </a:lvl2pPr>
            <a:lvl3pPr marL="1174460" indent="-233931">
              <a:defRPr sz="2400">
                <a:solidFill>
                  <a:schemeClr val="tx1"/>
                </a:solidFill>
                <a:latin typeface="Arial" panose="020B0604020202020204" pitchFamily="34" charset="0"/>
                <a:ea typeface="ＭＳ Ｐゴシック" panose="020B0600070205080204" pitchFamily="34" charset="-128"/>
              </a:defRPr>
            </a:lvl3pPr>
            <a:lvl4pPr marL="1645525" indent="-233931">
              <a:defRPr sz="2400">
                <a:solidFill>
                  <a:schemeClr val="tx1"/>
                </a:solidFill>
                <a:latin typeface="Arial" panose="020B0604020202020204" pitchFamily="34" charset="0"/>
                <a:ea typeface="ＭＳ Ｐゴシック" panose="020B0600070205080204" pitchFamily="34" charset="-128"/>
              </a:defRPr>
            </a:lvl4pPr>
            <a:lvl5pPr marL="2114988" indent="-233931">
              <a:defRPr sz="2400">
                <a:solidFill>
                  <a:schemeClr val="tx1"/>
                </a:solidFill>
                <a:latin typeface="Arial" panose="020B0604020202020204" pitchFamily="34" charset="0"/>
                <a:ea typeface="ＭＳ Ｐゴシック" panose="020B0600070205080204" pitchFamily="34" charset="-128"/>
              </a:defRPr>
            </a:lvl5pPr>
            <a:lvl6pPr marL="2576440" indent="-23393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37892" indent="-23393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9344" indent="-23393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796" indent="-23393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6DBD263-36E2-453D-92D0-05AF35E43662}" type="slidenum">
              <a:rPr lang="en-US" altLang="en-US" sz="1200"/>
              <a:pPr/>
              <a:t>1</a:t>
            </a:fld>
            <a:endParaRPr lang="en-US" altLang="en-US" sz="1200"/>
          </a:p>
        </p:txBody>
      </p:sp>
    </p:spTree>
    <p:extLst>
      <p:ext uri="{BB962C8B-B14F-4D97-AF65-F5344CB8AC3E}">
        <p14:creationId xmlns:p14="http://schemas.microsoft.com/office/powerpoint/2010/main" val="1754305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altLang="en-US" dirty="0" smtClean="0">
                <a:latin typeface="Arial" panose="020B0604020202020204" pitchFamily="34" charset="0"/>
                <a:ea typeface="ＭＳ Ｐゴシック" panose="020B0600070205080204" pitchFamily="34" charset="-128"/>
              </a:rPr>
              <a:t>QUALITATIVE DATA: Use adjectives like slight, moderate, and strong to describe the intensity in which you perceive specific flavors such as bready, caramel, and coffee, or tastes such as sweet, sour, and bitter</a:t>
            </a:r>
          </a:p>
          <a:p>
            <a:endParaRPr lang="en-US" altLang="en-US" dirty="0" smtClean="0">
              <a:latin typeface="Arial" panose="020B0604020202020204" pitchFamily="34" charset="0"/>
              <a:ea typeface="ＭＳ Ｐゴシック" panose="020B0600070205080204" pitchFamily="34" charset="-128"/>
            </a:endParaRPr>
          </a:p>
          <a:p>
            <a:pPr defTabSz="938927"/>
            <a:r>
              <a:rPr lang="en-US" altLang="en-US" dirty="0" smtClean="0">
                <a:latin typeface="Arial" panose="020B0604020202020204" pitchFamily="34" charset="0"/>
                <a:ea typeface="ＭＳ Ｐゴシック" panose="020B0600070205080204" pitchFamily="34" charset="-128"/>
              </a:rPr>
              <a:t>Rather than reading a series of comparative statements and descriptions, a radar diagram will </a:t>
            </a:r>
            <a:r>
              <a:rPr lang="en-US" altLang="en-US" dirty="0" smtClean="0">
                <a:solidFill>
                  <a:srgbClr val="FF0000"/>
                </a:solidFill>
                <a:latin typeface="Arial" panose="020B0604020202020204" pitchFamily="34" charset="0"/>
                <a:ea typeface="ＭＳ Ｐゴシック" panose="020B0600070205080204" pitchFamily="34" charset="-128"/>
              </a:rPr>
              <a:t>illustrate</a:t>
            </a:r>
            <a:r>
              <a:rPr lang="en-US" altLang="en-US" dirty="0" smtClean="0">
                <a:latin typeface="Arial" panose="020B0604020202020204" pitchFamily="34" charset="0"/>
                <a:ea typeface="ＭＳ Ｐゴシック" panose="020B0600070205080204" pitchFamily="34" charset="-128"/>
              </a:rPr>
              <a:t> the differences you perceive.</a:t>
            </a:r>
          </a:p>
          <a:p>
            <a:pPr defTabSz="938927"/>
            <a:r>
              <a:rPr lang="en-US" altLang="en-US" dirty="0" smtClean="0">
                <a:latin typeface="Arial" panose="020B0604020202020204" pitchFamily="34" charset="0"/>
                <a:ea typeface="ＭＳ Ｐゴシック" panose="020B0600070205080204" pitchFamily="34" charset="-128"/>
              </a:rPr>
              <a:t>	Excellent tool for side by side comparisons</a:t>
            </a:r>
          </a:p>
          <a:p>
            <a:pPr defTabSz="938927"/>
            <a:r>
              <a:rPr lang="en-US" altLang="en-US" dirty="0" smtClean="0">
                <a:solidFill>
                  <a:srgbClr val="FF0000"/>
                </a:solidFill>
                <a:latin typeface="Arial" panose="020B0604020202020204" pitchFamily="34" charset="0"/>
                <a:ea typeface="ＭＳ Ｐゴシック" panose="020B0600070205080204" pitchFamily="34" charset="-128"/>
              </a:rPr>
              <a:t>You can SEE how the flavor profile evolves through the color range of Briess Caramel Malts</a:t>
            </a:r>
          </a:p>
          <a:p>
            <a:pPr defTabSz="938927"/>
            <a:endParaRPr lang="en-US" altLang="en-US" dirty="0" smtClean="0">
              <a:solidFill>
                <a:srgbClr val="FF0000"/>
              </a:solidFill>
              <a:latin typeface="Arial" panose="020B0604020202020204" pitchFamily="34" charset="0"/>
              <a:ea typeface="ＭＳ Ｐゴシック" panose="020B0600070205080204" pitchFamily="34" charset="-128"/>
            </a:endParaRPr>
          </a:p>
          <a:p>
            <a:pPr marL="0" lvl="2">
              <a:defRPr/>
            </a:pPr>
            <a:r>
              <a:rPr lang="en-US" altLang="en-US" dirty="0" smtClean="0">
                <a:latin typeface="Arial" panose="020B0604020202020204" pitchFamily="34" charset="0"/>
                <a:ea typeface="ＭＳ Ｐゴシック" panose="020B0600070205080204" pitchFamily="34" charset="-128"/>
              </a:rPr>
              <a:t>DESCRIPTORS: </a:t>
            </a:r>
            <a:r>
              <a:rPr lang="en-US" altLang="en-US" dirty="0" smtClean="0"/>
              <a:t>What kind of malt are you evaluating? Select terms that are relevant</a:t>
            </a:r>
          </a:p>
          <a:p>
            <a:pPr marL="0" lvl="2">
              <a:defRPr/>
            </a:pPr>
            <a:r>
              <a:rPr lang="en-US" altLang="en-US" dirty="0" smtClean="0">
                <a:latin typeface="Arial" panose="020B0604020202020204" pitchFamily="34" charset="0"/>
                <a:ea typeface="ＭＳ Ｐゴシック" panose="020B0600070205080204" pitchFamily="34" charset="-128"/>
              </a:rPr>
              <a:t>SCALE: </a:t>
            </a:r>
            <a:r>
              <a:rPr lang="en-US" altLang="en-US" dirty="0" smtClean="0"/>
              <a:t>Briess uses a word anchor scale and represents the words as numbers 0-5 so that the data can be graphed</a:t>
            </a:r>
          </a:p>
          <a:p>
            <a:pPr lvl="2">
              <a:defRPr/>
            </a:pPr>
            <a:r>
              <a:rPr lang="en-US" altLang="en-US" dirty="0" smtClean="0"/>
              <a:t>The scale is NOT numerical, so don’t try to apply statistics</a:t>
            </a:r>
          </a:p>
          <a:p>
            <a:pPr lvl="2">
              <a:defRPr/>
            </a:pPr>
            <a:endParaRPr lang="en-US" altLang="en-US" dirty="0" smtClean="0"/>
          </a:p>
          <a:p>
            <a:pPr lvl="0"/>
            <a:r>
              <a:rPr lang="en-US" altLang="en-US" dirty="0" smtClean="0">
                <a:latin typeface="Arial" panose="020B0604020202020204" pitchFamily="34" charset="0"/>
                <a:ea typeface="ＭＳ Ｐゴシック" panose="020B0600070205080204" pitchFamily="34" charset="-128"/>
              </a:rPr>
              <a:t>Enter your sensory evaluation data into Microsoft Excel as shown in the example table below</a:t>
            </a:r>
          </a:p>
          <a:p>
            <a:pPr lvl="1"/>
            <a:r>
              <a:rPr lang="en-US" altLang="en-US" dirty="0" smtClean="0">
                <a:latin typeface="Arial" panose="020B0604020202020204" pitchFamily="34" charset="0"/>
                <a:ea typeface="ＭＳ Ｐゴシック" panose="020B0600070205080204" pitchFamily="34" charset="-128"/>
              </a:rPr>
              <a:t>Use the word anchor scale shown below, or make your own</a:t>
            </a:r>
          </a:p>
          <a:p>
            <a:pPr lvl="0"/>
            <a:endParaRPr lang="en-US" altLang="en-US" dirty="0" smtClean="0">
              <a:latin typeface="Arial" panose="020B0604020202020204" pitchFamily="34" charset="0"/>
              <a:ea typeface="ＭＳ Ｐゴシック" panose="020B0600070205080204" pitchFamily="34" charset="-128"/>
            </a:endParaRPr>
          </a:p>
          <a:p>
            <a:pPr lvl="0"/>
            <a:r>
              <a:rPr lang="en-US" altLang="en-US" dirty="0" smtClean="0">
                <a:latin typeface="Arial" panose="020B0604020202020204" pitchFamily="34" charset="0"/>
                <a:ea typeface="ＭＳ Ｐゴシック" panose="020B0600070205080204" pitchFamily="34" charset="-128"/>
              </a:rPr>
              <a:t>The data table shown on the previous slide now looks like this…</a:t>
            </a:r>
          </a:p>
          <a:p>
            <a:pPr lvl="1"/>
            <a:r>
              <a:rPr lang="en-US" altLang="en-US" dirty="0" smtClean="0">
                <a:solidFill>
                  <a:srgbClr val="FF0000"/>
                </a:solidFill>
                <a:latin typeface="Arial" panose="020B0604020202020204" pitchFamily="34" charset="0"/>
                <a:ea typeface="ＭＳ Ｐゴシック" panose="020B0600070205080204" pitchFamily="34" charset="-128"/>
              </a:rPr>
              <a:t>The flavor differences between Caramel Malt A and Caramel Malt B are visually summarized</a:t>
            </a:r>
          </a:p>
          <a:p>
            <a:pPr defTabSz="938927"/>
            <a:endParaRPr lang="en-US" altLang="en-US" dirty="0" smtClean="0">
              <a:solidFill>
                <a:srgbClr val="FF0000"/>
              </a:solidFill>
              <a:latin typeface="Arial" panose="020B0604020202020204" pitchFamily="34" charset="0"/>
              <a:ea typeface="ＭＳ Ｐゴシック" panose="020B0600070205080204" pitchFamily="34" charset="-128"/>
            </a:endParaRPr>
          </a:p>
          <a:p>
            <a:pPr defTabSz="938927"/>
            <a:endParaRPr lang="en-US" altLang="en-US" dirty="0" smtClean="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B80C2C19-1536-48EB-BED7-297AB3D01642}" type="slidenum">
              <a:rPr lang="en-US" smtClean="0"/>
              <a:pPr>
                <a:defRPr/>
              </a:pPr>
              <a:t>21</a:t>
            </a:fld>
            <a:endParaRPr lang="en-US"/>
          </a:p>
        </p:txBody>
      </p:sp>
    </p:spTree>
    <p:extLst>
      <p:ext uri="{BB962C8B-B14F-4D97-AF65-F5344CB8AC3E}">
        <p14:creationId xmlns:p14="http://schemas.microsoft.com/office/powerpoint/2010/main" val="2442488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smtClean="0">
                <a:latin typeface="Arial" panose="020B0604020202020204" pitchFamily="34" charset="0"/>
                <a:ea typeface="ＭＳ Ｐゴシック" panose="020B0600070205080204" pitchFamily="34" charset="-128"/>
              </a:rPr>
              <a:t>Enter your sensory evaluation data into Microsoft Excel as shown in the example table below</a:t>
            </a:r>
          </a:p>
          <a:p>
            <a:pPr lvl="1"/>
            <a:r>
              <a:rPr lang="en-US" altLang="en-US" smtClean="0">
                <a:latin typeface="Arial" panose="020B0604020202020204" pitchFamily="34" charset="0"/>
                <a:ea typeface="ＭＳ Ｐゴシック" panose="020B0600070205080204" pitchFamily="34" charset="-128"/>
              </a:rPr>
              <a:t>Use the word anchor scale shown below, or make your own</a:t>
            </a:r>
          </a:p>
          <a:p>
            <a:endParaRPr lang="en-US" altLang="en-US" smtClean="0">
              <a:latin typeface="Arial" panose="020B0604020202020204" pitchFamily="34" charset="0"/>
              <a:ea typeface="ＭＳ Ｐゴシック" panose="020B0600070205080204" pitchFamily="34"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9300" indent="-287338">
              <a:defRPr sz="2400">
                <a:solidFill>
                  <a:schemeClr val="tx1"/>
                </a:solidFill>
                <a:latin typeface="Arial" panose="020B0604020202020204" pitchFamily="34" charset="0"/>
                <a:ea typeface="ＭＳ Ｐゴシック" panose="020B0600070205080204" pitchFamily="34" charset="-128"/>
              </a:defRPr>
            </a:lvl2pPr>
            <a:lvl3pPr marL="1152525" indent="-230188">
              <a:defRPr sz="2400">
                <a:solidFill>
                  <a:schemeClr val="tx1"/>
                </a:solidFill>
                <a:latin typeface="Arial" panose="020B0604020202020204" pitchFamily="34" charset="0"/>
                <a:ea typeface="ＭＳ Ｐゴシック" panose="020B0600070205080204" pitchFamily="34" charset="-128"/>
              </a:defRPr>
            </a:lvl3pPr>
            <a:lvl4pPr marL="1614488" indent="-230188">
              <a:defRPr sz="2400">
                <a:solidFill>
                  <a:schemeClr val="tx1"/>
                </a:solidFill>
                <a:latin typeface="Arial" panose="020B0604020202020204" pitchFamily="34" charset="0"/>
                <a:ea typeface="ＭＳ Ｐゴシック" panose="020B0600070205080204" pitchFamily="34" charset="-128"/>
              </a:defRPr>
            </a:lvl4pPr>
            <a:lvl5pPr marL="2076450" indent="-230188">
              <a:defRPr sz="2400">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ECD2B26-EC58-4449-91E8-D5B68EE8AF7C}" type="slidenum">
              <a:rPr lang="en-US" altLang="en-US" sz="1200" smtClean="0"/>
              <a:pPr/>
              <a:t>22</a:t>
            </a:fld>
            <a:endParaRPr lang="en-US" altLang="en-US" sz="1200" smtClean="0"/>
          </a:p>
        </p:txBody>
      </p:sp>
    </p:spTree>
    <p:extLst>
      <p:ext uri="{BB962C8B-B14F-4D97-AF65-F5344CB8AC3E}">
        <p14:creationId xmlns:p14="http://schemas.microsoft.com/office/powerpoint/2010/main" val="411053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smtClean="0">
                <a:latin typeface="Arial" panose="020B0604020202020204" pitchFamily="34" charset="0"/>
                <a:ea typeface="ＭＳ Ｐゴシック" panose="020B0600070205080204" pitchFamily="34" charset="-128"/>
              </a:rPr>
              <a:t>The data table shown on the previous slide now looks like this…</a:t>
            </a:r>
          </a:p>
          <a:p>
            <a:pPr lvl="1"/>
            <a:endParaRPr lang="en-US" altLang="en-US" smtClean="0">
              <a:latin typeface="Arial" panose="020B0604020202020204" pitchFamily="34" charset="0"/>
              <a:ea typeface="ＭＳ Ｐゴシック" panose="020B0600070205080204" pitchFamily="34" charset="-128"/>
            </a:endParaRPr>
          </a:p>
          <a:p>
            <a:r>
              <a:rPr lang="en-US" altLang="en-US" smtClean="0">
                <a:solidFill>
                  <a:srgbClr val="FF0000"/>
                </a:solidFill>
                <a:latin typeface="Arial" panose="020B0604020202020204" pitchFamily="34" charset="0"/>
                <a:ea typeface="ＭＳ Ｐゴシック" panose="020B0600070205080204" pitchFamily="34" charset="-128"/>
              </a:rPr>
              <a:t>The flavor differences between Caramel Malt A and Caramel Malt B are visually summarized</a:t>
            </a:r>
          </a:p>
          <a:p>
            <a:endParaRPr lang="en-US" altLang="en-US" smtClean="0">
              <a:latin typeface="Arial" panose="020B0604020202020204" pitchFamily="34" charset="0"/>
              <a:ea typeface="ＭＳ Ｐゴシック" panose="020B0600070205080204" pitchFamily="34" charset="-128"/>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9300" indent="-287338">
              <a:defRPr sz="2400">
                <a:solidFill>
                  <a:schemeClr val="tx1"/>
                </a:solidFill>
                <a:latin typeface="Arial" panose="020B0604020202020204" pitchFamily="34" charset="0"/>
                <a:ea typeface="ＭＳ Ｐゴシック" panose="020B0600070205080204" pitchFamily="34" charset="-128"/>
              </a:defRPr>
            </a:lvl2pPr>
            <a:lvl3pPr marL="1152525" indent="-230188">
              <a:defRPr sz="2400">
                <a:solidFill>
                  <a:schemeClr val="tx1"/>
                </a:solidFill>
                <a:latin typeface="Arial" panose="020B0604020202020204" pitchFamily="34" charset="0"/>
                <a:ea typeface="ＭＳ Ｐゴシック" panose="020B0600070205080204" pitchFamily="34" charset="-128"/>
              </a:defRPr>
            </a:lvl3pPr>
            <a:lvl4pPr marL="1614488" indent="-230188">
              <a:defRPr sz="2400">
                <a:solidFill>
                  <a:schemeClr val="tx1"/>
                </a:solidFill>
                <a:latin typeface="Arial" panose="020B0604020202020204" pitchFamily="34" charset="0"/>
                <a:ea typeface="ＭＳ Ｐゴシック" panose="020B0600070205080204" pitchFamily="34" charset="-128"/>
              </a:defRPr>
            </a:lvl4pPr>
            <a:lvl5pPr marL="2076450" indent="-230188">
              <a:defRPr sz="2400">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A3502F4-409D-4795-B528-536A5998CB31}" type="slidenum">
              <a:rPr lang="en-US" altLang="en-US" sz="1200" smtClean="0"/>
              <a:pPr/>
              <a:t>23</a:t>
            </a:fld>
            <a:endParaRPr lang="en-US" altLang="en-US" sz="1200" smtClean="0"/>
          </a:p>
        </p:txBody>
      </p:sp>
    </p:spTree>
    <p:extLst>
      <p:ext uri="{BB962C8B-B14F-4D97-AF65-F5344CB8AC3E}">
        <p14:creationId xmlns:p14="http://schemas.microsoft.com/office/powerpoint/2010/main" val="3440609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defTabSz="940415" eaLnBrk="0" hangingPunct="0">
              <a:defRPr sz="2400">
                <a:solidFill>
                  <a:schemeClr val="tx1"/>
                </a:solidFill>
                <a:latin typeface="Arial" charset="0"/>
                <a:ea typeface="ＭＳ Ｐゴシック" pitchFamily="-96" charset="-128"/>
              </a:defRPr>
            </a:lvl1pPr>
            <a:lvl2pPr marL="749768" indent="-288372" defTabSz="940415" eaLnBrk="0" hangingPunct="0">
              <a:defRPr sz="2400">
                <a:solidFill>
                  <a:schemeClr val="tx1"/>
                </a:solidFill>
                <a:latin typeface="Arial" charset="0"/>
                <a:ea typeface="ＭＳ Ｐゴシック" pitchFamily="-96" charset="-128"/>
              </a:defRPr>
            </a:lvl2pPr>
            <a:lvl3pPr marL="1153490" indent="-230698" defTabSz="940415" eaLnBrk="0" hangingPunct="0">
              <a:defRPr sz="2400">
                <a:solidFill>
                  <a:schemeClr val="tx1"/>
                </a:solidFill>
                <a:latin typeface="Arial" charset="0"/>
                <a:ea typeface="ＭＳ Ｐゴシック" pitchFamily="-96" charset="-128"/>
              </a:defRPr>
            </a:lvl3pPr>
            <a:lvl4pPr marL="1614886" indent="-230698" defTabSz="940415" eaLnBrk="0" hangingPunct="0">
              <a:defRPr sz="2400">
                <a:solidFill>
                  <a:schemeClr val="tx1"/>
                </a:solidFill>
                <a:latin typeface="Arial" charset="0"/>
                <a:ea typeface="ＭＳ Ｐゴシック" pitchFamily="-96" charset="-128"/>
              </a:defRPr>
            </a:lvl4pPr>
            <a:lvl5pPr marL="2076282" indent="-230698" defTabSz="940415" eaLnBrk="0" hangingPunct="0">
              <a:defRPr sz="2400">
                <a:solidFill>
                  <a:schemeClr val="tx1"/>
                </a:solidFill>
                <a:latin typeface="Arial" charset="0"/>
                <a:ea typeface="ＭＳ Ｐゴシック" pitchFamily="-96" charset="-128"/>
              </a:defRPr>
            </a:lvl5pPr>
            <a:lvl6pPr marL="2537678" indent="-230698" defTabSz="940415" eaLnBrk="0" fontAlgn="base" hangingPunct="0">
              <a:spcBef>
                <a:spcPct val="0"/>
              </a:spcBef>
              <a:spcAft>
                <a:spcPct val="0"/>
              </a:spcAft>
              <a:defRPr sz="2400">
                <a:solidFill>
                  <a:schemeClr val="tx1"/>
                </a:solidFill>
                <a:latin typeface="Arial" charset="0"/>
                <a:ea typeface="ＭＳ Ｐゴシック" pitchFamily="-96" charset="-128"/>
              </a:defRPr>
            </a:lvl6pPr>
            <a:lvl7pPr marL="2999074" indent="-230698" defTabSz="940415" eaLnBrk="0" fontAlgn="base" hangingPunct="0">
              <a:spcBef>
                <a:spcPct val="0"/>
              </a:spcBef>
              <a:spcAft>
                <a:spcPct val="0"/>
              </a:spcAft>
              <a:defRPr sz="2400">
                <a:solidFill>
                  <a:schemeClr val="tx1"/>
                </a:solidFill>
                <a:latin typeface="Arial" charset="0"/>
                <a:ea typeface="ＭＳ Ｐゴシック" pitchFamily="-96" charset="-128"/>
              </a:defRPr>
            </a:lvl7pPr>
            <a:lvl8pPr marL="3460470" indent="-230698" defTabSz="940415" eaLnBrk="0" fontAlgn="base" hangingPunct="0">
              <a:spcBef>
                <a:spcPct val="0"/>
              </a:spcBef>
              <a:spcAft>
                <a:spcPct val="0"/>
              </a:spcAft>
              <a:defRPr sz="2400">
                <a:solidFill>
                  <a:schemeClr val="tx1"/>
                </a:solidFill>
                <a:latin typeface="Arial" charset="0"/>
                <a:ea typeface="ＭＳ Ｐゴシック" pitchFamily="-96" charset="-128"/>
              </a:defRPr>
            </a:lvl8pPr>
            <a:lvl9pPr marL="3921866" indent="-230698" defTabSz="940415" eaLnBrk="0" fontAlgn="base" hangingPunct="0">
              <a:spcBef>
                <a:spcPct val="0"/>
              </a:spcBef>
              <a:spcAft>
                <a:spcPct val="0"/>
              </a:spcAft>
              <a:defRPr sz="2400">
                <a:solidFill>
                  <a:schemeClr val="tx1"/>
                </a:solidFill>
                <a:latin typeface="Arial" charset="0"/>
                <a:ea typeface="ＭＳ Ｐゴシック" pitchFamily="-96" charset="-128"/>
              </a:defRPr>
            </a:lvl9pPr>
          </a:lstStyle>
          <a:p>
            <a:pPr>
              <a:defRPr/>
            </a:pPr>
            <a:fld id="{91DC07D4-A85B-439B-91B5-81AB164D9E60}" type="slidenum">
              <a:rPr lang="en-US" sz="1200"/>
              <a:pPr>
                <a:defRPr/>
              </a:pPr>
              <a:t>24</a:t>
            </a:fld>
            <a:endParaRPr lang="en-US" sz="1200"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852006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defTabSz="940415" eaLnBrk="0" hangingPunct="0">
              <a:defRPr sz="2400">
                <a:solidFill>
                  <a:schemeClr val="tx1"/>
                </a:solidFill>
                <a:latin typeface="Arial" charset="0"/>
                <a:ea typeface="ＭＳ Ｐゴシック" pitchFamily="-96" charset="-128"/>
              </a:defRPr>
            </a:lvl1pPr>
            <a:lvl2pPr marL="749768" indent="-288372" defTabSz="940415" eaLnBrk="0" hangingPunct="0">
              <a:defRPr sz="2400">
                <a:solidFill>
                  <a:schemeClr val="tx1"/>
                </a:solidFill>
                <a:latin typeface="Arial" charset="0"/>
                <a:ea typeface="ＭＳ Ｐゴシック" pitchFamily="-96" charset="-128"/>
              </a:defRPr>
            </a:lvl2pPr>
            <a:lvl3pPr marL="1153490" indent="-230698" defTabSz="940415" eaLnBrk="0" hangingPunct="0">
              <a:defRPr sz="2400">
                <a:solidFill>
                  <a:schemeClr val="tx1"/>
                </a:solidFill>
                <a:latin typeface="Arial" charset="0"/>
                <a:ea typeface="ＭＳ Ｐゴシック" pitchFamily="-96" charset="-128"/>
              </a:defRPr>
            </a:lvl3pPr>
            <a:lvl4pPr marL="1614886" indent="-230698" defTabSz="940415" eaLnBrk="0" hangingPunct="0">
              <a:defRPr sz="2400">
                <a:solidFill>
                  <a:schemeClr val="tx1"/>
                </a:solidFill>
                <a:latin typeface="Arial" charset="0"/>
                <a:ea typeface="ＭＳ Ｐゴシック" pitchFamily="-96" charset="-128"/>
              </a:defRPr>
            </a:lvl4pPr>
            <a:lvl5pPr marL="2076282" indent="-230698" defTabSz="940415" eaLnBrk="0" hangingPunct="0">
              <a:defRPr sz="2400">
                <a:solidFill>
                  <a:schemeClr val="tx1"/>
                </a:solidFill>
                <a:latin typeface="Arial" charset="0"/>
                <a:ea typeface="ＭＳ Ｐゴシック" pitchFamily="-96" charset="-128"/>
              </a:defRPr>
            </a:lvl5pPr>
            <a:lvl6pPr marL="2537678" indent="-230698" defTabSz="940415" eaLnBrk="0" fontAlgn="base" hangingPunct="0">
              <a:spcBef>
                <a:spcPct val="0"/>
              </a:spcBef>
              <a:spcAft>
                <a:spcPct val="0"/>
              </a:spcAft>
              <a:defRPr sz="2400">
                <a:solidFill>
                  <a:schemeClr val="tx1"/>
                </a:solidFill>
                <a:latin typeface="Arial" charset="0"/>
                <a:ea typeface="ＭＳ Ｐゴシック" pitchFamily="-96" charset="-128"/>
              </a:defRPr>
            </a:lvl6pPr>
            <a:lvl7pPr marL="2999074" indent="-230698" defTabSz="940415" eaLnBrk="0" fontAlgn="base" hangingPunct="0">
              <a:spcBef>
                <a:spcPct val="0"/>
              </a:spcBef>
              <a:spcAft>
                <a:spcPct val="0"/>
              </a:spcAft>
              <a:defRPr sz="2400">
                <a:solidFill>
                  <a:schemeClr val="tx1"/>
                </a:solidFill>
                <a:latin typeface="Arial" charset="0"/>
                <a:ea typeface="ＭＳ Ｐゴシック" pitchFamily="-96" charset="-128"/>
              </a:defRPr>
            </a:lvl7pPr>
            <a:lvl8pPr marL="3460470" indent="-230698" defTabSz="940415" eaLnBrk="0" fontAlgn="base" hangingPunct="0">
              <a:spcBef>
                <a:spcPct val="0"/>
              </a:spcBef>
              <a:spcAft>
                <a:spcPct val="0"/>
              </a:spcAft>
              <a:defRPr sz="2400">
                <a:solidFill>
                  <a:schemeClr val="tx1"/>
                </a:solidFill>
                <a:latin typeface="Arial" charset="0"/>
                <a:ea typeface="ＭＳ Ｐゴシック" pitchFamily="-96" charset="-128"/>
              </a:defRPr>
            </a:lvl8pPr>
            <a:lvl9pPr marL="3921866" indent="-230698" defTabSz="940415" eaLnBrk="0" fontAlgn="base" hangingPunct="0">
              <a:spcBef>
                <a:spcPct val="0"/>
              </a:spcBef>
              <a:spcAft>
                <a:spcPct val="0"/>
              </a:spcAft>
              <a:defRPr sz="2400">
                <a:solidFill>
                  <a:schemeClr val="tx1"/>
                </a:solidFill>
                <a:latin typeface="Arial" charset="0"/>
                <a:ea typeface="ＭＳ Ｐゴシック" pitchFamily="-96" charset="-128"/>
              </a:defRPr>
            </a:lvl9pPr>
          </a:lstStyle>
          <a:p>
            <a:pPr>
              <a:defRPr/>
            </a:pPr>
            <a:fld id="{A88EC150-3498-4CCB-90A1-BD7A2FDC3F78}" type="slidenum">
              <a:rPr lang="en-US" sz="1200"/>
              <a:pPr>
                <a:defRPr/>
              </a:pPr>
              <a:t>25</a:t>
            </a:fld>
            <a:endParaRPr lang="en-US" sz="1200"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dirty="0" smtClean="0"/>
              <a:t>The workhorse of the malts</a:t>
            </a:r>
          </a:p>
        </p:txBody>
      </p:sp>
    </p:spTree>
    <p:extLst>
      <p:ext uri="{BB962C8B-B14F-4D97-AF65-F5344CB8AC3E}">
        <p14:creationId xmlns:p14="http://schemas.microsoft.com/office/powerpoint/2010/main" val="371546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0C2C19-1536-48EB-BED7-297AB3D01642}" type="slidenum">
              <a:rPr lang="en-US" smtClean="0"/>
              <a:pPr>
                <a:defRPr/>
              </a:pPr>
              <a:t>28</a:t>
            </a:fld>
            <a:endParaRPr lang="en-US"/>
          </a:p>
        </p:txBody>
      </p:sp>
    </p:spTree>
    <p:extLst>
      <p:ext uri="{BB962C8B-B14F-4D97-AF65-F5344CB8AC3E}">
        <p14:creationId xmlns:p14="http://schemas.microsoft.com/office/powerpoint/2010/main" val="2062479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lvl1pPr defTabSz="940415" eaLnBrk="0" hangingPunct="0">
              <a:defRPr sz="2400">
                <a:solidFill>
                  <a:schemeClr val="tx1"/>
                </a:solidFill>
                <a:latin typeface="Arial" charset="0"/>
                <a:ea typeface="ＭＳ Ｐゴシック" pitchFamily="34" charset="-128"/>
              </a:defRPr>
            </a:lvl1pPr>
            <a:lvl2pPr marL="749768" indent="-288372" defTabSz="940415" eaLnBrk="0" hangingPunct="0">
              <a:defRPr sz="2400">
                <a:solidFill>
                  <a:schemeClr val="tx1"/>
                </a:solidFill>
                <a:latin typeface="Arial" charset="0"/>
                <a:ea typeface="ＭＳ Ｐゴシック" pitchFamily="34" charset="-128"/>
              </a:defRPr>
            </a:lvl2pPr>
            <a:lvl3pPr marL="1153490" indent="-230698" defTabSz="940415" eaLnBrk="0" hangingPunct="0">
              <a:defRPr sz="2400">
                <a:solidFill>
                  <a:schemeClr val="tx1"/>
                </a:solidFill>
                <a:latin typeface="Arial" charset="0"/>
                <a:ea typeface="ＭＳ Ｐゴシック" pitchFamily="34" charset="-128"/>
              </a:defRPr>
            </a:lvl3pPr>
            <a:lvl4pPr marL="1614886" indent="-230698" defTabSz="940415" eaLnBrk="0" hangingPunct="0">
              <a:defRPr sz="2400">
                <a:solidFill>
                  <a:schemeClr val="tx1"/>
                </a:solidFill>
                <a:latin typeface="Arial" charset="0"/>
                <a:ea typeface="ＭＳ Ｐゴシック" pitchFamily="34" charset="-128"/>
              </a:defRPr>
            </a:lvl4pPr>
            <a:lvl5pPr marL="2076282" indent="-230698" defTabSz="940415" eaLnBrk="0" hangingPunct="0">
              <a:defRPr sz="2400">
                <a:solidFill>
                  <a:schemeClr val="tx1"/>
                </a:solidFill>
                <a:latin typeface="Arial" charset="0"/>
                <a:ea typeface="ＭＳ Ｐゴシック" pitchFamily="34" charset="-128"/>
              </a:defRPr>
            </a:lvl5pPr>
            <a:lvl6pPr marL="2537678" indent="-230698" defTabSz="940415" eaLnBrk="0" fontAlgn="base" hangingPunct="0">
              <a:spcBef>
                <a:spcPct val="0"/>
              </a:spcBef>
              <a:spcAft>
                <a:spcPct val="0"/>
              </a:spcAft>
              <a:defRPr sz="2400">
                <a:solidFill>
                  <a:schemeClr val="tx1"/>
                </a:solidFill>
                <a:latin typeface="Arial" charset="0"/>
                <a:ea typeface="ＭＳ Ｐゴシック" pitchFamily="34" charset="-128"/>
              </a:defRPr>
            </a:lvl6pPr>
            <a:lvl7pPr marL="2999074" indent="-230698" defTabSz="940415" eaLnBrk="0" fontAlgn="base" hangingPunct="0">
              <a:spcBef>
                <a:spcPct val="0"/>
              </a:spcBef>
              <a:spcAft>
                <a:spcPct val="0"/>
              </a:spcAft>
              <a:defRPr sz="2400">
                <a:solidFill>
                  <a:schemeClr val="tx1"/>
                </a:solidFill>
                <a:latin typeface="Arial" charset="0"/>
                <a:ea typeface="ＭＳ Ｐゴシック" pitchFamily="34" charset="-128"/>
              </a:defRPr>
            </a:lvl7pPr>
            <a:lvl8pPr marL="3460470" indent="-230698" defTabSz="940415" eaLnBrk="0" fontAlgn="base" hangingPunct="0">
              <a:spcBef>
                <a:spcPct val="0"/>
              </a:spcBef>
              <a:spcAft>
                <a:spcPct val="0"/>
              </a:spcAft>
              <a:defRPr sz="2400">
                <a:solidFill>
                  <a:schemeClr val="tx1"/>
                </a:solidFill>
                <a:latin typeface="Arial" charset="0"/>
                <a:ea typeface="ＭＳ Ｐゴシック" pitchFamily="34" charset="-128"/>
              </a:defRPr>
            </a:lvl8pPr>
            <a:lvl9pPr marL="3921866" indent="-230698" defTabSz="940415"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E686F98-E22B-4B3B-BC73-943D650AE5F2}" type="slidenum">
              <a:rPr lang="en-US" sz="1200"/>
              <a:pPr>
                <a:defRPr/>
              </a:pPr>
              <a:t>31</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906235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0C2C19-1536-48EB-BED7-297AB3D01642}" type="slidenum">
              <a:rPr lang="en-US" smtClean="0"/>
              <a:pPr>
                <a:defRPr/>
              </a:pPr>
              <a:t>32</a:t>
            </a:fld>
            <a:endParaRPr lang="en-US"/>
          </a:p>
        </p:txBody>
      </p:sp>
    </p:spTree>
    <p:extLst>
      <p:ext uri="{BB962C8B-B14F-4D97-AF65-F5344CB8AC3E}">
        <p14:creationId xmlns:p14="http://schemas.microsoft.com/office/powerpoint/2010/main" val="15951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lvl1pPr defTabSz="929999" eaLnBrk="0" hangingPunct="0">
              <a:defRPr sz="2400">
                <a:solidFill>
                  <a:schemeClr val="tx1"/>
                </a:solidFill>
                <a:latin typeface="Arial" charset="0"/>
                <a:ea typeface="ＭＳ Ｐゴシック" pitchFamily="-96" charset="-128"/>
              </a:defRPr>
            </a:lvl1pPr>
            <a:lvl2pPr marL="741464" indent="-285179" defTabSz="929999" eaLnBrk="0" hangingPunct="0">
              <a:defRPr sz="2400">
                <a:solidFill>
                  <a:schemeClr val="tx1"/>
                </a:solidFill>
                <a:latin typeface="Arial" charset="0"/>
                <a:ea typeface="ＭＳ Ｐゴシック" pitchFamily="-96" charset="-128"/>
              </a:defRPr>
            </a:lvl2pPr>
            <a:lvl3pPr marL="1140714" indent="-228143" defTabSz="929999" eaLnBrk="0" hangingPunct="0">
              <a:defRPr sz="2400">
                <a:solidFill>
                  <a:schemeClr val="tx1"/>
                </a:solidFill>
                <a:latin typeface="Arial" charset="0"/>
                <a:ea typeface="ＭＳ Ｐゴシック" pitchFamily="-96" charset="-128"/>
              </a:defRPr>
            </a:lvl3pPr>
            <a:lvl4pPr marL="1597000" indent="-228143" defTabSz="929999" eaLnBrk="0" hangingPunct="0">
              <a:defRPr sz="2400">
                <a:solidFill>
                  <a:schemeClr val="tx1"/>
                </a:solidFill>
                <a:latin typeface="Arial" charset="0"/>
                <a:ea typeface="ＭＳ Ｐゴシック" pitchFamily="-96" charset="-128"/>
              </a:defRPr>
            </a:lvl4pPr>
            <a:lvl5pPr marL="2053285" indent="-228143" defTabSz="929999" eaLnBrk="0" hangingPunct="0">
              <a:defRPr sz="2400">
                <a:solidFill>
                  <a:schemeClr val="tx1"/>
                </a:solidFill>
                <a:latin typeface="Arial" charset="0"/>
                <a:ea typeface="ＭＳ Ｐゴシック" pitchFamily="-96" charset="-128"/>
              </a:defRPr>
            </a:lvl5pPr>
            <a:lvl6pPr marL="2509571" indent="-228143" defTabSz="929999" eaLnBrk="0" fontAlgn="base" hangingPunct="0">
              <a:spcBef>
                <a:spcPct val="0"/>
              </a:spcBef>
              <a:spcAft>
                <a:spcPct val="0"/>
              </a:spcAft>
              <a:defRPr sz="2400">
                <a:solidFill>
                  <a:schemeClr val="tx1"/>
                </a:solidFill>
                <a:latin typeface="Arial" charset="0"/>
                <a:ea typeface="ＭＳ Ｐゴシック" pitchFamily="-96" charset="-128"/>
              </a:defRPr>
            </a:lvl6pPr>
            <a:lvl7pPr marL="2965856" indent="-228143" defTabSz="929999" eaLnBrk="0" fontAlgn="base" hangingPunct="0">
              <a:spcBef>
                <a:spcPct val="0"/>
              </a:spcBef>
              <a:spcAft>
                <a:spcPct val="0"/>
              </a:spcAft>
              <a:defRPr sz="2400">
                <a:solidFill>
                  <a:schemeClr val="tx1"/>
                </a:solidFill>
                <a:latin typeface="Arial" charset="0"/>
                <a:ea typeface="ＭＳ Ｐゴシック" pitchFamily="-96" charset="-128"/>
              </a:defRPr>
            </a:lvl7pPr>
            <a:lvl8pPr marL="3422142" indent="-228143" defTabSz="929999" eaLnBrk="0" fontAlgn="base" hangingPunct="0">
              <a:spcBef>
                <a:spcPct val="0"/>
              </a:spcBef>
              <a:spcAft>
                <a:spcPct val="0"/>
              </a:spcAft>
              <a:defRPr sz="2400">
                <a:solidFill>
                  <a:schemeClr val="tx1"/>
                </a:solidFill>
                <a:latin typeface="Arial" charset="0"/>
                <a:ea typeface="ＭＳ Ｐゴシック" pitchFamily="-96" charset="-128"/>
              </a:defRPr>
            </a:lvl8pPr>
            <a:lvl9pPr marL="3878428" indent="-228143" defTabSz="929999" eaLnBrk="0" fontAlgn="base" hangingPunct="0">
              <a:spcBef>
                <a:spcPct val="0"/>
              </a:spcBef>
              <a:spcAft>
                <a:spcPct val="0"/>
              </a:spcAft>
              <a:defRPr sz="2400">
                <a:solidFill>
                  <a:schemeClr val="tx1"/>
                </a:solidFill>
                <a:latin typeface="Arial" charset="0"/>
                <a:ea typeface="ＭＳ Ｐゴシック" pitchFamily="-96" charset="-128"/>
              </a:defRPr>
            </a:lvl9pPr>
          </a:lstStyle>
          <a:p>
            <a:pPr>
              <a:defRPr/>
            </a:pPr>
            <a:fld id="{DFACCECC-2130-4DDD-9CE1-6F9B8FCC567E}" type="slidenum">
              <a:rPr lang="en-US" sz="1200"/>
              <a:pPr>
                <a:defRPr/>
              </a:pPr>
              <a:t>34</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088707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defTabSz="940415" eaLnBrk="0" hangingPunct="0">
              <a:defRPr sz="2400">
                <a:solidFill>
                  <a:schemeClr val="tx1"/>
                </a:solidFill>
                <a:latin typeface="Arial" charset="0"/>
                <a:ea typeface="ＭＳ Ｐゴシック" pitchFamily="34" charset="-128"/>
              </a:defRPr>
            </a:lvl1pPr>
            <a:lvl2pPr marL="749768" indent="-288372" defTabSz="940415" eaLnBrk="0" hangingPunct="0">
              <a:defRPr sz="2400">
                <a:solidFill>
                  <a:schemeClr val="tx1"/>
                </a:solidFill>
                <a:latin typeface="Arial" charset="0"/>
                <a:ea typeface="ＭＳ Ｐゴシック" pitchFamily="34" charset="-128"/>
              </a:defRPr>
            </a:lvl2pPr>
            <a:lvl3pPr marL="1153490" indent="-230698" defTabSz="940415" eaLnBrk="0" hangingPunct="0">
              <a:defRPr sz="2400">
                <a:solidFill>
                  <a:schemeClr val="tx1"/>
                </a:solidFill>
                <a:latin typeface="Arial" charset="0"/>
                <a:ea typeface="ＭＳ Ｐゴシック" pitchFamily="34" charset="-128"/>
              </a:defRPr>
            </a:lvl3pPr>
            <a:lvl4pPr marL="1614886" indent="-230698" defTabSz="940415" eaLnBrk="0" hangingPunct="0">
              <a:defRPr sz="2400">
                <a:solidFill>
                  <a:schemeClr val="tx1"/>
                </a:solidFill>
                <a:latin typeface="Arial" charset="0"/>
                <a:ea typeface="ＭＳ Ｐゴシック" pitchFamily="34" charset="-128"/>
              </a:defRPr>
            </a:lvl4pPr>
            <a:lvl5pPr marL="2076282" indent="-230698" defTabSz="940415" eaLnBrk="0" hangingPunct="0">
              <a:defRPr sz="2400">
                <a:solidFill>
                  <a:schemeClr val="tx1"/>
                </a:solidFill>
                <a:latin typeface="Arial" charset="0"/>
                <a:ea typeface="ＭＳ Ｐゴシック" pitchFamily="34" charset="-128"/>
              </a:defRPr>
            </a:lvl5pPr>
            <a:lvl6pPr marL="2537678" indent="-230698" defTabSz="940415" eaLnBrk="0" fontAlgn="base" hangingPunct="0">
              <a:spcBef>
                <a:spcPct val="0"/>
              </a:spcBef>
              <a:spcAft>
                <a:spcPct val="0"/>
              </a:spcAft>
              <a:defRPr sz="2400">
                <a:solidFill>
                  <a:schemeClr val="tx1"/>
                </a:solidFill>
                <a:latin typeface="Arial" charset="0"/>
                <a:ea typeface="ＭＳ Ｐゴシック" pitchFamily="34" charset="-128"/>
              </a:defRPr>
            </a:lvl6pPr>
            <a:lvl7pPr marL="2999074" indent="-230698" defTabSz="940415" eaLnBrk="0" fontAlgn="base" hangingPunct="0">
              <a:spcBef>
                <a:spcPct val="0"/>
              </a:spcBef>
              <a:spcAft>
                <a:spcPct val="0"/>
              </a:spcAft>
              <a:defRPr sz="2400">
                <a:solidFill>
                  <a:schemeClr val="tx1"/>
                </a:solidFill>
                <a:latin typeface="Arial" charset="0"/>
                <a:ea typeface="ＭＳ Ｐゴシック" pitchFamily="34" charset="-128"/>
              </a:defRPr>
            </a:lvl7pPr>
            <a:lvl8pPr marL="3460470" indent="-230698" defTabSz="940415" eaLnBrk="0" fontAlgn="base" hangingPunct="0">
              <a:spcBef>
                <a:spcPct val="0"/>
              </a:spcBef>
              <a:spcAft>
                <a:spcPct val="0"/>
              </a:spcAft>
              <a:defRPr sz="2400">
                <a:solidFill>
                  <a:schemeClr val="tx1"/>
                </a:solidFill>
                <a:latin typeface="Arial" charset="0"/>
                <a:ea typeface="ＭＳ Ｐゴシック" pitchFamily="34" charset="-128"/>
              </a:defRPr>
            </a:lvl8pPr>
            <a:lvl9pPr marL="3921866" indent="-230698" defTabSz="940415"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E69343A-6CB6-4F82-B3E0-16CC167905DF}" type="slidenum">
              <a:rPr lang="en-US" sz="1200"/>
              <a:pPr>
                <a:defRPr/>
              </a:pPr>
              <a:t>35</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54175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678" indent="-293215">
              <a:defRPr sz="2400">
                <a:solidFill>
                  <a:schemeClr val="tx1"/>
                </a:solidFill>
                <a:latin typeface="Arial" panose="020B0604020202020204" pitchFamily="34" charset="0"/>
                <a:ea typeface="ＭＳ Ｐゴシック" panose="020B0600070205080204" pitchFamily="34" charset="-128"/>
              </a:defRPr>
            </a:lvl2pPr>
            <a:lvl3pPr marL="1174460" indent="-233931">
              <a:defRPr sz="2400">
                <a:solidFill>
                  <a:schemeClr val="tx1"/>
                </a:solidFill>
                <a:latin typeface="Arial" panose="020B0604020202020204" pitchFamily="34" charset="0"/>
                <a:ea typeface="ＭＳ Ｐゴシック" panose="020B0600070205080204" pitchFamily="34" charset="-128"/>
              </a:defRPr>
            </a:lvl3pPr>
            <a:lvl4pPr marL="1645525" indent="-233931">
              <a:defRPr sz="2400">
                <a:solidFill>
                  <a:schemeClr val="tx1"/>
                </a:solidFill>
                <a:latin typeface="Arial" panose="020B0604020202020204" pitchFamily="34" charset="0"/>
                <a:ea typeface="ＭＳ Ｐゴシック" panose="020B0600070205080204" pitchFamily="34" charset="-128"/>
              </a:defRPr>
            </a:lvl4pPr>
            <a:lvl5pPr marL="2114988" indent="-233931">
              <a:defRPr sz="2400">
                <a:solidFill>
                  <a:schemeClr val="tx1"/>
                </a:solidFill>
                <a:latin typeface="Arial" panose="020B0604020202020204" pitchFamily="34" charset="0"/>
                <a:ea typeface="ＭＳ Ｐゴシック" panose="020B0600070205080204" pitchFamily="34" charset="-128"/>
              </a:defRPr>
            </a:lvl5pPr>
            <a:lvl6pPr marL="2576440" indent="-23393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37892" indent="-23393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9344" indent="-23393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796" indent="-23393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6DBD263-36E2-453D-92D0-05AF35E43662}" type="slidenum">
              <a:rPr lang="en-US" altLang="en-US" sz="1200"/>
              <a:pPr/>
              <a:t>2</a:t>
            </a:fld>
            <a:endParaRPr lang="en-US" altLang="en-US" sz="1200"/>
          </a:p>
        </p:txBody>
      </p:sp>
    </p:spTree>
    <p:extLst>
      <p:ext uri="{BB962C8B-B14F-4D97-AF65-F5344CB8AC3E}">
        <p14:creationId xmlns:p14="http://schemas.microsoft.com/office/powerpoint/2010/main" val="3143485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defTabSz="940415" eaLnBrk="0" hangingPunct="0">
              <a:defRPr sz="2400">
                <a:solidFill>
                  <a:schemeClr val="tx1"/>
                </a:solidFill>
                <a:latin typeface="Arial" charset="0"/>
                <a:ea typeface="ＭＳ Ｐゴシック" pitchFamily="34" charset="-128"/>
              </a:defRPr>
            </a:lvl1pPr>
            <a:lvl2pPr marL="749768" indent="-288372" defTabSz="940415" eaLnBrk="0" hangingPunct="0">
              <a:defRPr sz="2400">
                <a:solidFill>
                  <a:schemeClr val="tx1"/>
                </a:solidFill>
                <a:latin typeface="Arial" charset="0"/>
                <a:ea typeface="ＭＳ Ｐゴシック" pitchFamily="34" charset="-128"/>
              </a:defRPr>
            </a:lvl2pPr>
            <a:lvl3pPr marL="1153490" indent="-230698" defTabSz="940415" eaLnBrk="0" hangingPunct="0">
              <a:defRPr sz="2400">
                <a:solidFill>
                  <a:schemeClr val="tx1"/>
                </a:solidFill>
                <a:latin typeface="Arial" charset="0"/>
                <a:ea typeface="ＭＳ Ｐゴシック" pitchFamily="34" charset="-128"/>
              </a:defRPr>
            </a:lvl3pPr>
            <a:lvl4pPr marL="1614886" indent="-230698" defTabSz="940415" eaLnBrk="0" hangingPunct="0">
              <a:defRPr sz="2400">
                <a:solidFill>
                  <a:schemeClr val="tx1"/>
                </a:solidFill>
                <a:latin typeface="Arial" charset="0"/>
                <a:ea typeface="ＭＳ Ｐゴシック" pitchFamily="34" charset="-128"/>
              </a:defRPr>
            </a:lvl4pPr>
            <a:lvl5pPr marL="2076282" indent="-230698" defTabSz="940415" eaLnBrk="0" hangingPunct="0">
              <a:defRPr sz="2400">
                <a:solidFill>
                  <a:schemeClr val="tx1"/>
                </a:solidFill>
                <a:latin typeface="Arial" charset="0"/>
                <a:ea typeface="ＭＳ Ｐゴシック" pitchFamily="34" charset="-128"/>
              </a:defRPr>
            </a:lvl5pPr>
            <a:lvl6pPr marL="2537678" indent="-230698" defTabSz="940415" eaLnBrk="0" fontAlgn="base" hangingPunct="0">
              <a:spcBef>
                <a:spcPct val="0"/>
              </a:spcBef>
              <a:spcAft>
                <a:spcPct val="0"/>
              </a:spcAft>
              <a:defRPr sz="2400">
                <a:solidFill>
                  <a:schemeClr val="tx1"/>
                </a:solidFill>
                <a:latin typeface="Arial" charset="0"/>
                <a:ea typeface="ＭＳ Ｐゴシック" pitchFamily="34" charset="-128"/>
              </a:defRPr>
            </a:lvl6pPr>
            <a:lvl7pPr marL="2999074" indent="-230698" defTabSz="940415" eaLnBrk="0" fontAlgn="base" hangingPunct="0">
              <a:spcBef>
                <a:spcPct val="0"/>
              </a:spcBef>
              <a:spcAft>
                <a:spcPct val="0"/>
              </a:spcAft>
              <a:defRPr sz="2400">
                <a:solidFill>
                  <a:schemeClr val="tx1"/>
                </a:solidFill>
                <a:latin typeface="Arial" charset="0"/>
                <a:ea typeface="ＭＳ Ｐゴシック" pitchFamily="34" charset="-128"/>
              </a:defRPr>
            </a:lvl7pPr>
            <a:lvl8pPr marL="3460470" indent="-230698" defTabSz="940415" eaLnBrk="0" fontAlgn="base" hangingPunct="0">
              <a:spcBef>
                <a:spcPct val="0"/>
              </a:spcBef>
              <a:spcAft>
                <a:spcPct val="0"/>
              </a:spcAft>
              <a:defRPr sz="2400">
                <a:solidFill>
                  <a:schemeClr val="tx1"/>
                </a:solidFill>
                <a:latin typeface="Arial" charset="0"/>
                <a:ea typeface="ＭＳ Ｐゴシック" pitchFamily="34" charset="-128"/>
              </a:defRPr>
            </a:lvl8pPr>
            <a:lvl9pPr marL="3921866" indent="-230698" defTabSz="940415"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E69343A-6CB6-4F82-B3E0-16CC167905DF}" type="slidenum">
              <a:rPr lang="en-US" sz="1200"/>
              <a:pPr>
                <a:defRPr/>
              </a:pPr>
              <a:t>36</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533986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0C2C19-1536-48EB-BED7-297AB3D01642}" type="slidenum">
              <a:rPr lang="en-US" smtClean="0"/>
              <a:pPr>
                <a:defRPr/>
              </a:pPr>
              <a:t>39</a:t>
            </a:fld>
            <a:endParaRPr lang="en-US"/>
          </a:p>
        </p:txBody>
      </p:sp>
    </p:spTree>
    <p:extLst>
      <p:ext uri="{BB962C8B-B14F-4D97-AF65-F5344CB8AC3E}">
        <p14:creationId xmlns:p14="http://schemas.microsoft.com/office/powerpoint/2010/main" val="1398170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lvl1pPr defTabSz="940415" eaLnBrk="0" hangingPunct="0">
              <a:defRPr sz="2400">
                <a:solidFill>
                  <a:schemeClr val="tx1"/>
                </a:solidFill>
                <a:latin typeface="Arial" charset="0"/>
                <a:ea typeface="ＭＳ Ｐゴシック" pitchFamily="-96" charset="-128"/>
              </a:defRPr>
            </a:lvl1pPr>
            <a:lvl2pPr marL="749768" indent="-288372" defTabSz="940415" eaLnBrk="0" hangingPunct="0">
              <a:defRPr sz="2400">
                <a:solidFill>
                  <a:schemeClr val="tx1"/>
                </a:solidFill>
                <a:latin typeface="Arial" charset="0"/>
                <a:ea typeface="ＭＳ Ｐゴシック" pitchFamily="-96" charset="-128"/>
              </a:defRPr>
            </a:lvl2pPr>
            <a:lvl3pPr marL="1153490" indent="-230698" defTabSz="940415" eaLnBrk="0" hangingPunct="0">
              <a:defRPr sz="2400">
                <a:solidFill>
                  <a:schemeClr val="tx1"/>
                </a:solidFill>
                <a:latin typeface="Arial" charset="0"/>
                <a:ea typeface="ＭＳ Ｐゴシック" pitchFamily="-96" charset="-128"/>
              </a:defRPr>
            </a:lvl3pPr>
            <a:lvl4pPr marL="1614886" indent="-230698" defTabSz="940415" eaLnBrk="0" hangingPunct="0">
              <a:defRPr sz="2400">
                <a:solidFill>
                  <a:schemeClr val="tx1"/>
                </a:solidFill>
                <a:latin typeface="Arial" charset="0"/>
                <a:ea typeface="ＭＳ Ｐゴシック" pitchFamily="-96" charset="-128"/>
              </a:defRPr>
            </a:lvl4pPr>
            <a:lvl5pPr marL="2076282" indent="-230698" defTabSz="940415" eaLnBrk="0" hangingPunct="0">
              <a:defRPr sz="2400">
                <a:solidFill>
                  <a:schemeClr val="tx1"/>
                </a:solidFill>
                <a:latin typeface="Arial" charset="0"/>
                <a:ea typeface="ＭＳ Ｐゴシック" pitchFamily="-96" charset="-128"/>
              </a:defRPr>
            </a:lvl5pPr>
            <a:lvl6pPr marL="2537678" indent="-230698" defTabSz="940415" eaLnBrk="0" fontAlgn="base" hangingPunct="0">
              <a:spcBef>
                <a:spcPct val="0"/>
              </a:spcBef>
              <a:spcAft>
                <a:spcPct val="0"/>
              </a:spcAft>
              <a:defRPr sz="2400">
                <a:solidFill>
                  <a:schemeClr val="tx1"/>
                </a:solidFill>
                <a:latin typeface="Arial" charset="0"/>
                <a:ea typeface="ＭＳ Ｐゴシック" pitchFamily="-96" charset="-128"/>
              </a:defRPr>
            </a:lvl6pPr>
            <a:lvl7pPr marL="2999074" indent="-230698" defTabSz="940415" eaLnBrk="0" fontAlgn="base" hangingPunct="0">
              <a:spcBef>
                <a:spcPct val="0"/>
              </a:spcBef>
              <a:spcAft>
                <a:spcPct val="0"/>
              </a:spcAft>
              <a:defRPr sz="2400">
                <a:solidFill>
                  <a:schemeClr val="tx1"/>
                </a:solidFill>
                <a:latin typeface="Arial" charset="0"/>
                <a:ea typeface="ＭＳ Ｐゴシック" pitchFamily="-96" charset="-128"/>
              </a:defRPr>
            </a:lvl7pPr>
            <a:lvl8pPr marL="3460470" indent="-230698" defTabSz="940415" eaLnBrk="0" fontAlgn="base" hangingPunct="0">
              <a:spcBef>
                <a:spcPct val="0"/>
              </a:spcBef>
              <a:spcAft>
                <a:spcPct val="0"/>
              </a:spcAft>
              <a:defRPr sz="2400">
                <a:solidFill>
                  <a:schemeClr val="tx1"/>
                </a:solidFill>
                <a:latin typeface="Arial" charset="0"/>
                <a:ea typeface="ＭＳ Ｐゴシック" pitchFamily="-96" charset="-128"/>
              </a:defRPr>
            </a:lvl8pPr>
            <a:lvl9pPr marL="3921866" indent="-230698" defTabSz="940415" eaLnBrk="0" fontAlgn="base" hangingPunct="0">
              <a:spcBef>
                <a:spcPct val="0"/>
              </a:spcBef>
              <a:spcAft>
                <a:spcPct val="0"/>
              </a:spcAft>
              <a:defRPr sz="2400">
                <a:solidFill>
                  <a:schemeClr val="tx1"/>
                </a:solidFill>
                <a:latin typeface="Arial" charset="0"/>
                <a:ea typeface="ＭＳ Ｐゴシック" pitchFamily="-96" charset="-128"/>
              </a:defRPr>
            </a:lvl9pPr>
          </a:lstStyle>
          <a:p>
            <a:pPr>
              <a:defRPr/>
            </a:pPr>
            <a:fld id="{8573735A-7AB1-4BD7-8930-82D6C828DBA0}" type="slidenum">
              <a:rPr lang="en-US" sz="1200"/>
              <a:pPr>
                <a:defRPr/>
              </a:pPr>
              <a:t>40</a:t>
            </a:fld>
            <a:endParaRPr 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308468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mtClean="0">
                <a:latin typeface="Arial" panose="020B0604020202020204" pitchFamily="34" charset="0"/>
                <a:ea typeface="ＭＳ Ｐゴシック" panose="020B0600070205080204" pitchFamily="34" charset="-128"/>
              </a:rPr>
              <a:t>COLOR: or, more appropriately, HUE – perceived by visual interpretation of color</a:t>
            </a:r>
          </a:p>
          <a:p>
            <a:pPr marL="0" lvl="1"/>
            <a:r>
              <a:rPr lang="en-US" altLang="en-US" smtClean="0">
                <a:latin typeface="Arial" panose="020B0604020202020204" pitchFamily="34" charset="0"/>
                <a:ea typeface="ＭＳ Ｐゴシック" panose="020B0600070205080204" pitchFamily="34" charset="-128"/>
              </a:rPr>
              <a:t>FLAVOR: perceived by smelling, tasting, and swallowing wort</a:t>
            </a:r>
          </a:p>
          <a:p>
            <a:pPr marL="0" lvl="1"/>
            <a:r>
              <a:rPr lang="en-US" altLang="en-US" smtClean="0">
                <a:latin typeface="Arial" panose="020B0604020202020204" pitchFamily="34" charset="0"/>
                <a:ea typeface="ＭＳ Ｐゴシック" panose="020B0600070205080204" pitchFamily="34" charset="-128"/>
              </a:rPr>
              <a:t>TEXTURE: perceived by chewing whole kernel malt</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MAILLARD REACTION: largely responsible for malt flavor</a:t>
            </a:r>
          </a:p>
          <a:p>
            <a:r>
              <a:rPr lang="en-US" altLang="en-US" smtClean="0">
                <a:latin typeface="Arial" panose="020B0604020202020204" pitchFamily="34" charset="0"/>
                <a:ea typeface="ＭＳ Ｐゴシック" panose="020B0600070205080204" pitchFamily="34" charset="-128"/>
              </a:rPr>
              <a:t>	Strecker degradation is part of this, but is specifically mentioned due to the flavor impact of Stecker aldehydes</a:t>
            </a:r>
          </a:p>
          <a:p>
            <a:r>
              <a:rPr lang="en-US" altLang="en-US" smtClean="0">
                <a:latin typeface="Arial" panose="020B0604020202020204" pitchFamily="34" charset="0"/>
                <a:ea typeface="ＭＳ Ｐゴシック" panose="020B0600070205080204" pitchFamily="34" charset="-128"/>
              </a:rPr>
              <a:t>CARAMELIZATION: comparatively rare in malting, but still noted</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9859" indent="-288407">
              <a:defRPr sz="2400">
                <a:solidFill>
                  <a:schemeClr val="tx1"/>
                </a:solidFill>
                <a:latin typeface="Arial" panose="020B0604020202020204" pitchFamily="34" charset="0"/>
                <a:ea typeface="ＭＳ Ｐゴシック" panose="020B0600070205080204" pitchFamily="34" charset="-128"/>
              </a:defRPr>
            </a:lvl2pPr>
            <a:lvl3pPr marL="1153630" indent="-230726">
              <a:defRPr sz="2400">
                <a:solidFill>
                  <a:schemeClr val="tx1"/>
                </a:solidFill>
                <a:latin typeface="Arial" panose="020B0604020202020204" pitchFamily="34" charset="0"/>
                <a:ea typeface="ＭＳ Ｐゴシック" panose="020B0600070205080204" pitchFamily="34" charset="-128"/>
              </a:defRPr>
            </a:lvl3pPr>
            <a:lvl4pPr marL="1615082" indent="-230726">
              <a:defRPr sz="2400">
                <a:solidFill>
                  <a:schemeClr val="tx1"/>
                </a:solidFill>
                <a:latin typeface="Arial" panose="020B0604020202020204" pitchFamily="34" charset="0"/>
                <a:ea typeface="ＭＳ Ｐゴシック" panose="020B0600070205080204" pitchFamily="34" charset="-128"/>
              </a:defRPr>
            </a:lvl4pPr>
            <a:lvl5pPr marL="2076534" indent="-230726">
              <a:defRPr sz="2400">
                <a:solidFill>
                  <a:schemeClr val="tx1"/>
                </a:solidFill>
                <a:latin typeface="Arial" panose="020B0604020202020204" pitchFamily="34" charset="0"/>
                <a:ea typeface="ＭＳ Ｐゴシック" panose="020B0600070205080204" pitchFamily="34" charset="-128"/>
              </a:defRPr>
            </a:lvl5pPr>
            <a:lvl6pPr marL="2537986"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9438"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0890"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2342"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D60FA20-65F3-4F95-9FE6-1EE0BC5E2811}" type="slidenum">
              <a:rPr lang="en-US" altLang="en-US" sz="1200"/>
              <a:pPr/>
              <a:t>41</a:t>
            </a:fld>
            <a:endParaRPr lang="en-US" altLang="en-US" sz="1200"/>
          </a:p>
        </p:txBody>
      </p:sp>
    </p:spTree>
    <p:extLst>
      <p:ext uri="{BB962C8B-B14F-4D97-AF65-F5344CB8AC3E}">
        <p14:creationId xmlns:p14="http://schemas.microsoft.com/office/powerpoint/2010/main" val="3539547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9859" indent="-288407">
              <a:defRPr sz="2400">
                <a:solidFill>
                  <a:schemeClr val="tx1"/>
                </a:solidFill>
                <a:latin typeface="Arial" panose="020B0604020202020204" pitchFamily="34" charset="0"/>
                <a:ea typeface="ＭＳ Ｐゴシック" panose="020B0600070205080204" pitchFamily="34" charset="-128"/>
              </a:defRPr>
            </a:lvl2pPr>
            <a:lvl3pPr marL="1153630" indent="-230726">
              <a:defRPr sz="2400">
                <a:solidFill>
                  <a:schemeClr val="tx1"/>
                </a:solidFill>
                <a:latin typeface="Arial" panose="020B0604020202020204" pitchFamily="34" charset="0"/>
                <a:ea typeface="ＭＳ Ｐゴシック" panose="020B0600070205080204" pitchFamily="34" charset="-128"/>
              </a:defRPr>
            </a:lvl3pPr>
            <a:lvl4pPr marL="1615082" indent="-230726">
              <a:defRPr sz="2400">
                <a:solidFill>
                  <a:schemeClr val="tx1"/>
                </a:solidFill>
                <a:latin typeface="Arial" panose="020B0604020202020204" pitchFamily="34" charset="0"/>
                <a:ea typeface="ＭＳ Ｐゴシック" panose="020B0600070205080204" pitchFamily="34" charset="-128"/>
              </a:defRPr>
            </a:lvl4pPr>
            <a:lvl5pPr marL="2076534" indent="-230726">
              <a:defRPr sz="2400">
                <a:solidFill>
                  <a:schemeClr val="tx1"/>
                </a:solidFill>
                <a:latin typeface="Arial" panose="020B0604020202020204" pitchFamily="34" charset="0"/>
                <a:ea typeface="ＭＳ Ｐゴシック" panose="020B0600070205080204" pitchFamily="34" charset="-128"/>
              </a:defRPr>
            </a:lvl5pPr>
            <a:lvl6pPr marL="2537986"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9438"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0890"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2342"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7870C08-2C1C-4590-A072-E5BDA46E681C}" type="slidenum">
              <a:rPr lang="en-US" altLang="en-US" sz="1200"/>
              <a:pPr/>
              <a:t>42</a:t>
            </a:fld>
            <a:endParaRPr lang="en-US" altLang="en-US" sz="1200"/>
          </a:p>
        </p:txBody>
      </p:sp>
    </p:spTree>
    <p:extLst>
      <p:ext uri="{BB962C8B-B14F-4D97-AF65-F5344CB8AC3E}">
        <p14:creationId xmlns:p14="http://schemas.microsoft.com/office/powerpoint/2010/main" val="6639291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STANDAR WORT PREP: </a:t>
            </a:r>
          </a:p>
          <a:p>
            <a:r>
              <a:rPr lang="en-US" altLang="en-US" smtClean="0">
                <a:latin typeface="Arial" panose="020B0604020202020204" pitchFamily="34" charset="0"/>
                <a:ea typeface="ＭＳ Ｐゴシック" panose="020B0600070205080204" pitchFamily="34" charset="-128"/>
              </a:rPr>
              <a:t>	LME &amp; DME: 10% solution with distilled water, mix until fully dissolved</a:t>
            </a:r>
          </a:p>
          <a:p>
            <a:r>
              <a:rPr lang="en-US" altLang="en-US" smtClean="0">
                <a:latin typeface="Arial" panose="020B0604020202020204" pitchFamily="34" charset="0"/>
                <a:ea typeface="ＭＳ Ｐゴシック" panose="020B0600070205080204" pitchFamily="34" charset="-128"/>
              </a:rPr>
              <a:t>	WHOLE KERNEL and PRE-GROUND: Hot Steep method</a:t>
            </a:r>
          </a:p>
          <a:p>
            <a:r>
              <a:rPr lang="en-US" altLang="en-US" smtClean="0">
                <a:latin typeface="Arial" panose="020B0604020202020204" pitchFamily="34" charset="0"/>
                <a:ea typeface="ＭＳ Ｐゴシック" panose="020B0600070205080204" pitchFamily="34" charset="-128"/>
              </a:rPr>
              <a:t>MALT SENSORY LEXICON: important to use appropriate descriptors</a:t>
            </a:r>
          </a:p>
          <a:p>
            <a:r>
              <a:rPr lang="en-US" altLang="en-US" smtClean="0">
                <a:latin typeface="Arial" panose="020B0604020202020204" pitchFamily="34" charset="0"/>
                <a:ea typeface="ＭＳ Ｐゴシック" panose="020B0600070205080204" pitchFamily="34" charset="-128"/>
              </a:rPr>
              <a:t>	Briess lexicon is an evolving list of descriptors with associated words and pictures that we use to describe malt sensory perceptions</a:t>
            </a:r>
          </a:p>
          <a:p>
            <a:r>
              <a:rPr lang="en-US" altLang="en-US" smtClean="0">
                <a:latin typeface="Arial" panose="020B0604020202020204" pitchFamily="34" charset="0"/>
                <a:ea typeface="ＭＳ Ｐゴシック" panose="020B0600070205080204" pitchFamily="34" charset="-128"/>
              </a:rPr>
              <a:t>RECORDING PERCEPTIONS: write down descriptive and meaningful comments</a:t>
            </a:r>
          </a:p>
          <a:p>
            <a:r>
              <a:rPr lang="en-US" altLang="en-US" smtClean="0">
                <a:latin typeface="Arial" panose="020B0604020202020204" pitchFamily="34" charset="0"/>
                <a:ea typeface="ＭＳ Ｐゴシック" panose="020B0600070205080204" pitchFamily="34" charset="-128"/>
              </a:rPr>
              <a:t>DIAGRAM: not necessary, but provides a good visual representation of your perceptions, makes it easy to </a:t>
            </a:r>
            <a:r>
              <a:rPr lang="en-US" altLang="en-US" b="1" smtClean="0">
                <a:latin typeface="Arial" panose="020B0604020202020204" pitchFamily="34" charset="0"/>
                <a:ea typeface="ＭＳ Ｐゴシック" panose="020B0600070205080204" pitchFamily="34" charset="-128"/>
              </a:rPr>
              <a:t>illustrate</a:t>
            </a:r>
            <a:r>
              <a:rPr lang="en-US" altLang="en-US" smtClean="0">
                <a:latin typeface="Arial" panose="020B0604020202020204" pitchFamily="34" charset="0"/>
                <a:ea typeface="ＭＳ Ｐゴシック" panose="020B0600070205080204" pitchFamily="34" charset="-128"/>
              </a:rPr>
              <a:t> malt comparisons</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9859" indent="-288407">
              <a:defRPr sz="2400">
                <a:solidFill>
                  <a:schemeClr val="tx1"/>
                </a:solidFill>
                <a:latin typeface="Arial" panose="020B0604020202020204" pitchFamily="34" charset="0"/>
                <a:ea typeface="ＭＳ Ｐゴシック" panose="020B0600070205080204" pitchFamily="34" charset="-128"/>
              </a:defRPr>
            </a:lvl2pPr>
            <a:lvl3pPr marL="1153630" indent="-230726">
              <a:defRPr sz="2400">
                <a:solidFill>
                  <a:schemeClr val="tx1"/>
                </a:solidFill>
                <a:latin typeface="Arial" panose="020B0604020202020204" pitchFamily="34" charset="0"/>
                <a:ea typeface="ＭＳ Ｐゴシック" panose="020B0600070205080204" pitchFamily="34" charset="-128"/>
              </a:defRPr>
            </a:lvl3pPr>
            <a:lvl4pPr marL="1615082" indent="-230726">
              <a:defRPr sz="2400">
                <a:solidFill>
                  <a:schemeClr val="tx1"/>
                </a:solidFill>
                <a:latin typeface="Arial" panose="020B0604020202020204" pitchFamily="34" charset="0"/>
                <a:ea typeface="ＭＳ Ｐゴシック" panose="020B0600070205080204" pitchFamily="34" charset="-128"/>
              </a:defRPr>
            </a:lvl4pPr>
            <a:lvl5pPr marL="2076534" indent="-230726">
              <a:defRPr sz="2400">
                <a:solidFill>
                  <a:schemeClr val="tx1"/>
                </a:solidFill>
                <a:latin typeface="Arial" panose="020B0604020202020204" pitchFamily="34" charset="0"/>
                <a:ea typeface="ＭＳ Ｐゴシック" panose="020B0600070205080204" pitchFamily="34" charset="-128"/>
              </a:defRPr>
            </a:lvl5pPr>
            <a:lvl6pPr marL="2537986"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9438"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0890"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2342"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155A719-696A-4B78-97C4-9BD6128AA1DF}" type="slidenum">
              <a:rPr lang="en-US" altLang="en-US" sz="1200"/>
              <a:pPr/>
              <a:t>43</a:t>
            </a:fld>
            <a:endParaRPr lang="en-US" altLang="en-US" sz="1200"/>
          </a:p>
        </p:txBody>
      </p:sp>
    </p:spTree>
    <p:extLst>
      <p:ext uri="{BB962C8B-B14F-4D97-AF65-F5344CB8AC3E}">
        <p14:creationId xmlns:p14="http://schemas.microsoft.com/office/powerpoint/2010/main" val="579742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lvl1pPr defTabSz="940415" eaLnBrk="0" hangingPunct="0">
              <a:defRPr sz="2400">
                <a:solidFill>
                  <a:schemeClr val="tx1"/>
                </a:solidFill>
                <a:latin typeface="Arial" charset="0"/>
                <a:ea typeface="ＭＳ Ｐゴシック" pitchFamily="-96" charset="-128"/>
              </a:defRPr>
            </a:lvl1pPr>
            <a:lvl2pPr marL="749768" indent="-288372" defTabSz="940415" eaLnBrk="0" hangingPunct="0">
              <a:defRPr sz="2400">
                <a:solidFill>
                  <a:schemeClr val="tx1"/>
                </a:solidFill>
                <a:latin typeface="Arial" charset="0"/>
                <a:ea typeface="ＭＳ Ｐゴシック" pitchFamily="-96" charset="-128"/>
              </a:defRPr>
            </a:lvl2pPr>
            <a:lvl3pPr marL="1153490" indent="-230698" defTabSz="940415" eaLnBrk="0" hangingPunct="0">
              <a:defRPr sz="2400">
                <a:solidFill>
                  <a:schemeClr val="tx1"/>
                </a:solidFill>
                <a:latin typeface="Arial" charset="0"/>
                <a:ea typeface="ＭＳ Ｐゴシック" pitchFamily="-96" charset="-128"/>
              </a:defRPr>
            </a:lvl3pPr>
            <a:lvl4pPr marL="1614886" indent="-230698" defTabSz="940415" eaLnBrk="0" hangingPunct="0">
              <a:defRPr sz="2400">
                <a:solidFill>
                  <a:schemeClr val="tx1"/>
                </a:solidFill>
                <a:latin typeface="Arial" charset="0"/>
                <a:ea typeface="ＭＳ Ｐゴシック" pitchFamily="-96" charset="-128"/>
              </a:defRPr>
            </a:lvl4pPr>
            <a:lvl5pPr marL="2076282" indent="-230698" defTabSz="940415" eaLnBrk="0" hangingPunct="0">
              <a:defRPr sz="2400">
                <a:solidFill>
                  <a:schemeClr val="tx1"/>
                </a:solidFill>
                <a:latin typeface="Arial" charset="0"/>
                <a:ea typeface="ＭＳ Ｐゴシック" pitchFamily="-96" charset="-128"/>
              </a:defRPr>
            </a:lvl5pPr>
            <a:lvl6pPr marL="2537678" indent="-230698" defTabSz="940415" eaLnBrk="0" fontAlgn="base" hangingPunct="0">
              <a:spcBef>
                <a:spcPct val="0"/>
              </a:spcBef>
              <a:spcAft>
                <a:spcPct val="0"/>
              </a:spcAft>
              <a:defRPr sz="2400">
                <a:solidFill>
                  <a:schemeClr val="tx1"/>
                </a:solidFill>
                <a:latin typeface="Arial" charset="0"/>
                <a:ea typeface="ＭＳ Ｐゴシック" pitchFamily="-96" charset="-128"/>
              </a:defRPr>
            </a:lvl6pPr>
            <a:lvl7pPr marL="2999074" indent="-230698" defTabSz="940415" eaLnBrk="0" fontAlgn="base" hangingPunct="0">
              <a:spcBef>
                <a:spcPct val="0"/>
              </a:spcBef>
              <a:spcAft>
                <a:spcPct val="0"/>
              </a:spcAft>
              <a:defRPr sz="2400">
                <a:solidFill>
                  <a:schemeClr val="tx1"/>
                </a:solidFill>
                <a:latin typeface="Arial" charset="0"/>
                <a:ea typeface="ＭＳ Ｐゴシック" pitchFamily="-96" charset="-128"/>
              </a:defRPr>
            </a:lvl7pPr>
            <a:lvl8pPr marL="3460470" indent="-230698" defTabSz="940415" eaLnBrk="0" fontAlgn="base" hangingPunct="0">
              <a:spcBef>
                <a:spcPct val="0"/>
              </a:spcBef>
              <a:spcAft>
                <a:spcPct val="0"/>
              </a:spcAft>
              <a:defRPr sz="2400">
                <a:solidFill>
                  <a:schemeClr val="tx1"/>
                </a:solidFill>
                <a:latin typeface="Arial" charset="0"/>
                <a:ea typeface="ＭＳ Ｐゴシック" pitchFamily="-96" charset="-128"/>
              </a:defRPr>
            </a:lvl8pPr>
            <a:lvl9pPr marL="3921866" indent="-230698" defTabSz="940415" eaLnBrk="0" fontAlgn="base" hangingPunct="0">
              <a:spcBef>
                <a:spcPct val="0"/>
              </a:spcBef>
              <a:spcAft>
                <a:spcPct val="0"/>
              </a:spcAft>
              <a:defRPr sz="2400">
                <a:solidFill>
                  <a:schemeClr val="tx1"/>
                </a:solidFill>
                <a:latin typeface="Arial" charset="0"/>
                <a:ea typeface="ＭＳ Ｐゴシック" pitchFamily="-96" charset="-128"/>
              </a:defRPr>
            </a:lvl9pPr>
          </a:lstStyle>
          <a:p>
            <a:pPr>
              <a:defRPr/>
            </a:pPr>
            <a:fld id="{E39F4EE4-38E0-438E-B5D7-C2F71A591882}" type="slidenum">
              <a:rPr lang="en-US" sz="1200"/>
              <a:pPr>
                <a:defRPr/>
              </a:pPr>
              <a:t>44</a:t>
            </a:fld>
            <a:endParaRPr 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328116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smtClean="0">
                <a:latin typeface="Arial" panose="020B0604020202020204" pitchFamily="34" charset="0"/>
                <a:ea typeface="ＭＳ Ｐゴシック" panose="020B0600070205080204" pitchFamily="34" charset="-128"/>
              </a:rPr>
              <a:t>DEFINITION OF SENSORY EVALUATION: “A scientific discipline used to evoke, measure, analyze, and interpret those responses to products that are perceived by the senses of sight, smell, touch, taste, and hearing (Stone and Sidel 1993).”</a:t>
            </a:r>
          </a:p>
          <a:p>
            <a:pPr lvl="1"/>
            <a:r>
              <a:rPr lang="en-US" altLang="en-US" smtClean="0">
                <a:latin typeface="Arial" panose="020B0604020202020204" pitchFamily="34" charset="0"/>
                <a:ea typeface="ＭＳ Ｐゴシック" panose="020B0600070205080204" pitchFamily="34" charset="-128"/>
              </a:rPr>
              <a:t>COLOR is measured analytically (degrees Lovibond), but HUE is what we visually perceive</a:t>
            </a:r>
          </a:p>
          <a:p>
            <a:pPr lvl="1"/>
            <a:r>
              <a:rPr lang="en-US" altLang="en-US" smtClean="0">
                <a:latin typeface="Arial" panose="020B0604020202020204" pitchFamily="34" charset="0"/>
                <a:ea typeface="ＭＳ Ｐゴシック" panose="020B0600070205080204" pitchFamily="34" charset="-128"/>
              </a:rPr>
              <a:t>FLAVOR is evaluated by smelling and tasting a standard wort sample</a:t>
            </a:r>
          </a:p>
          <a:p>
            <a:pPr lvl="1"/>
            <a:r>
              <a:rPr lang="en-US" altLang="en-US" smtClean="0">
                <a:latin typeface="Arial" panose="020B0604020202020204" pitchFamily="34" charset="0"/>
                <a:ea typeface="ＭＳ Ｐゴシック" panose="020B0600070205080204" pitchFamily="34" charset="-128"/>
              </a:rPr>
              <a:t>TEXTURE (or degree of hardness) is important to evaluate when quality has been compromised due to improper storage</a:t>
            </a:r>
          </a:p>
          <a:p>
            <a:pPr lvl="1"/>
            <a:r>
              <a:rPr lang="en-US" altLang="en-US" smtClean="0">
                <a:latin typeface="Arial" panose="020B0604020202020204" pitchFamily="34" charset="0"/>
                <a:ea typeface="ＭＳ Ｐゴシック" panose="020B0600070205080204" pitchFamily="34" charset="-128"/>
              </a:rPr>
              <a:t>	can effect milling efficiency, which can cause a reduction in extract yield</a:t>
            </a:r>
          </a:p>
          <a:p>
            <a:endParaRPr lang="en-US" altLang="en-US" smtClean="0">
              <a:latin typeface="Arial" panose="020B0604020202020204" pitchFamily="34" charset="0"/>
              <a:ea typeface="ＭＳ Ｐゴシック" panose="020B0600070205080204" pitchFamily="34"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678" indent="-293215">
              <a:defRPr sz="2400">
                <a:solidFill>
                  <a:schemeClr val="tx1"/>
                </a:solidFill>
                <a:latin typeface="Arial" panose="020B0604020202020204" pitchFamily="34" charset="0"/>
                <a:ea typeface="ＭＳ Ｐゴシック" panose="020B0600070205080204" pitchFamily="34" charset="-128"/>
              </a:defRPr>
            </a:lvl2pPr>
            <a:lvl3pPr marL="1174460" indent="-233931">
              <a:defRPr sz="2400">
                <a:solidFill>
                  <a:schemeClr val="tx1"/>
                </a:solidFill>
                <a:latin typeface="Arial" panose="020B0604020202020204" pitchFamily="34" charset="0"/>
                <a:ea typeface="ＭＳ Ｐゴシック" panose="020B0600070205080204" pitchFamily="34" charset="-128"/>
              </a:defRPr>
            </a:lvl3pPr>
            <a:lvl4pPr marL="1645525" indent="-233931">
              <a:defRPr sz="2400">
                <a:solidFill>
                  <a:schemeClr val="tx1"/>
                </a:solidFill>
                <a:latin typeface="Arial" panose="020B0604020202020204" pitchFamily="34" charset="0"/>
                <a:ea typeface="ＭＳ Ｐゴシック" panose="020B0600070205080204" pitchFamily="34" charset="-128"/>
              </a:defRPr>
            </a:lvl4pPr>
            <a:lvl5pPr marL="2114988" indent="-233931">
              <a:defRPr sz="2400">
                <a:solidFill>
                  <a:schemeClr val="tx1"/>
                </a:solidFill>
                <a:latin typeface="Arial" panose="020B0604020202020204" pitchFamily="34" charset="0"/>
                <a:ea typeface="ＭＳ Ｐゴシック" panose="020B0600070205080204" pitchFamily="34" charset="-128"/>
              </a:defRPr>
            </a:lvl5pPr>
            <a:lvl6pPr marL="2576440" indent="-23393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37892" indent="-23393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9344" indent="-23393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796" indent="-23393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9CB27C2-7EA4-488F-B40C-4412017DE252}" type="slidenum">
              <a:rPr lang="en-US" altLang="en-US" sz="1200"/>
              <a:pPr/>
              <a:t>3</a:t>
            </a:fld>
            <a:endParaRPr lang="en-US" altLang="en-US" sz="1200"/>
          </a:p>
        </p:txBody>
      </p:sp>
    </p:spTree>
    <p:extLst>
      <p:ext uri="{BB962C8B-B14F-4D97-AF65-F5344CB8AC3E}">
        <p14:creationId xmlns:p14="http://schemas.microsoft.com/office/powerpoint/2010/main" val="3366075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NON-ENZYMATIC browning reactions occur under heated conditions to form unique compounds with various flavors and aromas</a:t>
            </a:r>
          </a:p>
          <a:p>
            <a:r>
              <a:rPr lang="en-US" altLang="en-US" smtClean="0">
                <a:latin typeface="Arial" panose="020B0604020202020204" pitchFamily="34" charset="0"/>
                <a:ea typeface="ＭＳ Ｐゴシック" panose="020B0600070205080204" pitchFamily="34" charset="-128"/>
              </a:rPr>
              <a:t>STRECKER DEGRADATION actually part of Maillard reaction, but is important enough to talk about because it is generally accepted that Maillard reaction intermediates and Strecker aldehydes have the greatest impact on malt sensory perception</a:t>
            </a:r>
          </a:p>
          <a:p>
            <a:r>
              <a:rPr lang="en-US" altLang="en-US" smtClean="0">
                <a:latin typeface="Arial" panose="020B0604020202020204" pitchFamily="34" charset="0"/>
                <a:ea typeface="ＭＳ Ｐゴシック" panose="020B0600070205080204" pitchFamily="34" charset="-128"/>
              </a:rPr>
              <a:t>CARAMELIZATION pathway relatively rare in malt production</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2678" indent="-293215">
              <a:defRPr sz="2400">
                <a:solidFill>
                  <a:schemeClr val="tx1"/>
                </a:solidFill>
                <a:latin typeface="Arial" panose="020B0604020202020204" pitchFamily="34" charset="0"/>
                <a:ea typeface="ＭＳ Ｐゴシック" panose="020B0600070205080204" pitchFamily="34" charset="-128"/>
              </a:defRPr>
            </a:lvl2pPr>
            <a:lvl3pPr marL="1174460" indent="-233931">
              <a:defRPr sz="2400">
                <a:solidFill>
                  <a:schemeClr val="tx1"/>
                </a:solidFill>
                <a:latin typeface="Arial" panose="020B0604020202020204" pitchFamily="34" charset="0"/>
                <a:ea typeface="ＭＳ Ｐゴシック" panose="020B0600070205080204" pitchFamily="34" charset="-128"/>
              </a:defRPr>
            </a:lvl3pPr>
            <a:lvl4pPr marL="1645525" indent="-233931">
              <a:defRPr sz="2400">
                <a:solidFill>
                  <a:schemeClr val="tx1"/>
                </a:solidFill>
                <a:latin typeface="Arial" panose="020B0604020202020204" pitchFamily="34" charset="0"/>
                <a:ea typeface="ＭＳ Ｐゴシック" panose="020B0600070205080204" pitchFamily="34" charset="-128"/>
              </a:defRPr>
            </a:lvl4pPr>
            <a:lvl5pPr marL="2114988" indent="-233931">
              <a:defRPr sz="2400">
                <a:solidFill>
                  <a:schemeClr val="tx1"/>
                </a:solidFill>
                <a:latin typeface="Arial" panose="020B0604020202020204" pitchFamily="34" charset="0"/>
                <a:ea typeface="ＭＳ Ｐゴシック" panose="020B0600070205080204" pitchFamily="34" charset="-128"/>
              </a:defRPr>
            </a:lvl5pPr>
            <a:lvl6pPr marL="2576440" indent="-23393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37892" indent="-23393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9344" indent="-23393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796" indent="-233931"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11B38C-EA32-4B4A-976E-36CF1DABC0DB}" type="slidenum">
              <a:rPr lang="en-US" altLang="en-US" sz="1200"/>
              <a:pPr/>
              <a:t>4</a:t>
            </a:fld>
            <a:endParaRPr lang="en-US" altLang="en-US" sz="1200"/>
          </a:p>
        </p:txBody>
      </p:sp>
    </p:spTree>
    <p:extLst>
      <p:ext uri="{BB962C8B-B14F-4D97-AF65-F5344CB8AC3E}">
        <p14:creationId xmlns:p14="http://schemas.microsoft.com/office/powerpoint/2010/main" val="149966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FLAVOR can be creatively manipulated by selection of drying conditions (equipment, duration, temperature, and moisture)</a:t>
            </a:r>
          </a:p>
          <a:p>
            <a:r>
              <a:rPr lang="en-US" altLang="en-US" smtClean="0">
                <a:latin typeface="Arial" panose="020B0604020202020204" pitchFamily="34" charset="0"/>
                <a:ea typeface="ＭＳ Ｐゴシック" panose="020B0600070205080204" pitchFamily="34" charset="-128"/>
              </a:rPr>
              <a:t>EXAMPLE: flavors are uniquely different in roasted malt, kilned malt, and malt that is both roasted + kilned</a:t>
            </a:r>
          </a:p>
          <a:p>
            <a:endParaRPr lang="en-US" altLang="en-US" smtClean="0">
              <a:latin typeface="Arial" panose="020B0604020202020204" pitchFamily="34" charset="0"/>
              <a:ea typeface="ＭＳ Ｐゴシック" panose="020B0600070205080204" pitchFamily="34" charset="-128"/>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9859" indent="-288407">
              <a:defRPr sz="2400">
                <a:solidFill>
                  <a:schemeClr val="tx1"/>
                </a:solidFill>
                <a:latin typeface="Arial" panose="020B0604020202020204" pitchFamily="34" charset="0"/>
                <a:ea typeface="ＭＳ Ｐゴシック" panose="020B0600070205080204" pitchFamily="34" charset="-128"/>
              </a:defRPr>
            </a:lvl2pPr>
            <a:lvl3pPr marL="1153630" indent="-230726">
              <a:defRPr sz="2400">
                <a:solidFill>
                  <a:schemeClr val="tx1"/>
                </a:solidFill>
                <a:latin typeface="Arial" panose="020B0604020202020204" pitchFamily="34" charset="0"/>
                <a:ea typeface="ＭＳ Ｐゴシック" panose="020B0600070205080204" pitchFamily="34" charset="-128"/>
              </a:defRPr>
            </a:lvl3pPr>
            <a:lvl4pPr marL="1615082" indent="-230726">
              <a:defRPr sz="2400">
                <a:solidFill>
                  <a:schemeClr val="tx1"/>
                </a:solidFill>
                <a:latin typeface="Arial" panose="020B0604020202020204" pitchFamily="34" charset="0"/>
                <a:ea typeface="ＭＳ Ｐゴシック" panose="020B0600070205080204" pitchFamily="34" charset="-128"/>
              </a:defRPr>
            </a:lvl4pPr>
            <a:lvl5pPr marL="2076534" indent="-230726">
              <a:defRPr sz="2400">
                <a:solidFill>
                  <a:schemeClr val="tx1"/>
                </a:solidFill>
                <a:latin typeface="Arial" panose="020B0604020202020204" pitchFamily="34" charset="0"/>
                <a:ea typeface="ＭＳ Ｐゴシック" panose="020B0600070205080204" pitchFamily="34" charset="-128"/>
              </a:defRPr>
            </a:lvl5pPr>
            <a:lvl6pPr marL="2537986"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9438"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0890"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2342"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EFF61F-5162-453B-9D97-022A49A2785C}" type="slidenum">
              <a:rPr lang="en-US" altLang="en-US" sz="1200"/>
              <a:pPr/>
              <a:t>5</a:t>
            </a:fld>
            <a:endParaRPr lang="en-US" altLang="en-US" sz="1200"/>
          </a:p>
        </p:txBody>
      </p:sp>
    </p:spTree>
    <p:extLst>
      <p:ext uri="{BB962C8B-B14F-4D97-AF65-F5344CB8AC3E}">
        <p14:creationId xmlns:p14="http://schemas.microsoft.com/office/powerpoint/2010/main" val="250134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ea typeface="ＭＳ Ｐゴシック" panose="020B0600070205080204" pitchFamily="34" charset="-128"/>
              </a:rPr>
              <a:t>UNDERMODIFIED malts associated with doughy, starchy, flour-like flavors</a:t>
            </a:r>
          </a:p>
          <a:p>
            <a:pPr marL="0" lvl="1"/>
            <a:r>
              <a:rPr lang="en-US" altLang="en-US" dirty="0" smtClean="0">
                <a:latin typeface="Arial" panose="020B0604020202020204" pitchFamily="34" charset="0"/>
                <a:ea typeface="ＭＳ Ｐゴシック" panose="020B0600070205080204" pitchFamily="34" charset="-128"/>
              </a:rPr>
              <a:t>	Low color base malt flavor can be noticeably influenced by modification processes</a:t>
            </a:r>
          </a:p>
          <a:p>
            <a:r>
              <a:rPr lang="en-US" altLang="en-US" dirty="0" smtClean="0">
                <a:latin typeface="Arial" panose="020B0604020202020204" pitchFamily="34" charset="0"/>
                <a:ea typeface="ＭＳ Ｐゴシック" panose="020B0600070205080204" pitchFamily="34" charset="-128"/>
              </a:rPr>
              <a:t>SOUR malts associated with sour, tangy, and lactic flavors</a:t>
            </a:r>
          </a:p>
          <a:p>
            <a:r>
              <a:rPr lang="en-US" altLang="en-US" dirty="0" smtClean="0">
                <a:latin typeface="Arial" panose="020B0604020202020204" pitchFamily="34" charset="0"/>
                <a:ea typeface="ＭＳ Ｐゴシック" panose="020B0600070205080204" pitchFamily="34" charset="-128"/>
              </a:rPr>
              <a:t>	Flavors are achieved from processes that intentionally promote the growth of lactic acid bacteria</a:t>
            </a:r>
          </a:p>
          <a:p>
            <a:r>
              <a:rPr lang="en-US" altLang="en-US" dirty="0" smtClean="0">
                <a:latin typeface="Arial" panose="020B0604020202020204" pitchFamily="34" charset="0"/>
                <a:ea typeface="ＭＳ Ｐゴシック" panose="020B0600070205080204" pitchFamily="34" charset="-128"/>
              </a:rPr>
              <a:t>SMOKED malts associated with various wood and peat flavors</a:t>
            </a:r>
          </a:p>
          <a:p>
            <a:pPr marL="0" lvl="1"/>
            <a:r>
              <a:rPr lang="en-US" altLang="en-US" dirty="0" smtClean="0">
                <a:latin typeface="Arial" panose="020B0604020202020204" pitchFamily="34" charset="0"/>
                <a:ea typeface="ＭＳ Ｐゴシック" panose="020B0600070205080204" pitchFamily="34" charset="-128"/>
              </a:rPr>
              <a:t>	Flavors are achieved from processes that introduced smoke during the drying process</a:t>
            </a:r>
          </a:p>
          <a:p>
            <a:endParaRPr lang="en-US" altLang="en-US" dirty="0" smtClean="0">
              <a:latin typeface="Arial" panose="020B0604020202020204" pitchFamily="34" charset="0"/>
              <a:ea typeface="ＭＳ Ｐゴシック" panose="020B0600070205080204" pitchFamily="34"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9859" indent="-288407">
              <a:defRPr sz="2400">
                <a:solidFill>
                  <a:schemeClr val="tx1"/>
                </a:solidFill>
                <a:latin typeface="Arial" panose="020B0604020202020204" pitchFamily="34" charset="0"/>
                <a:ea typeface="ＭＳ Ｐゴシック" panose="020B0600070205080204" pitchFamily="34" charset="-128"/>
              </a:defRPr>
            </a:lvl2pPr>
            <a:lvl3pPr marL="1153630" indent="-230726">
              <a:defRPr sz="2400">
                <a:solidFill>
                  <a:schemeClr val="tx1"/>
                </a:solidFill>
                <a:latin typeface="Arial" panose="020B0604020202020204" pitchFamily="34" charset="0"/>
                <a:ea typeface="ＭＳ Ｐゴシック" panose="020B0600070205080204" pitchFamily="34" charset="-128"/>
              </a:defRPr>
            </a:lvl3pPr>
            <a:lvl4pPr marL="1615082" indent="-230726">
              <a:defRPr sz="2400">
                <a:solidFill>
                  <a:schemeClr val="tx1"/>
                </a:solidFill>
                <a:latin typeface="Arial" panose="020B0604020202020204" pitchFamily="34" charset="0"/>
                <a:ea typeface="ＭＳ Ｐゴシック" panose="020B0600070205080204" pitchFamily="34" charset="-128"/>
              </a:defRPr>
            </a:lvl4pPr>
            <a:lvl5pPr marL="2076534" indent="-230726">
              <a:defRPr sz="2400">
                <a:solidFill>
                  <a:schemeClr val="tx1"/>
                </a:solidFill>
                <a:latin typeface="Arial" panose="020B0604020202020204" pitchFamily="34" charset="0"/>
                <a:ea typeface="ＭＳ Ｐゴシック" panose="020B0600070205080204" pitchFamily="34" charset="-128"/>
              </a:defRPr>
            </a:lvl5pPr>
            <a:lvl6pPr marL="2537986"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9438"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0890"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2342" indent="-230726"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32AA011-6EF1-46F9-8CF8-9801D55E1597}" type="slidenum">
              <a:rPr lang="en-US" altLang="en-US" sz="1200"/>
              <a:pPr/>
              <a:t>6</a:t>
            </a:fld>
            <a:endParaRPr lang="en-US" altLang="en-US" sz="1200"/>
          </a:p>
        </p:txBody>
      </p:sp>
    </p:spTree>
    <p:extLst>
      <p:ext uri="{BB962C8B-B14F-4D97-AF65-F5344CB8AC3E}">
        <p14:creationId xmlns:p14="http://schemas.microsoft.com/office/powerpoint/2010/main" val="2204509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of these</a:t>
            </a:r>
            <a:r>
              <a:rPr lang="en-US" baseline="0" dirty="0" smtClean="0"/>
              <a:t> samples are a 10L </a:t>
            </a:r>
            <a:endParaRPr lang="en-US" dirty="0"/>
          </a:p>
        </p:txBody>
      </p:sp>
      <p:sp>
        <p:nvSpPr>
          <p:cNvPr id="4" name="Slide Number Placeholder 3"/>
          <p:cNvSpPr>
            <a:spLocks noGrp="1"/>
          </p:cNvSpPr>
          <p:nvPr>
            <p:ph type="sldNum" sz="quarter" idx="10"/>
          </p:nvPr>
        </p:nvSpPr>
        <p:spPr/>
        <p:txBody>
          <a:bodyPr/>
          <a:lstStyle/>
          <a:p>
            <a:pPr>
              <a:defRPr/>
            </a:pPr>
            <a:fld id="{B80C2C19-1536-48EB-BED7-297AB3D01642}" type="slidenum">
              <a:rPr lang="en-US" smtClean="0"/>
              <a:pPr>
                <a:defRPr/>
              </a:pPr>
              <a:t>8</a:t>
            </a:fld>
            <a:endParaRPr lang="en-US"/>
          </a:p>
        </p:txBody>
      </p:sp>
    </p:spTree>
    <p:extLst>
      <p:ext uri="{BB962C8B-B14F-4D97-AF65-F5344CB8AC3E}">
        <p14:creationId xmlns:p14="http://schemas.microsoft.com/office/powerpoint/2010/main" val="3592301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709302" y="4452625"/>
            <a:ext cx="5667996" cy="4217351"/>
          </a:xfrm>
          <a:noFill/>
        </p:spPr>
        <p:txBody>
          <a:bodyPr/>
          <a:lstStyle/>
          <a:p>
            <a:r>
              <a:rPr lang="en-US" smtClean="0"/>
              <a:t>Every row is the same lovibond</a:t>
            </a:r>
          </a:p>
          <a:p>
            <a:r>
              <a:rPr lang="en-US" smtClean="0"/>
              <a:t>2</a:t>
            </a:r>
          </a:p>
          <a:p>
            <a:r>
              <a:rPr lang="en-US" smtClean="0"/>
              <a:t>10</a:t>
            </a:r>
          </a:p>
          <a:p>
            <a:r>
              <a:rPr lang="en-US" smtClean="0"/>
              <a:t>20</a:t>
            </a:r>
          </a:p>
          <a:p>
            <a:r>
              <a:rPr lang="en-US" smtClean="0"/>
              <a:t>30</a:t>
            </a:r>
          </a:p>
          <a:p>
            <a:endParaRPr lang="en-US" smtClean="0"/>
          </a:p>
        </p:txBody>
      </p:sp>
    </p:spTree>
    <p:extLst>
      <p:ext uri="{BB962C8B-B14F-4D97-AF65-F5344CB8AC3E}">
        <p14:creationId xmlns:p14="http://schemas.microsoft.com/office/powerpoint/2010/main" val="2870905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briess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501650"/>
            <a:ext cx="1828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TAGLIN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19600" y="6553200"/>
            <a:ext cx="4572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57200" y="4419600"/>
            <a:ext cx="8001000" cy="990600"/>
          </a:xfrm>
        </p:spPr>
        <p:txBody>
          <a:bodyPr/>
          <a:lstStyle>
            <a:lvl1pPr algn="l">
              <a:defRPr/>
            </a:lvl1pPr>
          </a:lstStyle>
          <a:p>
            <a:r>
              <a:rPr lang="en-US"/>
              <a:t>Click to edit Master title style</a:t>
            </a:r>
          </a:p>
        </p:txBody>
      </p:sp>
      <p:sp>
        <p:nvSpPr>
          <p:cNvPr id="3075" name="Rectangle 3"/>
          <p:cNvSpPr>
            <a:spLocks noGrp="1" noChangeArrowheads="1"/>
          </p:cNvSpPr>
          <p:nvPr>
            <p:ph type="subTitle" idx="1"/>
          </p:nvPr>
        </p:nvSpPr>
        <p:spPr>
          <a:xfrm>
            <a:off x="457200" y="5638800"/>
            <a:ext cx="4495800" cy="609600"/>
          </a:xfrm>
        </p:spPr>
        <p:txBody>
          <a:bodyPr/>
          <a:lstStyle>
            <a:lvl1pPr marL="0" indent="0">
              <a:buFontTx/>
              <a:buNone/>
              <a:defRPr sz="1200"/>
            </a:lvl1pPr>
          </a:lstStyle>
          <a:p>
            <a:r>
              <a:rPr lang="en-US"/>
              <a:t>Name - Title</a:t>
            </a:r>
          </a:p>
          <a:p>
            <a:r>
              <a:rPr lang="en-US"/>
              <a:t>4.18.08</a:t>
            </a:r>
          </a:p>
        </p:txBody>
      </p:sp>
      <p:sp>
        <p:nvSpPr>
          <p:cNvPr id="6" name="Rectangle 6"/>
          <p:cNvSpPr>
            <a:spLocks noGrp="1" noChangeArrowheads="1"/>
          </p:cNvSpPr>
          <p:nvPr>
            <p:ph type="sldNum" sz="quarter" idx="10"/>
          </p:nvPr>
        </p:nvSpPr>
        <p:spPr>
          <a:xfrm>
            <a:off x="76200" y="6629400"/>
            <a:ext cx="1905000" cy="228600"/>
          </a:xfrm>
        </p:spPr>
        <p:txBody>
          <a:bodyPr anchor="ctr"/>
          <a:lstStyle>
            <a:lvl1pPr>
              <a:defRPr sz="1100" b="0"/>
            </a:lvl1pPr>
          </a:lstStyle>
          <a:p>
            <a:pPr>
              <a:defRPr/>
            </a:pPr>
            <a:fld id="{F9E5A8CD-C19B-430B-97B6-01C4AD43E7FE}" type="slidenum">
              <a:rPr lang="en-US"/>
              <a:pPr>
                <a:defRPr/>
              </a:pPr>
              <a:t>‹#›</a:t>
            </a:fld>
            <a:endParaRPr lang="en-US" dirty="0">
              <a:solidFill>
                <a:schemeClr val="tx1"/>
              </a:solidFill>
            </a:endParaRPr>
          </a:p>
        </p:txBody>
      </p:sp>
    </p:spTree>
    <p:extLst>
      <p:ext uri="{BB962C8B-B14F-4D97-AF65-F5344CB8AC3E}">
        <p14:creationId xmlns:p14="http://schemas.microsoft.com/office/powerpoint/2010/main" val="1409958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22D8CFF6-8677-4FD4-8A02-A8A508C04B51}" type="slidenum">
              <a:rPr lang="en-US"/>
              <a:pPr>
                <a:defRPr/>
              </a:pPr>
              <a:t>‹#›</a:t>
            </a:fld>
            <a:endParaRPr lang="en-US" dirty="0">
              <a:solidFill>
                <a:schemeClr val="tx1"/>
              </a:solidFill>
            </a:endParaRPr>
          </a:p>
        </p:txBody>
      </p:sp>
    </p:spTree>
    <p:extLst>
      <p:ext uri="{BB962C8B-B14F-4D97-AF65-F5344CB8AC3E}">
        <p14:creationId xmlns:p14="http://schemas.microsoft.com/office/powerpoint/2010/main" val="349833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41CAA8EC-CB83-4EAB-8F24-7B05B5990CCD}" type="slidenum">
              <a:rPr lang="en-US"/>
              <a:pPr>
                <a:defRPr/>
              </a:pPr>
              <a:t>‹#›</a:t>
            </a:fld>
            <a:endParaRPr lang="en-US" dirty="0">
              <a:solidFill>
                <a:schemeClr val="tx1"/>
              </a:solidFill>
            </a:endParaRPr>
          </a:p>
        </p:txBody>
      </p:sp>
    </p:spTree>
    <p:extLst>
      <p:ext uri="{BB962C8B-B14F-4D97-AF65-F5344CB8AC3E}">
        <p14:creationId xmlns:p14="http://schemas.microsoft.com/office/powerpoint/2010/main" val="377212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685800"/>
            <a:ext cx="20764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60769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A7E25B6A-B9E3-445C-B0C6-75CD6D797DFE}" type="slidenum">
              <a:rPr lang="en-US"/>
              <a:pPr>
                <a:defRPr/>
              </a:pPr>
              <a:t>‹#›</a:t>
            </a:fld>
            <a:endParaRPr lang="en-US" dirty="0">
              <a:solidFill>
                <a:schemeClr val="tx1"/>
              </a:solidFill>
            </a:endParaRPr>
          </a:p>
        </p:txBody>
      </p:sp>
    </p:spTree>
    <p:extLst>
      <p:ext uri="{BB962C8B-B14F-4D97-AF65-F5344CB8AC3E}">
        <p14:creationId xmlns:p14="http://schemas.microsoft.com/office/powerpoint/2010/main" val="234232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9200" y="1676400"/>
            <a:ext cx="3810000" cy="4114800"/>
          </a:xfrm>
        </p:spPr>
        <p:txBody>
          <a:bodyPr rtlCol="0">
            <a:normAutofit/>
          </a:bodyPr>
          <a:lstStyle/>
          <a:p>
            <a:pPr lvl="0"/>
            <a:endParaRPr lang="en-US" noProof="0" smtClean="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7B503E-FEC6-448D-B31B-2F3577E2AC58}" type="slidenum">
              <a:rPr lang="en-US" altLang="en-US"/>
              <a:pPr/>
              <a:t>‹#›</a:t>
            </a:fld>
            <a:endParaRPr lang="en-US" altLang="en-US"/>
          </a:p>
        </p:txBody>
      </p:sp>
    </p:spTree>
    <p:extLst>
      <p:ext uri="{BB962C8B-B14F-4D97-AF65-F5344CB8AC3E}">
        <p14:creationId xmlns:p14="http://schemas.microsoft.com/office/powerpoint/2010/main" val="43308244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6AB3EE-DEF6-407C-99AB-0D0A56B6294A}"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3B4B-0AB8-422B-8EB5-5E7F0FE0916D}" type="slidenum">
              <a:rPr lang="en-US" smtClean="0"/>
              <a:t>‹#›</a:t>
            </a:fld>
            <a:endParaRPr lang="en-US"/>
          </a:p>
        </p:txBody>
      </p:sp>
    </p:spTree>
    <p:extLst>
      <p:ext uri="{BB962C8B-B14F-4D97-AF65-F5344CB8AC3E}">
        <p14:creationId xmlns:p14="http://schemas.microsoft.com/office/powerpoint/2010/main" val="1329532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AB3EE-DEF6-407C-99AB-0D0A56B6294A}"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3B4B-0AB8-422B-8EB5-5E7F0FE0916D}" type="slidenum">
              <a:rPr lang="en-US" smtClean="0"/>
              <a:t>‹#›</a:t>
            </a:fld>
            <a:endParaRPr lang="en-US"/>
          </a:p>
        </p:txBody>
      </p:sp>
    </p:spTree>
    <p:extLst>
      <p:ext uri="{BB962C8B-B14F-4D97-AF65-F5344CB8AC3E}">
        <p14:creationId xmlns:p14="http://schemas.microsoft.com/office/powerpoint/2010/main" val="375926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6AB3EE-DEF6-407C-99AB-0D0A56B6294A}"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3B4B-0AB8-422B-8EB5-5E7F0FE0916D}" type="slidenum">
              <a:rPr lang="en-US" smtClean="0"/>
              <a:t>‹#›</a:t>
            </a:fld>
            <a:endParaRPr lang="en-US"/>
          </a:p>
        </p:txBody>
      </p:sp>
    </p:spTree>
    <p:extLst>
      <p:ext uri="{BB962C8B-B14F-4D97-AF65-F5344CB8AC3E}">
        <p14:creationId xmlns:p14="http://schemas.microsoft.com/office/powerpoint/2010/main" val="2704338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6AB3EE-DEF6-407C-99AB-0D0A56B6294A}"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3B4B-0AB8-422B-8EB5-5E7F0FE0916D}" type="slidenum">
              <a:rPr lang="en-US" smtClean="0"/>
              <a:t>‹#›</a:t>
            </a:fld>
            <a:endParaRPr lang="en-US"/>
          </a:p>
        </p:txBody>
      </p:sp>
    </p:spTree>
    <p:extLst>
      <p:ext uri="{BB962C8B-B14F-4D97-AF65-F5344CB8AC3E}">
        <p14:creationId xmlns:p14="http://schemas.microsoft.com/office/powerpoint/2010/main" val="1990776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6AB3EE-DEF6-407C-99AB-0D0A56B6294A}" type="datetimeFigureOut">
              <a:rPr lang="en-US" smtClean="0"/>
              <a:t>3/18/2017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B3B4B-0AB8-422B-8EB5-5E7F0FE0916D}" type="slidenum">
              <a:rPr lang="en-US" smtClean="0"/>
              <a:t>‹#›</a:t>
            </a:fld>
            <a:endParaRPr lang="en-US"/>
          </a:p>
        </p:txBody>
      </p:sp>
    </p:spTree>
    <p:extLst>
      <p:ext uri="{BB962C8B-B14F-4D97-AF65-F5344CB8AC3E}">
        <p14:creationId xmlns:p14="http://schemas.microsoft.com/office/powerpoint/2010/main" val="4241182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6AB3EE-DEF6-407C-99AB-0D0A56B6294A}" type="datetimeFigureOut">
              <a:rPr lang="en-US" smtClean="0"/>
              <a:t>3/18/2017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B3B4B-0AB8-422B-8EB5-5E7F0FE0916D}" type="slidenum">
              <a:rPr lang="en-US" smtClean="0"/>
              <a:t>‹#›</a:t>
            </a:fld>
            <a:endParaRPr lang="en-US"/>
          </a:p>
        </p:txBody>
      </p:sp>
    </p:spTree>
    <p:extLst>
      <p:ext uri="{BB962C8B-B14F-4D97-AF65-F5344CB8AC3E}">
        <p14:creationId xmlns:p14="http://schemas.microsoft.com/office/powerpoint/2010/main" val="605841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9660FDA8-F47A-4BF7-8D6B-AF718CC6F13D}" type="slidenum">
              <a:rPr lang="en-US"/>
              <a:pPr>
                <a:defRPr/>
              </a:pPr>
              <a:t>‹#›</a:t>
            </a:fld>
            <a:endParaRPr lang="en-US" dirty="0">
              <a:solidFill>
                <a:schemeClr val="tx1"/>
              </a:solidFill>
            </a:endParaRPr>
          </a:p>
        </p:txBody>
      </p:sp>
    </p:spTree>
    <p:extLst>
      <p:ext uri="{BB962C8B-B14F-4D97-AF65-F5344CB8AC3E}">
        <p14:creationId xmlns:p14="http://schemas.microsoft.com/office/powerpoint/2010/main" val="3529760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AB3EE-DEF6-407C-99AB-0D0A56B6294A}" type="datetimeFigureOut">
              <a:rPr lang="en-US" smtClean="0"/>
              <a:t>3/18/2017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B3B4B-0AB8-422B-8EB5-5E7F0FE0916D}" type="slidenum">
              <a:rPr lang="en-US" smtClean="0"/>
              <a:t>‹#›</a:t>
            </a:fld>
            <a:endParaRPr lang="en-US"/>
          </a:p>
        </p:txBody>
      </p:sp>
    </p:spTree>
    <p:extLst>
      <p:ext uri="{BB962C8B-B14F-4D97-AF65-F5344CB8AC3E}">
        <p14:creationId xmlns:p14="http://schemas.microsoft.com/office/powerpoint/2010/main" val="4226762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AB3EE-DEF6-407C-99AB-0D0A56B6294A}"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3B4B-0AB8-422B-8EB5-5E7F0FE0916D}" type="slidenum">
              <a:rPr lang="en-US" smtClean="0"/>
              <a:t>‹#›</a:t>
            </a:fld>
            <a:endParaRPr lang="en-US"/>
          </a:p>
        </p:txBody>
      </p:sp>
    </p:spTree>
    <p:extLst>
      <p:ext uri="{BB962C8B-B14F-4D97-AF65-F5344CB8AC3E}">
        <p14:creationId xmlns:p14="http://schemas.microsoft.com/office/powerpoint/2010/main" val="1678715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AB3EE-DEF6-407C-99AB-0D0A56B6294A}"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3B4B-0AB8-422B-8EB5-5E7F0FE0916D}" type="slidenum">
              <a:rPr lang="en-US" smtClean="0"/>
              <a:t>‹#›</a:t>
            </a:fld>
            <a:endParaRPr lang="en-US"/>
          </a:p>
        </p:txBody>
      </p:sp>
    </p:spTree>
    <p:extLst>
      <p:ext uri="{BB962C8B-B14F-4D97-AF65-F5344CB8AC3E}">
        <p14:creationId xmlns:p14="http://schemas.microsoft.com/office/powerpoint/2010/main" val="243177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AB3EE-DEF6-407C-99AB-0D0A56B6294A}"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3B4B-0AB8-422B-8EB5-5E7F0FE0916D}" type="slidenum">
              <a:rPr lang="en-US" smtClean="0"/>
              <a:t>‹#›</a:t>
            </a:fld>
            <a:endParaRPr lang="en-US"/>
          </a:p>
        </p:txBody>
      </p:sp>
    </p:spTree>
    <p:extLst>
      <p:ext uri="{BB962C8B-B14F-4D97-AF65-F5344CB8AC3E}">
        <p14:creationId xmlns:p14="http://schemas.microsoft.com/office/powerpoint/2010/main" val="2298388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AB3EE-DEF6-407C-99AB-0D0A56B6294A}"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3B4B-0AB8-422B-8EB5-5E7F0FE0916D}" type="slidenum">
              <a:rPr lang="en-US" smtClean="0"/>
              <a:t>‹#›</a:t>
            </a:fld>
            <a:endParaRPr lang="en-US"/>
          </a:p>
        </p:txBody>
      </p:sp>
    </p:spTree>
    <p:extLst>
      <p:ext uri="{BB962C8B-B14F-4D97-AF65-F5344CB8AC3E}">
        <p14:creationId xmlns:p14="http://schemas.microsoft.com/office/powerpoint/2010/main" val="1301758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AA9F4E-5A94-4BE5-94FE-65B9E82F9347}"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7D765-CEF9-4E51-8CE2-D932E6975622}" type="slidenum">
              <a:rPr lang="en-US" smtClean="0"/>
              <a:t>‹#›</a:t>
            </a:fld>
            <a:endParaRPr lang="en-US"/>
          </a:p>
        </p:txBody>
      </p:sp>
    </p:spTree>
    <p:extLst>
      <p:ext uri="{BB962C8B-B14F-4D97-AF65-F5344CB8AC3E}">
        <p14:creationId xmlns:p14="http://schemas.microsoft.com/office/powerpoint/2010/main" val="2821261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A9F4E-5A94-4BE5-94FE-65B9E82F9347}"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7D765-CEF9-4E51-8CE2-D932E6975622}" type="slidenum">
              <a:rPr lang="en-US" smtClean="0"/>
              <a:t>‹#›</a:t>
            </a:fld>
            <a:endParaRPr lang="en-US"/>
          </a:p>
        </p:txBody>
      </p:sp>
    </p:spTree>
    <p:extLst>
      <p:ext uri="{BB962C8B-B14F-4D97-AF65-F5344CB8AC3E}">
        <p14:creationId xmlns:p14="http://schemas.microsoft.com/office/powerpoint/2010/main" val="3458813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AA9F4E-5A94-4BE5-94FE-65B9E82F9347}"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7D765-CEF9-4E51-8CE2-D932E6975622}" type="slidenum">
              <a:rPr lang="en-US" smtClean="0"/>
              <a:t>‹#›</a:t>
            </a:fld>
            <a:endParaRPr lang="en-US"/>
          </a:p>
        </p:txBody>
      </p:sp>
    </p:spTree>
    <p:extLst>
      <p:ext uri="{BB962C8B-B14F-4D97-AF65-F5344CB8AC3E}">
        <p14:creationId xmlns:p14="http://schemas.microsoft.com/office/powerpoint/2010/main" val="4143023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AA9F4E-5A94-4BE5-94FE-65B9E82F9347}"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7D765-CEF9-4E51-8CE2-D932E6975622}" type="slidenum">
              <a:rPr lang="en-US" smtClean="0"/>
              <a:t>‹#›</a:t>
            </a:fld>
            <a:endParaRPr lang="en-US"/>
          </a:p>
        </p:txBody>
      </p:sp>
    </p:spTree>
    <p:extLst>
      <p:ext uri="{BB962C8B-B14F-4D97-AF65-F5344CB8AC3E}">
        <p14:creationId xmlns:p14="http://schemas.microsoft.com/office/powerpoint/2010/main" val="2135084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AA9F4E-5A94-4BE5-94FE-65B9E82F9347}" type="datetimeFigureOut">
              <a:rPr lang="en-US" smtClean="0"/>
              <a:t>3/18/2017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E7D765-CEF9-4E51-8CE2-D932E6975622}" type="slidenum">
              <a:rPr lang="en-US" smtClean="0"/>
              <a:t>‹#›</a:t>
            </a:fld>
            <a:endParaRPr lang="en-US"/>
          </a:p>
        </p:txBody>
      </p:sp>
    </p:spTree>
    <p:extLst>
      <p:ext uri="{BB962C8B-B14F-4D97-AF65-F5344CB8AC3E}">
        <p14:creationId xmlns:p14="http://schemas.microsoft.com/office/powerpoint/2010/main" val="105682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C6AA225-3F47-4C71-B8CA-7685A5656D60}" type="slidenum">
              <a:rPr lang="en-US" smtClean="0"/>
              <a:pPr>
                <a:defRPr/>
              </a:pPr>
              <a:t>‹#›</a:t>
            </a:fld>
            <a:endParaRPr lang="en-US" dirty="0"/>
          </a:p>
        </p:txBody>
      </p:sp>
    </p:spTree>
    <p:extLst>
      <p:ext uri="{BB962C8B-B14F-4D97-AF65-F5344CB8AC3E}">
        <p14:creationId xmlns:p14="http://schemas.microsoft.com/office/powerpoint/2010/main" val="3671934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AA9F4E-5A94-4BE5-94FE-65B9E82F9347}" type="datetimeFigureOut">
              <a:rPr lang="en-US" smtClean="0"/>
              <a:t>3/18/2017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7D765-CEF9-4E51-8CE2-D932E6975622}" type="slidenum">
              <a:rPr lang="en-US" smtClean="0"/>
              <a:t>‹#›</a:t>
            </a:fld>
            <a:endParaRPr lang="en-US"/>
          </a:p>
        </p:txBody>
      </p:sp>
    </p:spTree>
    <p:extLst>
      <p:ext uri="{BB962C8B-B14F-4D97-AF65-F5344CB8AC3E}">
        <p14:creationId xmlns:p14="http://schemas.microsoft.com/office/powerpoint/2010/main" val="3544457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A9F4E-5A94-4BE5-94FE-65B9E82F9347}" type="datetimeFigureOut">
              <a:rPr lang="en-US" smtClean="0"/>
              <a:t>3/18/2017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7D765-CEF9-4E51-8CE2-D932E6975622}" type="slidenum">
              <a:rPr lang="en-US" smtClean="0"/>
              <a:t>‹#›</a:t>
            </a:fld>
            <a:endParaRPr lang="en-US"/>
          </a:p>
        </p:txBody>
      </p:sp>
    </p:spTree>
    <p:extLst>
      <p:ext uri="{BB962C8B-B14F-4D97-AF65-F5344CB8AC3E}">
        <p14:creationId xmlns:p14="http://schemas.microsoft.com/office/powerpoint/2010/main" val="3723829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AA9F4E-5A94-4BE5-94FE-65B9E82F9347}"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7D765-CEF9-4E51-8CE2-D932E6975622}" type="slidenum">
              <a:rPr lang="en-US" smtClean="0"/>
              <a:t>‹#›</a:t>
            </a:fld>
            <a:endParaRPr lang="en-US"/>
          </a:p>
        </p:txBody>
      </p:sp>
    </p:spTree>
    <p:extLst>
      <p:ext uri="{BB962C8B-B14F-4D97-AF65-F5344CB8AC3E}">
        <p14:creationId xmlns:p14="http://schemas.microsoft.com/office/powerpoint/2010/main" val="1564020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AA9F4E-5A94-4BE5-94FE-65B9E82F9347}"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7D765-CEF9-4E51-8CE2-D932E6975622}" type="slidenum">
              <a:rPr lang="en-US" smtClean="0"/>
              <a:t>‹#›</a:t>
            </a:fld>
            <a:endParaRPr lang="en-US"/>
          </a:p>
        </p:txBody>
      </p:sp>
    </p:spTree>
    <p:extLst>
      <p:ext uri="{BB962C8B-B14F-4D97-AF65-F5344CB8AC3E}">
        <p14:creationId xmlns:p14="http://schemas.microsoft.com/office/powerpoint/2010/main" val="2056068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A9F4E-5A94-4BE5-94FE-65B9E82F9347}"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7D765-CEF9-4E51-8CE2-D932E6975622}" type="slidenum">
              <a:rPr lang="en-US" smtClean="0"/>
              <a:t>‹#›</a:t>
            </a:fld>
            <a:endParaRPr lang="en-US"/>
          </a:p>
        </p:txBody>
      </p:sp>
    </p:spTree>
    <p:extLst>
      <p:ext uri="{BB962C8B-B14F-4D97-AF65-F5344CB8AC3E}">
        <p14:creationId xmlns:p14="http://schemas.microsoft.com/office/powerpoint/2010/main" val="2798814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A9F4E-5A94-4BE5-94FE-65B9E82F9347}"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7D765-CEF9-4E51-8CE2-D932E6975622}" type="slidenum">
              <a:rPr lang="en-US" smtClean="0"/>
              <a:t>‹#›</a:t>
            </a:fld>
            <a:endParaRPr lang="en-US"/>
          </a:p>
        </p:txBody>
      </p:sp>
    </p:spTree>
    <p:extLst>
      <p:ext uri="{BB962C8B-B14F-4D97-AF65-F5344CB8AC3E}">
        <p14:creationId xmlns:p14="http://schemas.microsoft.com/office/powerpoint/2010/main" val="2502007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62D031A7-2C26-4C47-97E1-E24C05E31CA5}" type="datetimeFigureOut">
              <a:rPr lang="en-US" smtClean="0"/>
              <a:t>3/18/2017</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78109F80-0479-4267-B2A7-8943ED895729}" type="slidenum">
              <a:rPr lang="en-US" smtClean="0"/>
              <a:t>‹#›</a:t>
            </a:fld>
            <a:endParaRPr lang="en-US"/>
          </a:p>
        </p:txBody>
      </p:sp>
    </p:spTree>
    <p:extLst>
      <p:ext uri="{BB962C8B-B14F-4D97-AF65-F5344CB8AC3E}">
        <p14:creationId xmlns:p14="http://schemas.microsoft.com/office/powerpoint/2010/main" val="29272471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62D031A7-2C26-4C47-97E1-E24C05E31CA5}" type="datetimeFigureOut">
              <a:rPr lang="en-US" smtClean="0"/>
              <a:t>3/18/2017</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78109F80-0479-4267-B2A7-8943ED895729}" type="slidenum">
              <a:rPr lang="en-US" smtClean="0"/>
              <a:t>‹#›</a:t>
            </a:fld>
            <a:endParaRPr lang="en-US"/>
          </a:p>
        </p:txBody>
      </p:sp>
    </p:spTree>
    <p:extLst>
      <p:ext uri="{BB962C8B-B14F-4D97-AF65-F5344CB8AC3E}">
        <p14:creationId xmlns:p14="http://schemas.microsoft.com/office/powerpoint/2010/main" val="31026754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62D031A7-2C26-4C47-97E1-E24C05E31CA5}" type="datetimeFigureOut">
              <a:rPr lang="en-US" smtClean="0"/>
              <a:t>3/18/2017</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78109F80-0479-4267-B2A7-8943ED895729}" type="slidenum">
              <a:rPr lang="en-US" smtClean="0"/>
              <a:t>‹#›</a:t>
            </a:fld>
            <a:endParaRPr lang="en-US"/>
          </a:p>
        </p:txBody>
      </p:sp>
    </p:spTree>
    <p:extLst>
      <p:ext uri="{BB962C8B-B14F-4D97-AF65-F5344CB8AC3E}">
        <p14:creationId xmlns:p14="http://schemas.microsoft.com/office/powerpoint/2010/main" val="4913147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62D031A7-2C26-4C47-97E1-E24C05E31CA5}" type="datetimeFigureOut">
              <a:rPr lang="en-US" smtClean="0"/>
              <a:t>3/18/2017</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78109F80-0479-4267-B2A7-8943ED895729}" type="slidenum">
              <a:rPr lang="en-US" smtClean="0"/>
              <a:t>‹#›</a:t>
            </a:fld>
            <a:endParaRPr lang="en-US"/>
          </a:p>
        </p:txBody>
      </p:sp>
    </p:spTree>
    <p:extLst>
      <p:ext uri="{BB962C8B-B14F-4D97-AF65-F5344CB8AC3E}">
        <p14:creationId xmlns:p14="http://schemas.microsoft.com/office/powerpoint/2010/main" val="3242578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EF22EC48-4DC0-4921-939D-44BCE8ADA78D}" type="slidenum">
              <a:rPr lang="en-US"/>
              <a:pPr>
                <a:defRPr/>
              </a:pPr>
              <a:t>‹#›</a:t>
            </a:fld>
            <a:endParaRPr lang="en-US" dirty="0">
              <a:solidFill>
                <a:schemeClr val="tx1"/>
              </a:solidFill>
            </a:endParaRPr>
          </a:p>
        </p:txBody>
      </p:sp>
    </p:spTree>
    <p:extLst>
      <p:ext uri="{BB962C8B-B14F-4D97-AF65-F5344CB8AC3E}">
        <p14:creationId xmlns:p14="http://schemas.microsoft.com/office/powerpoint/2010/main" val="4156710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62D031A7-2C26-4C47-97E1-E24C05E31CA5}" type="datetimeFigureOut">
              <a:rPr lang="en-US" smtClean="0"/>
              <a:t>3/18/2017</a:t>
            </a:fld>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78109F80-0479-4267-B2A7-8943ED895729}" type="slidenum">
              <a:rPr lang="en-US" smtClean="0"/>
              <a:t>‹#›</a:t>
            </a:fld>
            <a:endParaRPr lang="en-US"/>
          </a:p>
        </p:txBody>
      </p:sp>
    </p:spTree>
    <p:extLst>
      <p:ext uri="{BB962C8B-B14F-4D97-AF65-F5344CB8AC3E}">
        <p14:creationId xmlns:p14="http://schemas.microsoft.com/office/powerpoint/2010/main" val="7657720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62D031A7-2C26-4C47-97E1-E24C05E31CA5}" type="datetimeFigureOut">
              <a:rPr lang="en-US" smtClean="0"/>
              <a:t>3/18/2017</a:t>
            </a:fld>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78109F80-0479-4267-B2A7-8943ED895729}" type="slidenum">
              <a:rPr lang="en-US" smtClean="0"/>
              <a:t>‹#›</a:t>
            </a:fld>
            <a:endParaRPr lang="en-US"/>
          </a:p>
        </p:txBody>
      </p:sp>
    </p:spTree>
    <p:extLst>
      <p:ext uri="{BB962C8B-B14F-4D97-AF65-F5344CB8AC3E}">
        <p14:creationId xmlns:p14="http://schemas.microsoft.com/office/powerpoint/2010/main" val="13495962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62D031A7-2C26-4C47-97E1-E24C05E31CA5}" type="datetimeFigureOut">
              <a:rPr lang="en-US" smtClean="0"/>
              <a:t>3/18/2017</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78109F80-0479-4267-B2A7-8943ED895729}" type="slidenum">
              <a:rPr lang="en-US" smtClean="0"/>
              <a:t>‹#›</a:t>
            </a:fld>
            <a:endParaRPr lang="en-US"/>
          </a:p>
        </p:txBody>
      </p:sp>
    </p:spTree>
    <p:extLst>
      <p:ext uri="{BB962C8B-B14F-4D97-AF65-F5344CB8AC3E}">
        <p14:creationId xmlns:p14="http://schemas.microsoft.com/office/powerpoint/2010/main" val="29904200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62D031A7-2C26-4C47-97E1-E24C05E31CA5}" type="datetimeFigureOut">
              <a:rPr lang="en-US" smtClean="0"/>
              <a:t>3/18/2017</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78109F80-0479-4267-B2A7-8943ED895729}" type="slidenum">
              <a:rPr lang="en-US" smtClean="0"/>
              <a:t>‹#›</a:t>
            </a:fld>
            <a:endParaRPr lang="en-US"/>
          </a:p>
        </p:txBody>
      </p:sp>
    </p:spTree>
    <p:extLst>
      <p:ext uri="{BB962C8B-B14F-4D97-AF65-F5344CB8AC3E}">
        <p14:creationId xmlns:p14="http://schemas.microsoft.com/office/powerpoint/2010/main" val="35949938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62D031A7-2C26-4C47-97E1-E24C05E31CA5}" type="datetimeFigureOut">
              <a:rPr lang="en-US" smtClean="0"/>
              <a:t>3/18/2017</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78109F80-0479-4267-B2A7-8943ED895729}" type="slidenum">
              <a:rPr lang="en-US" smtClean="0"/>
              <a:t>‹#›</a:t>
            </a:fld>
            <a:endParaRPr lang="en-US"/>
          </a:p>
        </p:txBody>
      </p:sp>
    </p:spTree>
    <p:extLst>
      <p:ext uri="{BB962C8B-B14F-4D97-AF65-F5344CB8AC3E}">
        <p14:creationId xmlns:p14="http://schemas.microsoft.com/office/powerpoint/2010/main" val="39653516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62D031A7-2C26-4C47-97E1-E24C05E31CA5}" type="datetimeFigureOut">
              <a:rPr lang="en-US" smtClean="0"/>
              <a:t>3/18/2017</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78109F80-0479-4267-B2A7-8943ED895729}" type="slidenum">
              <a:rPr lang="en-US" smtClean="0"/>
              <a:t>‹#›</a:t>
            </a:fld>
            <a:endParaRPr lang="en-US"/>
          </a:p>
        </p:txBody>
      </p:sp>
    </p:spTree>
    <p:extLst>
      <p:ext uri="{BB962C8B-B14F-4D97-AF65-F5344CB8AC3E}">
        <p14:creationId xmlns:p14="http://schemas.microsoft.com/office/powerpoint/2010/main" val="4144228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62D031A7-2C26-4C47-97E1-E24C05E31CA5}" type="datetimeFigureOut">
              <a:rPr lang="en-US" smtClean="0"/>
              <a:t>3/18/2017</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78109F80-0479-4267-B2A7-8943ED895729}" type="slidenum">
              <a:rPr lang="en-US" smtClean="0"/>
              <a:t>‹#›</a:t>
            </a:fld>
            <a:endParaRPr lang="en-US"/>
          </a:p>
        </p:txBody>
      </p:sp>
    </p:spTree>
    <p:extLst>
      <p:ext uri="{BB962C8B-B14F-4D97-AF65-F5344CB8AC3E}">
        <p14:creationId xmlns:p14="http://schemas.microsoft.com/office/powerpoint/2010/main" val="24301895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lvl1pPr algn="r">
              <a:defRPr sz="36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26416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1553F05-CF54-4015-9496-6DE302033815}" type="slidenum">
              <a:rPr lang="en-US"/>
              <a:pPr>
                <a:defRPr/>
              </a:pPr>
              <a:t>‹#›</a:t>
            </a:fld>
            <a:endParaRPr lang="en-US" dirty="0">
              <a:solidFill>
                <a:schemeClr val="tx1"/>
              </a:solidFill>
            </a:endParaRPr>
          </a:p>
        </p:txBody>
      </p:sp>
    </p:spTree>
    <p:extLst>
      <p:ext uri="{BB962C8B-B14F-4D97-AF65-F5344CB8AC3E}">
        <p14:creationId xmlns:p14="http://schemas.microsoft.com/office/powerpoint/2010/main" val="1362562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AABE815A-652B-466B-A863-64C7546EEC86}" type="slidenum">
              <a:rPr lang="en-US"/>
              <a:pPr>
                <a:defRPr/>
              </a:pPr>
              <a:t>‹#›</a:t>
            </a:fld>
            <a:endParaRPr lang="en-US" dirty="0">
              <a:solidFill>
                <a:schemeClr val="tx1"/>
              </a:solidFill>
            </a:endParaRPr>
          </a:p>
        </p:txBody>
      </p:sp>
    </p:spTree>
    <p:extLst>
      <p:ext uri="{BB962C8B-B14F-4D97-AF65-F5344CB8AC3E}">
        <p14:creationId xmlns:p14="http://schemas.microsoft.com/office/powerpoint/2010/main" val="134070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75B9FAB7-462F-453F-88E1-F8A79D05FA49}" type="slidenum">
              <a:rPr lang="en-US"/>
              <a:pPr>
                <a:defRPr/>
              </a:pPr>
              <a:t>‹#›</a:t>
            </a:fld>
            <a:endParaRPr lang="en-US" dirty="0">
              <a:solidFill>
                <a:schemeClr val="tx1"/>
              </a:solidFill>
            </a:endParaRPr>
          </a:p>
        </p:txBody>
      </p:sp>
    </p:spTree>
    <p:extLst>
      <p:ext uri="{BB962C8B-B14F-4D97-AF65-F5344CB8AC3E}">
        <p14:creationId xmlns:p14="http://schemas.microsoft.com/office/powerpoint/2010/main" val="186969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3CB0E7F1-C7C3-413E-9530-B52D5E6D91D2}" type="slidenum">
              <a:rPr lang="en-US"/>
              <a:pPr>
                <a:defRPr/>
              </a:pPr>
              <a:t>‹#›</a:t>
            </a:fld>
            <a:endParaRPr lang="en-US" dirty="0">
              <a:solidFill>
                <a:schemeClr val="tx1"/>
              </a:solidFill>
            </a:endParaRPr>
          </a:p>
        </p:txBody>
      </p:sp>
    </p:spTree>
    <p:extLst>
      <p:ext uri="{BB962C8B-B14F-4D97-AF65-F5344CB8AC3E}">
        <p14:creationId xmlns:p14="http://schemas.microsoft.com/office/powerpoint/2010/main" val="1231097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B9E464D6-C965-418D-BCDE-1DEBEF8C09B3}" type="slidenum">
              <a:rPr lang="en-US"/>
              <a:pPr>
                <a:defRPr/>
              </a:pPr>
              <a:t>‹#›</a:t>
            </a:fld>
            <a:endParaRPr lang="en-US" dirty="0">
              <a:solidFill>
                <a:schemeClr val="tx1"/>
              </a:solidFill>
            </a:endParaRPr>
          </a:p>
        </p:txBody>
      </p:sp>
    </p:spTree>
    <p:extLst>
      <p:ext uri="{BB962C8B-B14F-4D97-AF65-F5344CB8AC3E}">
        <p14:creationId xmlns:p14="http://schemas.microsoft.com/office/powerpoint/2010/main" val="2747600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85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228600" y="65532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000" b="1">
                <a:solidFill>
                  <a:srgbClr val="522F15"/>
                </a:solidFill>
                <a:ea typeface="ＭＳ Ｐゴシック" pitchFamily="-96" charset="-128"/>
                <a:cs typeface="+mn-cs"/>
              </a:defRPr>
            </a:lvl1pPr>
          </a:lstStyle>
          <a:p>
            <a:pPr>
              <a:defRPr/>
            </a:pPr>
            <a:fld id="{9C6AA225-3F47-4C71-B8CA-7685A5656D60}" type="slidenum">
              <a:rPr lang="en-US"/>
              <a:pPr>
                <a:defRPr/>
              </a:pPr>
              <a:t>‹#›</a:t>
            </a:fld>
            <a:endParaRPr lang="en-US" dirty="0"/>
          </a:p>
        </p:txBody>
      </p:sp>
      <p:pic>
        <p:nvPicPr>
          <p:cNvPr id="1029" name="Picture 7" descr="briess_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0" y="333375"/>
            <a:ext cx="121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TAGLIN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00600" y="6615113"/>
            <a:ext cx="35814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7" r:id="rId1"/>
    <p:sldLayoutId id="2147483958" r:id="rId2"/>
    <p:sldLayoutId id="2147484006"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Lst>
  <p:hf hdr="0" ftr="0" dt="0"/>
  <p:txStyles>
    <p:titleStyle>
      <a:lvl1pPr algn="r" rtl="0" eaLnBrk="0" fontAlgn="base" hangingPunct="0">
        <a:spcBef>
          <a:spcPct val="0"/>
        </a:spcBef>
        <a:spcAft>
          <a:spcPct val="0"/>
        </a:spcAft>
        <a:defRPr sz="2500">
          <a:solidFill>
            <a:srgbClr val="522F15"/>
          </a:solidFill>
          <a:latin typeface="+mj-lt"/>
          <a:ea typeface="+mj-ea"/>
          <a:cs typeface="+mj-cs"/>
        </a:defRPr>
      </a:lvl1pPr>
      <a:lvl2pPr algn="r" rtl="0" eaLnBrk="0" fontAlgn="base" hangingPunct="0">
        <a:spcBef>
          <a:spcPct val="0"/>
        </a:spcBef>
        <a:spcAft>
          <a:spcPct val="0"/>
        </a:spcAft>
        <a:defRPr sz="2500">
          <a:solidFill>
            <a:srgbClr val="522F15"/>
          </a:solidFill>
          <a:latin typeface="Arial" charset="0"/>
          <a:ea typeface="ＭＳ Ｐゴシック" pitchFamily="-96" charset="-128"/>
        </a:defRPr>
      </a:lvl2pPr>
      <a:lvl3pPr algn="r" rtl="0" eaLnBrk="0" fontAlgn="base" hangingPunct="0">
        <a:spcBef>
          <a:spcPct val="0"/>
        </a:spcBef>
        <a:spcAft>
          <a:spcPct val="0"/>
        </a:spcAft>
        <a:defRPr sz="2500">
          <a:solidFill>
            <a:srgbClr val="522F15"/>
          </a:solidFill>
          <a:latin typeface="Arial" charset="0"/>
          <a:ea typeface="ＭＳ Ｐゴシック" pitchFamily="-96" charset="-128"/>
        </a:defRPr>
      </a:lvl3pPr>
      <a:lvl4pPr algn="r" rtl="0" eaLnBrk="0" fontAlgn="base" hangingPunct="0">
        <a:spcBef>
          <a:spcPct val="0"/>
        </a:spcBef>
        <a:spcAft>
          <a:spcPct val="0"/>
        </a:spcAft>
        <a:defRPr sz="2500">
          <a:solidFill>
            <a:srgbClr val="522F15"/>
          </a:solidFill>
          <a:latin typeface="Arial" charset="0"/>
          <a:ea typeface="ＭＳ Ｐゴシック" pitchFamily="-96" charset="-128"/>
        </a:defRPr>
      </a:lvl4pPr>
      <a:lvl5pPr algn="r" rtl="0" eaLnBrk="0" fontAlgn="base" hangingPunct="0">
        <a:spcBef>
          <a:spcPct val="0"/>
        </a:spcBef>
        <a:spcAft>
          <a:spcPct val="0"/>
        </a:spcAft>
        <a:defRPr sz="2500">
          <a:solidFill>
            <a:srgbClr val="522F15"/>
          </a:solidFill>
          <a:latin typeface="Arial" charset="0"/>
          <a:ea typeface="ＭＳ Ｐゴシック" pitchFamily="-96" charset="-128"/>
        </a:defRPr>
      </a:lvl5pPr>
      <a:lvl6pPr marL="457200" algn="r" rtl="0" fontAlgn="base">
        <a:spcBef>
          <a:spcPct val="0"/>
        </a:spcBef>
        <a:spcAft>
          <a:spcPct val="0"/>
        </a:spcAft>
        <a:defRPr sz="2500">
          <a:solidFill>
            <a:srgbClr val="522F15"/>
          </a:solidFill>
          <a:latin typeface="Arial" charset="0"/>
          <a:ea typeface="ＭＳ Ｐゴシック" pitchFamily="-96" charset="-128"/>
        </a:defRPr>
      </a:lvl6pPr>
      <a:lvl7pPr marL="914400" algn="r" rtl="0" fontAlgn="base">
        <a:spcBef>
          <a:spcPct val="0"/>
        </a:spcBef>
        <a:spcAft>
          <a:spcPct val="0"/>
        </a:spcAft>
        <a:defRPr sz="2500">
          <a:solidFill>
            <a:srgbClr val="522F15"/>
          </a:solidFill>
          <a:latin typeface="Arial" charset="0"/>
          <a:ea typeface="ＭＳ Ｐゴシック" pitchFamily="-96" charset="-128"/>
        </a:defRPr>
      </a:lvl7pPr>
      <a:lvl8pPr marL="1371600" algn="r" rtl="0" fontAlgn="base">
        <a:spcBef>
          <a:spcPct val="0"/>
        </a:spcBef>
        <a:spcAft>
          <a:spcPct val="0"/>
        </a:spcAft>
        <a:defRPr sz="2500">
          <a:solidFill>
            <a:srgbClr val="522F15"/>
          </a:solidFill>
          <a:latin typeface="Arial" charset="0"/>
          <a:ea typeface="ＭＳ Ｐゴシック" pitchFamily="-96" charset="-128"/>
        </a:defRPr>
      </a:lvl8pPr>
      <a:lvl9pPr marL="1828800" algn="r" rtl="0" fontAlgn="base">
        <a:spcBef>
          <a:spcPct val="0"/>
        </a:spcBef>
        <a:spcAft>
          <a:spcPct val="0"/>
        </a:spcAft>
        <a:defRPr sz="2500">
          <a:solidFill>
            <a:srgbClr val="522F15"/>
          </a:solidFill>
          <a:latin typeface="Arial" charset="0"/>
          <a:ea typeface="ＭＳ Ｐゴシック" pitchFamily="-96" charset="-128"/>
        </a:defRPr>
      </a:lvl9pPr>
    </p:titleStyle>
    <p:bodyStyle>
      <a:lvl1pPr marL="342900" indent="-342900" algn="l" rtl="0" eaLnBrk="0" fontAlgn="base" hangingPunct="0">
        <a:spcBef>
          <a:spcPct val="20000"/>
        </a:spcBef>
        <a:spcAft>
          <a:spcPct val="0"/>
        </a:spcAft>
        <a:buChar char="•"/>
        <a:defRPr sz="2200">
          <a:solidFill>
            <a:srgbClr val="522F15"/>
          </a:solidFill>
          <a:latin typeface="+mn-lt"/>
          <a:ea typeface="+mn-ea"/>
          <a:cs typeface="+mn-cs"/>
        </a:defRPr>
      </a:lvl1pPr>
      <a:lvl2pPr marL="742950" indent="-285750" algn="l" rtl="0" eaLnBrk="0" fontAlgn="base" hangingPunct="0">
        <a:spcBef>
          <a:spcPct val="20000"/>
        </a:spcBef>
        <a:spcAft>
          <a:spcPct val="0"/>
        </a:spcAft>
        <a:buChar char="–"/>
        <a:defRPr sz="2000">
          <a:solidFill>
            <a:srgbClr val="522F15"/>
          </a:solidFill>
          <a:latin typeface="+mn-lt"/>
          <a:ea typeface="+mn-ea"/>
        </a:defRPr>
      </a:lvl2pPr>
      <a:lvl3pPr marL="1143000" indent="-228600" algn="l" rtl="0" eaLnBrk="0" fontAlgn="base" hangingPunct="0">
        <a:spcBef>
          <a:spcPct val="20000"/>
        </a:spcBef>
        <a:spcAft>
          <a:spcPct val="0"/>
        </a:spcAft>
        <a:buChar char="•"/>
        <a:defRPr sz="1900">
          <a:solidFill>
            <a:srgbClr val="522F15"/>
          </a:solidFill>
          <a:latin typeface="+mn-lt"/>
          <a:ea typeface="+mn-ea"/>
        </a:defRPr>
      </a:lvl3pPr>
      <a:lvl4pPr marL="1600200" indent="-228600" algn="l" rtl="0" eaLnBrk="0" fontAlgn="base" hangingPunct="0">
        <a:spcBef>
          <a:spcPct val="20000"/>
        </a:spcBef>
        <a:spcAft>
          <a:spcPct val="0"/>
        </a:spcAft>
        <a:buChar char="–"/>
        <a:defRPr sz="1500">
          <a:solidFill>
            <a:srgbClr val="522F15"/>
          </a:solidFill>
          <a:latin typeface="+mn-lt"/>
          <a:ea typeface="+mn-ea"/>
        </a:defRPr>
      </a:lvl4pPr>
      <a:lvl5pPr marL="2057400" indent="-228600" algn="l" rtl="0" eaLnBrk="0" fontAlgn="base" hangingPunct="0">
        <a:spcBef>
          <a:spcPct val="20000"/>
        </a:spcBef>
        <a:spcAft>
          <a:spcPct val="0"/>
        </a:spcAft>
        <a:buChar char="»"/>
        <a:defRPr sz="1500">
          <a:solidFill>
            <a:srgbClr val="522F15"/>
          </a:solidFill>
          <a:latin typeface="+mn-lt"/>
          <a:ea typeface="+mn-ea"/>
        </a:defRPr>
      </a:lvl5pPr>
      <a:lvl6pPr marL="2514600" indent="-228600" algn="l" rtl="0" fontAlgn="base">
        <a:spcBef>
          <a:spcPct val="20000"/>
        </a:spcBef>
        <a:spcAft>
          <a:spcPct val="0"/>
        </a:spcAft>
        <a:buChar char="»"/>
        <a:defRPr sz="1500">
          <a:solidFill>
            <a:srgbClr val="522F15"/>
          </a:solidFill>
          <a:latin typeface="+mn-lt"/>
          <a:ea typeface="+mn-ea"/>
        </a:defRPr>
      </a:lvl6pPr>
      <a:lvl7pPr marL="2971800" indent="-228600" algn="l" rtl="0" fontAlgn="base">
        <a:spcBef>
          <a:spcPct val="20000"/>
        </a:spcBef>
        <a:spcAft>
          <a:spcPct val="0"/>
        </a:spcAft>
        <a:buChar char="»"/>
        <a:defRPr sz="1500">
          <a:solidFill>
            <a:srgbClr val="522F15"/>
          </a:solidFill>
          <a:latin typeface="+mn-lt"/>
          <a:ea typeface="+mn-ea"/>
        </a:defRPr>
      </a:lvl7pPr>
      <a:lvl8pPr marL="3429000" indent="-228600" algn="l" rtl="0" fontAlgn="base">
        <a:spcBef>
          <a:spcPct val="20000"/>
        </a:spcBef>
        <a:spcAft>
          <a:spcPct val="0"/>
        </a:spcAft>
        <a:buChar char="»"/>
        <a:defRPr sz="1500">
          <a:solidFill>
            <a:srgbClr val="522F15"/>
          </a:solidFill>
          <a:latin typeface="+mn-lt"/>
          <a:ea typeface="+mn-ea"/>
        </a:defRPr>
      </a:lvl8pPr>
      <a:lvl9pPr marL="3886200" indent="-228600" algn="l" rtl="0" fontAlgn="base">
        <a:spcBef>
          <a:spcPct val="20000"/>
        </a:spcBef>
        <a:spcAft>
          <a:spcPct val="0"/>
        </a:spcAft>
        <a:buChar char="»"/>
        <a:defRPr sz="1500">
          <a:solidFill>
            <a:srgbClr val="522F15"/>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AB3EE-DEF6-407C-99AB-0D0A56B6294A}" type="datetimeFigureOut">
              <a:rPr lang="en-US" smtClean="0"/>
              <a:t>3/18/2017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B3B4B-0AB8-422B-8EB5-5E7F0FE0916D}" type="slidenum">
              <a:rPr lang="en-US" smtClean="0"/>
              <a:t>‹#›</a:t>
            </a:fld>
            <a:endParaRPr lang="en-US"/>
          </a:p>
        </p:txBody>
      </p:sp>
    </p:spTree>
    <p:extLst>
      <p:ext uri="{BB962C8B-B14F-4D97-AF65-F5344CB8AC3E}">
        <p14:creationId xmlns:p14="http://schemas.microsoft.com/office/powerpoint/2010/main" val="2923120922"/>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iming>
    <p:tnLst>
      <p:par>
        <p:cTn id="1" dur="indefinite" restart="never" nodeType="tmRoot"/>
      </p:par>
    </p:tnLst>
  </p:timing>
  <p:txStyles>
    <p:titleStyle>
      <a:lvl1pPr algn="r"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A9F4E-5A94-4BE5-94FE-65B9E82F9347}" type="datetimeFigureOut">
              <a:rPr lang="en-US" smtClean="0"/>
              <a:t>3/18/2017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7D765-CEF9-4E51-8CE2-D932E6975622}" type="slidenum">
              <a:rPr lang="en-US" smtClean="0"/>
              <a:t>‹#›</a:t>
            </a:fld>
            <a:endParaRPr lang="en-US"/>
          </a:p>
        </p:txBody>
      </p:sp>
    </p:spTree>
    <p:extLst>
      <p:ext uri="{BB962C8B-B14F-4D97-AF65-F5344CB8AC3E}">
        <p14:creationId xmlns:p14="http://schemas.microsoft.com/office/powerpoint/2010/main" val="3478823156"/>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1633762"/>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nwhc.com/2017/sessions/sensory-flavor-different-specialty-mal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QQjRw&amp;url=http://fscn.cfans.umn.edu/researchandservices/Centers/sensorycenter/&amp;ei=wQrhU4XPG8-ryASazYHQBA&amp;bvm=bv.72197243,d.aWw&amp;psig=AFQjCNE56F-G0R8tctDecGZqZDhPGZfI8A&amp;ust=1407343681517830" TargetMode="External"/><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subTitle" idx="1"/>
          </p:nvPr>
        </p:nvSpPr>
        <p:spPr>
          <a:xfrm>
            <a:off x="457200" y="5410200"/>
            <a:ext cx="6172200" cy="1219200"/>
          </a:xfrm>
        </p:spPr>
        <p:txBody>
          <a:bodyPr/>
          <a:lstStyle/>
          <a:p>
            <a:pPr eaLnBrk="1" hangingPunct="1"/>
            <a:r>
              <a:rPr lang="en-US" sz="2000" b="1" dirty="0" smtClean="0"/>
              <a:t>Aaron Hyde – Director of Homebrew</a:t>
            </a:r>
          </a:p>
          <a:p>
            <a:pPr eaLnBrk="1" hangingPunct="1"/>
            <a:r>
              <a:rPr lang="en-US" sz="2000" b="1" dirty="0" err="1" smtClean="0"/>
              <a:t>Briess</a:t>
            </a:r>
            <a:r>
              <a:rPr lang="en-US" sz="2000" b="1" dirty="0" smtClean="0"/>
              <a:t> Malt &amp; Ingredients Co.</a:t>
            </a:r>
          </a:p>
          <a:p>
            <a:pPr eaLnBrk="1" hangingPunct="1"/>
            <a:endParaRPr lang="en-US" sz="1600" b="1" dirty="0" smtClean="0"/>
          </a:p>
          <a:p>
            <a:pPr eaLnBrk="1" hangingPunct="1"/>
            <a:r>
              <a:rPr lang="en-US" sz="1600" dirty="0" smtClean="0"/>
              <a:t> </a:t>
            </a:r>
          </a:p>
          <a:p>
            <a:pPr eaLnBrk="1" hangingPunct="1"/>
            <a:endParaRPr lang="en-US" dirty="0" smtClean="0"/>
          </a:p>
        </p:txBody>
      </p:sp>
      <p:sp>
        <p:nvSpPr>
          <p:cNvPr id="2" name="Title 1"/>
          <p:cNvSpPr>
            <a:spLocks noGrp="1"/>
          </p:cNvSpPr>
          <p:nvPr>
            <p:ph type="ctrTitle"/>
          </p:nvPr>
        </p:nvSpPr>
        <p:spPr>
          <a:xfrm>
            <a:off x="457200" y="4114800"/>
            <a:ext cx="8001000" cy="1295400"/>
          </a:xfrm>
        </p:spPr>
        <p:txBody>
          <a:bodyPr/>
          <a:lstStyle/>
          <a:p>
            <a:r>
              <a:rPr lang="en-US" sz="3600" b="1" dirty="0">
                <a:hlinkClick r:id="rId3"/>
              </a:rPr>
              <a:t>Sensory &amp; Flavor of Different Specialty Malt</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Wort_Colors_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15233"/>
            <a:ext cx="5410200" cy="463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p:cNvSpPr>
            <a:spLocks noGrp="1" noChangeArrowheads="1"/>
          </p:cNvSpPr>
          <p:nvPr>
            <p:ph type="title" idx="4294967295"/>
          </p:nvPr>
        </p:nvSpPr>
        <p:spPr>
          <a:xfrm>
            <a:off x="876300" y="755480"/>
            <a:ext cx="7772400" cy="457199"/>
          </a:xfrm>
        </p:spPr>
        <p:txBody>
          <a:bodyPr/>
          <a:lstStyle/>
          <a:p>
            <a:pPr eaLnBrk="1" hangingPunct="1"/>
            <a:r>
              <a:rPr lang="en-US" b="1" dirty="0">
                <a:solidFill>
                  <a:schemeClr val="accent2"/>
                </a:solidFill>
              </a:rPr>
              <a:t>Spectrum of Roasted </a:t>
            </a:r>
            <a:r>
              <a:rPr lang="en-US" b="1" dirty="0" err="1">
                <a:solidFill>
                  <a:schemeClr val="accent2"/>
                </a:solidFill>
              </a:rPr>
              <a:t>Worts</a:t>
            </a:r>
            <a:r>
              <a:rPr lang="en-US" b="1" dirty="0">
                <a:solidFill>
                  <a:schemeClr val="accent2"/>
                </a:solidFill>
              </a:rPr>
              <a:t/>
            </a:r>
            <a:br>
              <a:rPr lang="en-US" b="1" dirty="0">
                <a:solidFill>
                  <a:schemeClr val="accent2"/>
                </a:solidFill>
              </a:rPr>
            </a:br>
            <a:endParaRPr lang="en-US" b="1" dirty="0">
              <a:solidFill>
                <a:schemeClr val="accent2"/>
              </a:solidFill>
            </a:endParaRPr>
          </a:p>
        </p:txBody>
      </p:sp>
      <p:sp>
        <p:nvSpPr>
          <p:cNvPr id="2" name="TextBox 1"/>
          <p:cNvSpPr txBox="1"/>
          <p:nvPr/>
        </p:nvSpPr>
        <p:spPr>
          <a:xfrm>
            <a:off x="444500" y="2362200"/>
            <a:ext cx="1295400" cy="3785652"/>
          </a:xfrm>
          <a:prstGeom prst="rect">
            <a:avLst/>
          </a:prstGeom>
          <a:noFill/>
        </p:spPr>
        <p:txBody>
          <a:bodyPr wrap="square" rtlCol="0">
            <a:spAutoFit/>
          </a:bodyPr>
          <a:lstStyle/>
          <a:p>
            <a:r>
              <a:rPr lang="en-US" dirty="0" smtClean="0"/>
              <a:t>30 SRM</a:t>
            </a:r>
          </a:p>
          <a:p>
            <a:endParaRPr lang="en-US" dirty="0" smtClean="0"/>
          </a:p>
          <a:p>
            <a:endParaRPr lang="en-US" dirty="0" smtClean="0"/>
          </a:p>
          <a:p>
            <a:r>
              <a:rPr lang="en-US" dirty="0" smtClean="0"/>
              <a:t>20 SRM</a:t>
            </a:r>
          </a:p>
          <a:p>
            <a:endParaRPr lang="en-US" dirty="0" smtClean="0"/>
          </a:p>
          <a:p>
            <a:endParaRPr lang="en-US" dirty="0" smtClean="0"/>
          </a:p>
          <a:p>
            <a:r>
              <a:rPr lang="en-US" dirty="0"/>
              <a:t>1</a:t>
            </a:r>
            <a:r>
              <a:rPr lang="en-US" dirty="0" smtClean="0"/>
              <a:t>0 SRM</a:t>
            </a:r>
          </a:p>
          <a:p>
            <a:endParaRPr lang="en-US" dirty="0" smtClean="0"/>
          </a:p>
          <a:p>
            <a:endParaRPr lang="en-US" dirty="0" smtClean="0"/>
          </a:p>
          <a:p>
            <a:r>
              <a:rPr lang="en-US" dirty="0" smtClean="0"/>
              <a:t>2 SRM</a:t>
            </a:r>
            <a:endParaRPr lang="en-US" dirty="0"/>
          </a:p>
        </p:txBody>
      </p:sp>
      <p:sp>
        <p:nvSpPr>
          <p:cNvPr id="3" name="TextBox 2"/>
          <p:cNvSpPr txBox="1"/>
          <p:nvPr/>
        </p:nvSpPr>
        <p:spPr>
          <a:xfrm>
            <a:off x="1670050" y="1212679"/>
            <a:ext cx="6184900" cy="707886"/>
          </a:xfrm>
          <a:prstGeom prst="rect">
            <a:avLst/>
          </a:prstGeom>
          <a:noFill/>
        </p:spPr>
        <p:txBody>
          <a:bodyPr wrap="square" rtlCol="0">
            <a:spAutoFit/>
          </a:bodyPr>
          <a:lstStyle/>
          <a:p>
            <a:r>
              <a:rPr lang="en-US" sz="2000" dirty="0" smtClean="0"/>
              <a:t>Left - Kilned/Caramel		Right - Dry Roasted</a:t>
            </a:r>
          </a:p>
          <a:p>
            <a:r>
              <a:rPr lang="en-US" sz="2000" dirty="0" smtClean="0"/>
              <a:t>      orange-reddish		       amber-brown</a:t>
            </a:r>
            <a:endParaRPr lang="en-US" sz="2000" dirty="0"/>
          </a:p>
        </p:txBody>
      </p:sp>
    </p:spTree>
    <p:extLst>
      <p:ext uri="{BB962C8B-B14F-4D97-AF65-F5344CB8AC3E}">
        <p14:creationId xmlns:p14="http://schemas.microsoft.com/office/powerpoint/2010/main" val="37984598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Applications For Malt Sensory - Brewers</a:t>
            </a:r>
          </a:p>
        </p:txBody>
      </p:sp>
      <p:sp>
        <p:nvSpPr>
          <p:cNvPr id="25603" name="Content Placeholder 2"/>
          <p:cNvSpPr>
            <a:spLocks noGrp="1"/>
          </p:cNvSpPr>
          <p:nvPr>
            <p:ph idx="1"/>
          </p:nvPr>
        </p:nvSpPr>
        <p:spPr>
          <a:xfrm>
            <a:off x="288240" y="1447800"/>
            <a:ext cx="7772400" cy="4114800"/>
          </a:xfrm>
        </p:spPr>
        <p:txBody>
          <a:bodyPr/>
          <a:lstStyle/>
          <a:p>
            <a:pPr marL="0" indent="0">
              <a:buFontTx/>
              <a:buNone/>
            </a:pPr>
            <a:r>
              <a:rPr lang="en-US" altLang="en-US" dirty="0" smtClean="0"/>
              <a:t>Why is malt sensory important for Homebrewers?</a:t>
            </a:r>
          </a:p>
        </p:txBody>
      </p:sp>
      <p:sp>
        <p:nvSpPr>
          <p:cNvPr id="307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fld id="{668D71D8-C9AA-4C8A-B347-243AA9BEDBA6}" type="slidenum">
              <a:rPr lang="en-US" altLang="en-US" sz="1000" smtClean="0"/>
              <a:pPr>
                <a:spcBef>
                  <a:spcPct val="0"/>
                </a:spcBef>
                <a:buFontTx/>
                <a:buNone/>
              </a:pPr>
              <a:t>10</a:t>
            </a:fld>
            <a:endParaRPr lang="en-US" altLang="en-US" sz="1000" smtClean="0">
              <a:solidFill>
                <a:schemeClr val="tx1"/>
              </a:solidFill>
            </a:endParaRPr>
          </a:p>
        </p:txBody>
      </p:sp>
      <p:pic>
        <p:nvPicPr>
          <p:cNvPr id="2560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4388" y="2087563"/>
            <a:ext cx="3276600"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2"/>
          <p:cNvSpPr txBox="1">
            <a:spLocks noChangeArrowheads="1"/>
          </p:cNvSpPr>
          <p:nvPr/>
        </p:nvSpPr>
        <p:spPr bwMode="auto">
          <a:xfrm>
            <a:off x="4700588" y="5362575"/>
            <a:ext cx="320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000">
                <a:solidFill>
                  <a:srgbClr val="FF0000"/>
                </a:solidFill>
              </a:rPr>
              <a:t>Malt sensory event at Highland Brewery in Asheville, NC</a:t>
            </a:r>
          </a:p>
        </p:txBody>
      </p:sp>
      <p:sp>
        <p:nvSpPr>
          <p:cNvPr id="8" name="TextBox 7"/>
          <p:cNvSpPr txBox="1">
            <a:spLocks noChangeArrowheads="1"/>
          </p:cNvSpPr>
          <p:nvPr/>
        </p:nvSpPr>
        <p:spPr bwMode="auto">
          <a:xfrm>
            <a:off x="560188" y="2087563"/>
            <a:ext cx="30081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dirty="0">
                <a:solidFill>
                  <a:srgbClr val="0070C0"/>
                </a:solidFill>
              </a:rPr>
              <a:t>Quality </a:t>
            </a:r>
            <a:r>
              <a:rPr lang="en-US" altLang="en-US" sz="2400" dirty="0" smtClean="0">
                <a:solidFill>
                  <a:srgbClr val="0070C0"/>
                </a:solidFill>
              </a:rPr>
              <a:t>Assurance – </a:t>
            </a:r>
          </a:p>
          <a:p>
            <a:pPr>
              <a:spcBef>
                <a:spcPct val="0"/>
              </a:spcBef>
              <a:buFontTx/>
              <a:buNone/>
            </a:pPr>
            <a:r>
              <a:rPr lang="en-US" altLang="en-US" sz="2400" dirty="0" smtClean="0">
                <a:solidFill>
                  <a:srgbClr val="0070C0"/>
                </a:solidFill>
              </a:rPr>
              <a:t>Is the malt slack/off?</a:t>
            </a:r>
            <a:endParaRPr lang="en-US" altLang="en-US" sz="2400" dirty="0" smtClean="0">
              <a:solidFill>
                <a:srgbClr val="0070C0"/>
              </a:solidFill>
            </a:endParaRPr>
          </a:p>
        </p:txBody>
      </p:sp>
      <p:sp>
        <p:nvSpPr>
          <p:cNvPr id="9" name="TextBox 8"/>
          <p:cNvSpPr txBox="1">
            <a:spLocks noChangeArrowheads="1"/>
          </p:cNvSpPr>
          <p:nvPr/>
        </p:nvSpPr>
        <p:spPr bwMode="auto">
          <a:xfrm>
            <a:off x="560188" y="3142661"/>
            <a:ext cx="2446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dirty="0" smtClean="0">
                <a:solidFill>
                  <a:srgbClr val="0070C0"/>
                </a:solidFill>
              </a:rPr>
              <a:t>Recipe </a:t>
            </a:r>
            <a:r>
              <a:rPr lang="en-US" altLang="en-US" sz="2400" dirty="0" smtClean="0">
                <a:solidFill>
                  <a:srgbClr val="0070C0"/>
                </a:solidFill>
              </a:rPr>
              <a:t>Design –</a:t>
            </a:r>
          </a:p>
          <a:p>
            <a:pPr>
              <a:spcBef>
                <a:spcPct val="0"/>
              </a:spcBef>
              <a:buFontTx/>
              <a:buNone/>
            </a:pPr>
            <a:r>
              <a:rPr lang="en-US" altLang="en-US" sz="2400" dirty="0" smtClean="0">
                <a:solidFill>
                  <a:srgbClr val="0070C0"/>
                </a:solidFill>
              </a:rPr>
              <a:t>Know your tools!</a:t>
            </a:r>
            <a:endParaRPr lang="en-US" altLang="en-US" sz="2400" dirty="0">
              <a:solidFill>
                <a:srgbClr val="0070C0"/>
              </a:solidFill>
            </a:endParaRPr>
          </a:p>
        </p:txBody>
      </p:sp>
      <p:sp>
        <p:nvSpPr>
          <p:cNvPr id="10" name="TextBox 9"/>
          <p:cNvSpPr txBox="1">
            <a:spLocks noChangeArrowheads="1"/>
          </p:cNvSpPr>
          <p:nvPr/>
        </p:nvSpPr>
        <p:spPr bwMode="auto">
          <a:xfrm>
            <a:off x="560188" y="4197759"/>
            <a:ext cx="39661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dirty="0" smtClean="0">
                <a:solidFill>
                  <a:srgbClr val="0070C0"/>
                </a:solidFill>
              </a:rPr>
              <a:t>Style </a:t>
            </a:r>
            <a:r>
              <a:rPr lang="en-US" altLang="en-US" sz="2400" dirty="0" smtClean="0">
                <a:solidFill>
                  <a:srgbClr val="0070C0"/>
                </a:solidFill>
              </a:rPr>
              <a:t>Understanding –</a:t>
            </a:r>
          </a:p>
          <a:p>
            <a:pPr>
              <a:spcBef>
                <a:spcPct val="0"/>
              </a:spcBef>
              <a:buFontTx/>
              <a:buNone/>
            </a:pPr>
            <a:r>
              <a:rPr lang="en-US" altLang="en-US" sz="2400" dirty="0" smtClean="0">
                <a:solidFill>
                  <a:srgbClr val="0070C0"/>
                </a:solidFill>
              </a:rPr>
              <a:t>Malt is a critical tool to brew</a:t>
            </a:r>
          </a:p>
          <a:p>
            <a:pPr>
              <a:spcBef>
                <a:spcPct val="0"/>
              </a:spcBef>
              <a:buFontTx/>
              <a:buNone/>
            </a:pPr>
            <a:r>
              <a:rPr lang="en-US" altLang="en-US" sz="2400" dirty="0">
                <a:solidFill>
                  <a:srgbClr val="0070C0"/>
                </a:solidFill>
              </a:rPr>
              <a:t>c</a:t>
            </a:r>
            <a:r>
              <a:rPr lang="en-US" altLang="en-US" sz="2400" dirty="0" smtClean="0">
                <a:solidFill>
                  <a:srgbClr val="0070C0"/>
                </a:solidFill>
              </a:rPr>
              <a:t>ertain styles.</a:t>
            </a:r>
            <a:endParaRPr lang="en-US" altLang="en-US" sz="2400" dirty="0">
              <a:solidFill>
                <a:srgbClr val="0070C0"/>
              </a:solidFill>
            </a:endParaRPr>
          </a:p>
        </p:txBody>
      </p:sp>
    </p:spTree>
    <p:extLst>
      <p:ext uri="{BB962C8B-B14F-4D97-AF65-F5344CB8AC3E}">
        <p14:creationId xmlns:p14="http://schemas.microsoft.com/office/powerpoint/2010/main" val="1843938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219200" y="946150"/>
            <a:ext cx="7772400" cy="501650"/>
          </a:xfrm>
        </p:spPr>
        <p:txBody>
          <a:bodyPr/>
          <a:lstStyle/>
          <a:p>
            <a:pPr eaLnBrk="1" hangingPunct="1"/>
            <a:r>
              <a:rPr lang="en-US" altLang="en-US" dirty="0">
                <a:solidFill>
                  <a:schemeClr val="accent2"/>
                </a:solidFill>
              </a:rPr>
              <a:t>Applications For Malt Sensory - Maltsters</a:t>
            </a:r>
          </a:p>
        </p:txBody>
      </p:sp>
      <p:sp>
        <p:nvSpPr>
          <p:cNvPr id="24579" name="Content Placeholder 2"/>
          <p:cNvSpPr>
            <a:spLocks noGrp="1"/>
          </p:cNvSpPr>
          <p:nvPr>
            <p:ph idx="1"/>
          </p:nvPr>
        </p:nvSpPr>
        <p:spPr>
          <a:xfrm>
            <a:off x="250825" y="1598613"/>
            <a:ext cx="7772400" cy="4114800"/>
          </a:xfrm>
        </p:spPr>
        <p:txBody>
          <a:bodyPr/>
          <a:lstStyle/>
          <a:p>
            <a:pPr marL="0" indent="0">
              <a:buFontTx/>
              <a:buNone/>
              <a:defRPr/>
            </a:pPr>
            <a:r>
              <a:rPr lang="en-US" altLang="en-US" dirty="0" smtClean="0"/>
              <a:t>Why is malt sensory important for Maltsters?</a:t>
            </a:r>
          </a:p>
          <a:p>
            <a:pPr>
              <a:defRPr/>
            </a:pPr>
            <a:endParaRPr lang="en-US" altLang="en-US" dirty="0" smtClean="0"/>
          </a:p>
        </p:txBody>
      </p:sp>
      <p:sp>
        <p:nvSpPr>
          <p:cNvPr id="286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fld id="{C453121C-E860-47E1-BC4A-972E2BB21354}" type="slidenum">
              <a:rPr lang="en-US" altLang="en-US" sz="1000" smtClean="0"/>
              <a:pPr>
                <a:spcBef>
                  <a:spcPct val="0"/>
                </a:spcBef>
                <a:buFontTx/>
                <a:buNone/>
              </a:pPr>
              <a:t>11</a:t>
            </a:fld>
            <a:endParaRPr lang="en-US" altLang="en-US" sz="1000" smtClean="0">
              <a:solidFill>
                <a:schemeClr val="tx1"/>
              </a:solidFill>
            </a:endParaRPr>
          </a:p>
        </p:txBody>
      </p:sp>
      <p:pic>
        <p:nvPicPr>
          <p:cNvPr id="24581" name="Picture 1"/>
          <p:cNvPicPr>
            <a:picLocks noChangeAspect="1"/>
          </p:cNvPicPr>
          <p:nvPr/>
        </p:nvPicPr>
        <p:blipFill>
          <a:blip r:embed="rId3">
            <a:extLst>
              <a:ext uri="{28A0092B-C50C-407E-A947-70E740481C1C}">
                <a14:useLocalDpi xmlns:a14="http://schemas.microsoft.com/office/drawing/2010/main" val="0"/>
              </a:ext>
            </a:extLst>
          </a:blip>
          <a:srcRect t="16695" r="1332" b="7304"/>
          <a:stretch>
            <a:fillRect/>
          </a:stretch>
        </p:blipFill>
        <p:spPr bwMode="auto">
          <a:xfrm>
            <a:off x="4419600" y="2474913"/>
            <a:ext cx="431165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1"/>
          <p:cNvSpPr txBox="1">
            <a:spLocks noChangeArrowheads="1"/>
          </p:cNvSpPr>
          <p:nvPr/>
        </p:nvSpPr>
        <p:spPr bwMode="auto">
          <a:xfrm>
            <a:off x="4429125" y="4757738"/>
            <a:ext cx="4275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000">
                <a:solidFill>
                  <a:srgbClr val="FF0000"/>
                </a:solidFill>
              </a:rPr>
              <a:t>Congress wort sensory evaluation at Briess in Chilton, WI</a:t>
            </a:r>
          </a:p>
        </p:txBody>
      </p:sp>
      <p:sp>
        <p:nvSpPr>
          <p:cNvPr id="2" name="TextBox 1"/>
          <p:cNvSpPr txBox="1">
            <a:spLocks noChangeArrowheads="1"/>
          </p:cNvSpPr>
          <p:nvPr/>
        </p:nvSpPr>
        <p:spPr bwMode="auto">
          <a:xfrm>
            <a:off x="381184" y="2406162"/>
            <a:ext cx="39080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dirty="0">
                <a:solidFill>
                  <a:srgbClr val="0070C0"/>
                </a:solidFill>
              </a:rPr>
              <a:t>Quality </a:t>
            </a:r>
            <a:r>
              <a:rPr lang="en-US" altLang="en-US" sz="2400" dirty="0" smtClean="0">
                <a:solidFill>
                  <a:srgbClr val="0070C0"/>
                </a:solidFill>
              </a:rPr>
              <a:t>Control –</a:t>
            </a:r>
          </a:p>
          <a:p>
            <a:pPr>
              <a:spcBef>
                <a:spcPct val="0"/>
              </a:spcBef>
              <a:buFontTx/>
              <a:buNone/>
            </a:pPr>
            <a:r>
              <a:rPr lang="en-US" altLang="en-US" sz="2400" dirty="0" smtClean="0">
                <a:solidFill>
                  <a:srgbClr val="0070C0"/>
                </a:solidFill>
              </a:rPr>
              <a:t>Batch to batch consistency.</a:t>
            </a:r>
            <a:endParaRPr lang="en-US" altLang="en-US" sz="2400" dirty="0">
              <a:solidFill>
                <a:srgbClr val="0070C0"/>
              </a:solidFill>
            </a:endParaRPr>
          </a:p>
        </p:txBody>
      </p:sp>
      <p:sp>
        <p:nvSpPr>
          <p:cNvPr id="9" name="TextBox 8"/>
          <p:cNvSpPr txBox="1">
            <a:spLocks noChangeArrowheads="1"/>
          </p:cNvSpPr>
          <p:nvPr/>
        </p:nvSpPr>
        <p:spPr bwMode="auto">
          <a:xfrm>
            <a:off x="381184" y="3472963"/>
            <a:ext cx="31113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dirty="0">
                <a:solidFill>
                  <a:srgbClr val="0070C0"/>
                </a:solidFill>
              </a:rPr>
              <a:t>Quality </a:t>
            </a:r>
            <a:r>
              <a:rPr lang="en-US" altLang="en-US" sz="2400" dirty="0" smtClean="0">
                <a:solidFill>
                  <a:srgbClr val="0070C0"/>
                </a:solidFill>
              </a:rPr>
              <a:t>Assurance – </a:t>
            </a:r>
          </a:p>
          <a:p>
            <a:pPr>
              <a:spcBef>
                <a:spcPct val="0"/>
              </a:spcBef>
              <a:buFontTx/>
              <a:buNone/>
            </a:pPr>
            <a:r>
              <a:rPr lang="en-US" altLang="en-US" sz="2400" dirty="0" smtClean="0">
                <a:solidFill>
                  <a:srgbClr val="0070C0"/>
                </a:solidFill>
              </a:rPr>
              <a:t>To investigate issues.</a:t>
            </a:r>
            <a:endParaRPr lang="en-US" altLang="en-US" sz="2400" dirty="0">
              <a:solidFill>
                <a:srgbClr val="0070C0"/>
              </a:solidFill>
            </a:endParaRPr>
          </a:p>
        </p:txBody>
      </p:sp>
      <p:sp>
        <p:nvSpPr>
          <p:cNvPr id="10" name="TextBox 9"/>
          <p:cNvSpPr txBox="1">
            <a:spLocks noChangeArrowheads="1"/>
          </p:cNvSpPr>
          <p:nvPr/>
        </p:nvSpPr>
        <p:spPr bwMode="auto">
          <a:xfrm>
            <a:off x="384175" y="4620483"/>
            <a:ext cx="36247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dirty="0" smtClean="0">
                <a:solidFill>
                  <a:srgbClr val="0070C0"/>
                </a:solidFill>
              </a:rPr>
              <a:t>R&amp;D – </a:t>
            </a:r>
          </a:p>
          <a:p>
            <a:pPr>
              <a:spcBef>
                <a:spcPct val="0"/>
              </a:spcBef>
              <a:buFontTx/>
              <a:buNone/>
            </a:pPr>
            <a:r>
              <a:rPr lang="en-US" altLang="en-US" sz="2400" dirty="0" smtClean="0">
                <a:solidFill>
                  <a:srgbClr val="0070C0"/>
                </a:solidFill>
              </a:rPr>
              <a:t>Exploring new flavors,</a:t>
            </a:r>
          </a:p>
          <a:p>
            <a:pPr>
              <a:spcBef>
                <a:spcPct val="0"/>
              </a:spcBef>
              <a:buFontTx/>
              <a:buNone/>
            </a:pPr>
            <a:r>
              <a:rPr lang="en-US" altLang="en-US" sz="2400" dirty="0" smtClean="0">
                <a:solidFill>
                  <a:srgbClr val="0070C0"/>
                </a:solidFill>
              </a:rPr>
              <a:t>processes, and products.</a:t>
            </a:r>
            <a:endParaRPr lang="en-US" altLang="en-US" sz="2400" dirty="0">
              <a:solidFill>
                <a:srgbClr val="0070C0"/>
              </a:solidFill>
            </a:endParaRPr>
          </a:p>
        </p:txBody>
      </p:sp>
    </p:spTree>
    <p:extLst>
      <p:ext uri="{BB962C8B-B14F-4D97-AF65-F5344CB8AC3E}">
        <p14:creationId xmlns:p14="http://schemas.microsoft.com/office/powerpoint/2010/main" val="3674548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981200" y="839788"/>
            <a:ext cx="7010400" cy="762000"/>
          </a:xfrm>
        </p:spPr>
        <p:txBody>
          <a:bodyPr/>
          <a:lstStyle/>
          <a:p>
            <a:pPr eaLnBrk="1" hangingPunct="1"/>
            <a:r>
              <a:rPr lang="en-US" altLang="en-US" dirty="0">
                <a:solidFill>
                  <a:schemeClr val="accent2"/>
                </a:solidFill>
              </a:rPr>
              <a:t>Tools For Malt </a:t>
            </a:r>
            <a:r>
              <a:rPr lang="en-US" altLang="en-US" dirty="0" smtClean="0">
                <a:solidFill>
                  <a:schemeClr val="accent2"/>
                </a:solidFill>
              </a:rPr>
              <a:t>Sensory </a:t>
            </a:r>
            <a:br>
              <a:rPr lang="en-US" altLang="en-US" dirty="0" smtClean="0">
                <a:solidFill>
                  <a:schemeClr val="accent2"/>
                </a:solidFill>
              </a:rPr>
            </a:br>
            <a:r>
              <a:rPr lang="en-US" altLang="en-US" sz="2000" i="1" dirty="0" smtClean="0">
                <a:solidFill>
                  <a:schemeClr val="accent2"/>
                </a:solidFill>
              </a:rPr>
              <a:t>How </a:t>
            </a:r>
            <a:r>
              <a:rPr lang="en-US" altLang="en-US" sz="2000" i="1" dirty="0">
                <a:solidFill>
                  <a:schemeClr val="accent2"/>
                </a:solidFill>
              </a:rPr>
              <a:t>To Perform Evaluation</a:t>
            </a:r>
          </a:p>
        </p:txBody>
      </p:sp>
      <p:sp>
        <p:nvSpPr>
          <p:cNvPr id="30723" name="Content Placeholder 2"/>
          <p:cNvSpPr>
            <a:spLocks noGrp="1"/>
          </p:cNvSpPr>
          <p:nvPr>
            <p:ph idx="1"/>
          </p:nvPr>
        </p:nvSpPr>
        <p:spPr>
          <a:xfrm>
            <a:off x="209550" y="1828800"/>
            <a:ext cx="8782050" cy="4114800"/>
          </a:xfrm>
        </p:spPr>
        <p:txBody>
          <a:bodyPr/>
          <a:lstStyle/>
          <a:p>
            <a:pPr marL="0" indent="0">
              <a:buFontTx/>
              <a:buNone/>
              <a:defRPr/>
            </a:pPr>
            <a:r>
              <a:rPr lang="en-US" altLang="en-US" dirty="0" smtClean="0"/>
              <a:t>Whole Kernel Malt – chew to evaluate </a:t>
            </a:r>
            <a:r>
              <a:rPr lang="en-US" altLang="en-US" dirty="0" smtClean="0">
                <a:solidFill>
                  <a:srgbClr val="FF0000"/>
                </a:solidFill>
              </a:rPr>
              <a:t>TEXTURE, AGE &amp; QUALITY.</a:t>
            </a:r>
          </a:p>
          <a:p>
            <a:pPr marL="0" indent="0">
              <a:buFontTx/>
              <a:buNone/>
              <a:defRPr/>
            </a:pPr>
            <a:r>
              <a:rPr lang="en-US" altLang="en-US" dirty="0">
                <a:solidFill>
                  <a:srgbClr val="FF0000"/>
                </a:solidFill>
              </a:rPr>
              <a:t> </a:t>
            </a:r>
            <a:r>
              <a:rPr lang="en-US" altLang="en-US" dirty="0" smtClean="0">
                <a:solidFill>
                  <a:srgbClr val="FF0000"/>
                </a:solidFill>
              </a:rPr>
              <a:t>                                 …not accurate for flavor.</a:t>
            </a:r>
          </a:p>
          <a:p>
            <a:pPr>
              <a:defRPr/>
            </a:pPr>
            <a:endParaRPr lang="en-US" altLang="en-US" dirty="0" smtClean="0"/>
          </a:p>
        </p:txBody>
      </p:sp>
      <p:sp>
        <p:nvSpPr>
          <p:cNvPr id="348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fld id="{9289058A-61F4-404F-AEDB-8442C8555E8A}" type="slidenum">
              <a:rPr lang="en-US" altLang="en-US" sz="1000" smtClean="0"/>
              <a:pPr>
                <a:spcBef>
                  <a:spcPct val="0"/>
                </a:spcBef>
                <a:buFontTx/>
                <a:buNone/>
              </a:pPr>
              <a:t>12</a:t>
            </a:fld>
            <a:endParaRPr lang="en-US" altLang="en-US" sz="1000" smtClean="0">
              <a:solidFill>
                <a:schemeClr val="tx1"/>
              </a:solidFill>
            </a:endParaRPr>
          </a:p>
        </p:txBody>
      </p:sp>
      <p:pic>
        <p:nvPicPr>
          <p:cNvPr id="307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344738"/>
            <a:ext cx="1790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7913" y="22875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02013" y="3886200"/>
            <a:ext cx="21209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763588" y="4208463"/>
            <a:ext cx="1809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a:solidFill>
                  <a:srgbClr val="0070C0"/>
                </a:solidFill>
              </a:rPr>
              <a:t>Crystal Malt</a:t>
            </a:r>
          </a:p>
          <a:p>
            <a:pPr algn="ctr">
              <a:spcBef>
                <a:spcPct val="0"/>
              </a:spcBef>
              <a:buFontTx/>
              <a:buNone/>
            </a:pPr>
            <a:r>
              <a:rPr lang="en-US" altLang="en-US" sz="2400">
                <a:solidFill>
                  <a:srgbClr val="FF0000"/>
                </a:solidFill>
              </a:rPr>
              <a:t>Hard</a:t>
            </a:r>
          </a:p>
        </p:txBody>
      </p:sp>
      <p:sp>
        <p:nvSpPr>
          <p:cNvPr id="9" name="TextBox 8"/>
          <p:cNvSpPr txBox="1">
            <a:spLocks noChangeArrowheads="1"/>
          </p:cNvSpPr>
          <p:nvPr/>
        </p:nvSpPr>
        <p:spPr bwMode="auto">
          <a:xfrm>
            <a:off x="5916613" y="4208463"/>
            <a:ext cx="24780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a:solidFill>
                  <a:srgbClr val="0070C0"/>
                </a:solidFill>
              </a:rPr>
              <a:t>Non-Crystal Malt</a:t>
            </a:r>
          </a:p>
          <a:p>
            <a:pPr algn="ctr">
              <a:spcBef>
                <a:spcPct val="0"/>
              </a:spcBef>
              <a:buFontTx/>
              <a:buNone/>
            </a:pPr>
            <a:r>
              <a:rPr lang="en-US" altLang="en-US" sz="2400">
                <a:solidFill>
                  <a:srgbClr val="FF0000"/>
                </a:solidFill>
              </a:rPr>
              <a:t>Crunchy</a:t>
            </a:r>
          </a:p>
        </p:txBody>
      </p:sp>
      <p:sp>
        <p:nvSpPr>
          <p:cNvPr id="10" name="TextBox 9"/>
          <p:cNvSpPr txBox="1">
            <a:spLocks noChangeArrowheads="1"/>
          </p:cNvSpPr>
          <p:nvPr/>
        </p:nvSpPr>
        <p:spPr bwMode="auto">
          <a:xfrm>
            <a:off x="3557588" y="5356225"/>
            <a:ext cx="1809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a:solidFill>
                  <a:srgbClr val="0070C0"/>
                </a:solidFill>
              </a:rPr>
              <a:t>“Slack” Malt</a:t>
            </a:r>
          </a:p>
          <a:p>
            <a:pPr algn="ctr">
              <a:spcBef>
                <a:spcPct val="0"/>
              </a:spcBef>
              <a:buFontTx/>
              <a:buNone/>
            </a:pPr>
            <a:r>
              <a:rPr lang="en-US" altLang="en-US" sz="2400">
                <a:solidFill>
                  <a:srgbClr val="FF0000"/>
                </a:solidFill>
              </a:rPr>
              <a:t>Soft</a:t>
            </a:r>
          </a:p>
        </p:txBody>
      </p:sp>
    </p:spTree>
    <p:extLst>
      <p:ext uri="{BB962C8B-B14F-4D97-AF65-F5344CB8AC3E}">
        <p14:creationId xmlns:p14="http://schemas.microsoft.com/office/powerpoint/2010/main" val="1518996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07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itle 1"/>
          <p:cNvSpPr>
            <a:spLocks noGrp="1"/>
          </p:cNvSpPr>
          <p:nvPr>
            <p:ph type="title"/>
          </p:nvPr>
        </p:nvSpPr>
        <p:spPr>
          <a:xfrm>
            <a:off x="1752600" y="750888"/>
            <a:ext cx="7315200" cy="762000"/>
          </a:xfrm>
        </p:spPr>
        <p:txBody>
          <a:bodyPr/>
          <a:lstStyle/>
          <a:p>
            <a:pPr eaLnBrk="1" hangingPunct="1"/>
            <a:r>
              <a:rPr lang="en-US" altLang="en-US" dirty="0">
                <a:solidFill>
                  <a:schemeClr val="accent2"/>
                </a:solidFill>
              </a:rPr>
              <a:t>Tools For Malt </a:t>
            </a:r>
            <a:r>
              <a:rPr lang="en-US" altLang="en-US" dirty="0" smtClean="0">
                <a:solidFill>
                  <a:schemeClr val="accent2"/>
                </a:solidFill>
              </a:rPr>
              <a:t>Sensory</a:t>
            </a:r>
            <a:br>
              <a:rPr lang="en-US" altLang="en-US" dirty="0" smtClean="0">
                <a:solidFill>
                  <a:schemeClr val="accent2"/>
                </a:solidFill>
              </a:rPr>
            </a:br>
            <a:r>
              <a:rPr lang="en-US" altLang="en-US" sz="2000" i="1" dirty="0" smtClean="0">
                <a:solidFill>
                  <a:schemeClr val="accent2"/>
                </a:solidFill>
              </a:rPr>
              <a:t>How </a:t>
            </a:r>
            <a:r>
              <a:rPr lang="en-US" altLang="en-US" sz="2000" i="1" dirty="0">
                <a:solidFill>
                  <a:schemeClr val="accent2"/>
                </a:solidFill>
              </a:rPr>
              <a:t>To Perform Evaluation</a:t>
            </a:r>
          </a:p>
        </p:txBody>
      </p:sp>
      <p:sp>
        <p:nvSpPr>
          <p:cNvPr id="3" name="Content Placeholder 2"/>
          <p:cNvSpPr>
            <a:spLocks noGrp="1"/>
          </p:cNvSpPr>
          <p:nvPr>
            <p:ph idx="1"/>
          </p:nvPr>
        </p:nvSpPr>
        <p:spPr>
          <a:xfrm>
            <a:off x="228600" y="1600200"/>
            <a:ext cx="9296400" cy="590550"/>
          </a:xfrm>
        </p:spPr>
        <p:txBody>
          <a:bodyPr/>
          <a:lstStyle/>
          <a:p>
            <a:pPr marL="0" indent="0">
              <a:buFontTx/>
              <a:buNone/>
              <a:defRPr/>
            </a:pPr>
            <a:r>
              <a:rPr lang="en-US" altLang="en-US" dirty="0" smtClean="0"/>
              <a:t>Standard wort – smell, taste, and swallow to evaluate malt </a:t>
            </a:r>
            <a:r>
              <a:rPr lang="en-US" altLang="en-US" dirty="0" smtClean="0">
                <a:solidFill>
                  <a:srgbClr val="FF0000"/>
                </a:solidFill>
              </a:rPr>
              <a:t>FLAVOR</a:t>
            </a:r>
          </a:p>
          <a:p>
            <a:pPr>
              <a:defRPr/>
            </a:pPr>
            <a:endParaRPr lang="en-US" altLang="en-US" dirty="0">
              <a:solidFill>
                <a:srgbClr val="FF0000"/>
              </a:solidFill>
            </a:endParaRPr>
          </a:p>
          <a:p>
            <a:pPr>
              <a:defRPr/>
            </a:pPr>
            <a:endParaRPr lang="en-US" altLang="en-US" dirty="0" smtClean="0">
              <a:solidFill>
                <a:srgbClr val="FF0000"/>
              </a:solidFill>
            </a:endParaRPr>
          </a:p>
          <a:p>
            <a:pPr>
              <a:defRPr/>
            </a:pPr>
            <a:endParaRPr lang="en-US" altLang="en-US" dirty="0">
              <a:solidFill>
                <a:srgbClr val="FF0000"/>
              </a:solidFill>
            </a:endParaRPr>
          </a:p>
          <a:p>
            <a:pPr>
              <a:defRPr/>
            </a:pPr>
            <a:endParaRPr lang="en-US" altLang="en-US" dirty="0" smtClean="0">
              <a:solidFill>
                <a:srgbClr val="FF0000"/>
              </a:solidFill>
            </a:endParaRPr>
          </a:p>
          <a:p>
            <a:pPr lvl="1">
              <a:defRPr/>
            </a:pPr>
            <a:endParaRPr lang="en-US" altLang="en-US" dirty="0" smtClean="0">
              <a:solidFill>
                <a:srgbClr val="FF0000"/>
              </a:solidFill>
            </a:endParaRPr>
          </a:p>
          <a:p>
            <a:pPr marL="457200" lvl="1" indent="0">
              <a:buFontTx/>
              <a:buNone/>
              <a:defRPr/>
            </a:pPr>
            <a:endParaRPr lang="en-US" altLang="en-US" dirty="0" smtClean="0">
              <a:solidFill>
                <a:srgbClr val="FF0000"/>
              </a:solidFill>
            </a:endParaRPr>
          </a:p>
        </p:txBody>
      </p:sp>
      <p:sp>
        <p:nvSpPr>
          <p:cNvPr id="368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fld id="{4F90800A-7A6F-4AE7-85EE-45E861F92C19}" type="slidenum">
              <a:rPr lang="en-US" altLang="en-US" sz="1000" smtClean="0"/>
              <a:pPr>
                <a:spcBef>
                  <a:spcPct val="0"/>
                </a:spcBef>
                <a:buFontTx/>
                <a:buNone/>
              </a:pPr>
              <a:t>13</a:t>
            </a:fld>
            <a:endParaRPr lang="en-US" altLang="en-US" sz="1000" smtClean="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5313" y="4841875"/>
            <a:ext cx="3125787"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AutoShape 7" descr="Image result for small cup"/>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sp>
        <p:nvSpPr>
          <p:cNvPr id="36871" name="AutoShape 9" descr="Image result for small cup"/>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tx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8475" y="2146300"/>
            <a:ext cx="1617663"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228600" y="2355850"/>
            <a:ext cx="28956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000">
                <a:solidFill>
                  <a:srgbClr val="0070C0"/>
                </a:solidFill>
              </a:rPr>
              <a:t>Use a small cup so that your nose can be close to the wort</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t="31178"/>
          <a:stretch>
            <a:fillRect/>
          </a:stretch>
        </p:blipFill>
        <p:spPr bwMode="auto">
          <a:xfrm>
            <a:off x="6646863" y="2276475"/>
            <a:ext cx="199072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967288" y="2484438"/>
            <a:ext cx="1679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000">
                <a:solidFill>
                  <a:srgbClr val="0070C0"/>
                </a:solidFill>
              </a:rPr>
              <a:t>Ok, maybe a little bigger</a:t>
            </a:r>
          </a:p>
        </p:txBody>
      </p:sp>
      <p:sp>
        <p:nvSpPr>
          <p:cNvPr id="11" name="TextBox 10"/>
          <p:cNvSpPr txBox="1">
            <a:spLocks noChangeArrowheads="1"/>
          </p:cNvSpPr>
          <p:nvPr/>
        </p:nvSpPr>
        <p:spPr bwMode="auto">
          <a:xfrm>
            <a:off x="327025" y="3929063"/>
            <a:ext cx="8891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marL="0" lvl="1">
              <a:spcBef>
                <a:spcPct val="0"/>
              </a:spcBef>
              <a:buFontTx/>
              <a:buNone/>
            </a:pPr>
            <a:r>
              <a:rPr lang="en-US" altLang="en-US" sz="2400">
                <a:solidFill>
                  <a:srgbClr val="5B3E19"/>
                </a:solidFill>
              </a:rPr>
              <a:t>If you have been judging malt flavor by the whole kernel chew, </a:t>
            </a:r>
            <a:r>
              <a:rPr lang="en-US" altLang="en-US" sz="2400">
                <a:solidFill>
                  <a:srgbClr val="FF0000"/>
                </a:solidFill>
              </a:rPr>
              <a:t>wort</a:t>
            </a:r>
            <a:r>
              <a:rPr lang="en-US" altLang="en-US" sz="2400">
                <a:solidFill>
                  <a:srgbClr val="5B3E19"/>
                </a:solidFill>
              </a:rPr>
              <a:t> </a:t>
            </a:r>
            <a:r>
              <a:rPr lang="en-US" altLang="en-US" sz="2400">
                <a:solidFill>
                  <a:srgbClr val="FF0000"/>
                </a:solidFill>
              </a:rPr>
              <a:t>sensory</a:t>
            </a:r>
            <a:r>
              <a:rPr lang="en-US" altLang="en-US" sz="2400">
                <a:solidFill>
                  <a:srgbClr val="5B3E19"/>
                </a:solidFill>
              </a:rPr>
              <a:t> will introduce you to a</a:t>
            </a:r>
            <a:r>
              <a:rPr lang="en-US" altLang="en-US" sz="2400">
                <a:solidFill>
                  <a:srgbClr val="FF0000"/>
                </a:solidFill>
              </a:rPr>
              <a:t> </a:t>
            </a:r>
            <a:r>
              <a:rPr lang="en-US" altLang="en-US" sz="2400" b="1">
                <a:solidFill>
                  <a:srgbClr val="FF0000"/>
                </a:solidFill>
              </a:rPr>
              <a:t>whole new world</a:t>
            </a:r>
            <a:r>
              <a:rPr lang="en-US" altLang="en-US" sz="2400">
                <a:solidFill>
                  <a:srgbClr val="FF0000"/>
                </a:solidFill>
              </a:rPr>
              <a:t>…</a:t>
            </a:r>
          </a:p>
          <a:p>
            <a:pPr>
              <a:spcBef>
                <a:spcPct val="0"/>
              </a:spcBef>
              <a:buFontTx/>
              <a:buNone/>
            </a:pPr>
            <a:endParaRPr lang="en-US" altLang="en-US" sz="2400">
              <a:solidFill>
                <a:schemeClr val="tx1"/>
              </a:solidFill>
            </a:endParaRPr>
          </a:p>
        </p:txBody>
      </p:sp>
      <p:sp>
        <p:nvSpPr>
          <p:cNvPr id="12" name="TextBox 11"/>
          <p:cNvSpPr txBox="1">
            <a:spLocks noChangeArrowheads="1"/>
          </p:cNvSpPr>
          <p:nvPr/>
        </p:nvSpPr>
        <p:spPr bwMode="auto">
          <a:xfrm>
            <a:off x="6630988" y="3657600"/>
            <a:ext cx="200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rgbClr val="FF0000"/>
                </a:solidFill>
              </a:rPr>
              <a:t>Serve 30-50 mL</a:t>
            </a:r>
          </a:p>
        </p:txBody>
      </p:sp>
    </p:spTree>
    <p:extLst>
      <p:ext uri="{BB962C8B-B14F-4D97-AF65-F5344CB8AC3E}">
        <p14:creationId xmlns:p14="http://schemas.microsoft.com/office/powerpoint/2010/main" val="4236703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5791200" y="556419"/>
            <a:ext cx="4340224" cy="1143000"/>
          </a:xfrm>
        </p:spPr>
        <p:txBody>
          <a:bodyPr/>
          <a:lstStyle/>
          <a:p>
            <a:pPr algn="l"/>
            <a:r>
              <a:rPr lang="en-US" altLang="en-US" sz="3200" dirty="0" smtClean="0">
                <a:solidFill>
                  <a:schemeClr val="accent2"/>
                </a:solidFill>
                <a:latin typeface="Palatino"/>
                <a:ea typeface="Palatino"/>
                <a:cs typeface="Palatino"/>
              </a:rPr>
              <a:t>   </a:t>
            </a:r>
            <a:r>
              <a:rPr lang="en-US" altLang="en-US" b="1" dirty="0" smtClean="0">
                <a:solidFill>
                  <a:schemeClr val="accent2"/>
                </a:solidFill>
                <a:ea typeface="Palatino"/>
                <a:cs typeface="Palatino"/>
              </a:rPr>
              <a:t>Sense Of Smell</a:t>
            </a:r>
          </a:p>
        </p:txBody>
      </p:sp>
      <p:sp>
        <p:nvSpPr>
          <p:cNvPr id="37891" name="Rectangle 3"/>
          <p:cNvSpPr>
            <a:spLocks noGrp="1" noChangeArrowheads="1"/>
          </p:cNvSpPr>
          <p:nvPr>
            <p:ph type="body" sz="half" idx="1"/>
          </p:nvPr>
        </p:nvSpPr>
        <p:spPr>
          <a:xfrm>
            <a:off x="685800" y="1981200"/>
            <a:ext cx="5105400" cy="4114800"/>
          </a:xfrm>
        </p:spPr>
        <p:txBody>
          <a:bodyPr rtlCol="0">
            <a:normAutofit fontScale="85000" lnSpcReduction="10000"/>
          </a:bodyPr>
          <a:lstStyle/>
          <a:p>
            <a:pPr fontAlgn="auto">
              <a:spcAft>
                <a:spcPts val="0"/>
              </a:spcAft>
              <a:buFont typeface="Arial"/>
              <a:buChar char="•"/>
              <a:defRPr/>
            </a:pPr>
            <a:r>
              <a:rPr lang="en-US" sz="2600" dirty="0" smtClean="0">
                <a:cs typeface="Palatino"/>
              </a:rPr>
              <a:t>The human nose is very sensitive, more sensitive than a gas chromatograph</a:t>
            </a:r>
          </a:p>
          <a:p>
            <a:pPr fontAlgn="auto">
              <a:spcAft>
                <a:spcPts val="0"/>
              </a:spcAft>
              <a:buFont typeface="Arial"/>
              <a:buChar char="•"/>
              <a:defRPr/>
            </a:pPr>
            <a:endParaRPr lang="en-US" sz="2600" dirty="0" smtClean="0">
              <a:cs typeface="Palatino"/>
            </a:endParaRPr>
          </a:p>
          <a:p>
            <a:pPr fontAlgn="auto">
              <a:spcAft>
                <a:spcPts val="0"/>
              </a:spcAft>
              <a:buFont typeface="Arial"/>
              <a:buChar char="•"/>
              <a:defRPr/>
            </a:pPr>
            <a:r>
              <a:rPr lang="en-US" sz="2600" dirty="0" smtClean="0">
                <a:cs typeface="Palatino"/>
              </a:rPr>
              <a:t>Perception changes based on situation</a:t>
            </a:r>
          </a:p>
          <a:p>
            <a:pPr fontAlgn="auto">
              <a:spcAft>
                <a:spcPts val="0"/>
              </a:spcAft>
              <a:buFont typeface="Arial"/>
              <a:buChar char="•"/>
              <a:defRPr/>
            </a:pPr>
            <a:endParaRPr lang="en-US" sz="2600" dirty="0" smtClean="0">
              <a:cs typeface="Palatino"/>
            </a:endParaRPr>
          </a:p>
          <a:p>
            <a:pPr fontAlgn="auto">
              <a:spcAft>
                <a:spcPts val="0"/>
              </a:spcAft>
              <a:buFont typeface="Arial"/>
              <a:buChar char="•"/>
              <a:defRPr/>
            </a:pPr>
            <a:r>
              <a:rPr lang="en-US" sz="2600" dirty="0" smtClean="0">
                <a:cs typeface="Palatino"/>
              </a:rPr>
              <a:t>Smell with sniffs in short bursts for 1-2 seconds.  After this receptors become saturated and can require 20 +/- seconds to reset</a:t>
            </a:r>
          </a:p>
          <a:p>
            <a:pPr fontAlgn="auto">
              <a:spcAft>
                <a:spcPts val="0"/>
              </a:spcAft>
              <a:buFont typeface="Arial"/>
              <a:buChar char="•"/>
              <a:defRPr/>
            </a:pPr>
            <a:r>
              <a:rPr lang="en-US" sz="2600" dirty="0" smtClean="0">
                <a:cs typeface="Palatino"/>
              </a:rPr>
              <a:t>Don’t forget to exhale: </a:t>
            </a:r>
            <a:r>
              <a:rPr lang="en-US" sz="2600" dirty="0" err="1" smtClean="0">
                <a:cs typeface="Palatino"/>
              </a:rPr>
              <a:t>retronasal</a:t>
            </a:r>
            <a:endParaRPr lang="en-US" sz="2600" dirty="0" smtClean="0">
              <a:cs typeface="Palatino"/>
            </a:endParaRPr>
          </a:p>
          <a:p>
            <a:pPr fontAlgn="auto">
              <a:spcAft>
                <a:spcPts val="0"/>
              </a:spcAft>
              <a:buFont typeface="Arial"/>
              <a:buChar char="•"/>
              <a:defRPr/>
            </a:pPr>
            <a:endParaRPr lang="en-US" sz="2000" dirty="0" smtClean="0">
              <a:latin typeface="Palatino"/>
              <a:cs typeface="Palatino"/>
            </a:endParaRPr>
          </a:p>
        </p:txBody>
      </p:sp>
      <p:pic>
        <p:nvPicPr>
          <p:cNvPr id="111619" name="Picture 15" descr="sniff"/>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475412" y="1219200"/>
            <a:ext cx="2668588" cy="5638800"/>
          </a:xfrm>
        </p:spPr>
      </p:pic>
      <p:sp>
        <p:nvSpPr>
          <p:cNvPr id="111620" name="Rectangle 8"/>
          <p:cNvSpPr>
            <a:spLocks noChangeArrowheads="1"/>
          </p:cNvSpPr>
          <p:nvPr/>
        </p:nvSpPr>
        <p:spPr bwMode="auto">
          <a:xfrm>
            <a:off x="1588" y="208756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a:p>
        </p:txBody>
      </p:sp>
    </p:spTree>
    <p:extLst>
      <p:ext uri="{BB962C8B-B14F-4D97-AF65-F5344CB8AC3E}">
        <p14:creationId xmlns:p14="http://schemas.microsoft.com/office/powerpoint/2010/main" val="420872590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accent2"/>
                </a:solidFill>
              </a:rPr>
              <a:t>Wort</a:t>
            </a:r>
            <a:r>
              <a:rPr lang="en-US" b="1" dirty="0" smtClean="0">
                <a:solidFill>
                  <a:schemeClr val="accent2"/>
                </a:solidFill>
              </a:rPr>
              <a:t> Tasting Procedure</a:t>
            </a:r>
            <a:endParaRPr lang="en-US" b="1" dirty="0">
              <a:solidFill>
                <a:schemeClr val="accent2"/>
              </a:solidFill>
            </a:endParaRPr>
          </a:p>
        </p:txBody>
      </p:sp>
      <p:sp>
        <p:nvSpPr>
          <p:cNvPr id="3" name="Content Placeholder 2"/>
          <p:cNvSpPr>
            <a:spLocks noGrp="1"/>
          </p:cNvSpPr>
          <p:nvPr>
            <p:ph idx="1"/>
          </p:nvPr>
        </p:nvSpPr>
        <p:spPr>
          <a:xfrm>
            <a:off x="304800" y="1219200"/>
            <a:ext cx="8534400" cy="4876800"/>
          </a:xfrm>
        </p:spPr>
        <p:txBody>
          <a:bodyPr/>
          <a:lstStyle/>
          <a:p>
            <a:pPr marL="0" indent="0">
              <a:buNone/>
            </a:pPr>
            <a:r>
              <a:rPr lang="en-US" i="1" u="sng" dirty="0" smtClean="0"/>
              <a:t>Aroma</a:t>
            </a:r>
            <a:r>
              <a:rPr lang="en-US" dirty="0" smtClean="0"/>
              <a:t>:</a:t>
            </a:r>
          </a:p>
          <a:p>
            <a:r>
              <a:rPr lang="en-US" sz="2000" dirty="0" smtClean="0"/>
              <a:t>Begin by sampling the aroma.  Swirl the glass and take several short “rabbit” sniffs rather than one long sniff.</a:t>
            </a:r>
          </a:p>
          <a:p>
            <a:r>
              <a:rPr lang="en-US" sz="2000" dirty="0" smtClean="0"/>
              <a:t>Record aromas as you perceive them.  Sniff all samples before tasting.</a:t>
            </a:r>
          </a:p>
          <a:p>
            <a:pPr marL="0" indent="0">
              <a:buNone/>
            </a:pPr>
            <a:r>
              <a:rPr lang="en-US" i="1" u="sng" dirty="0" smtClean="0"/>
              <a:t>Taste</a:t>
            </a:r>
            <a:r>
              <a:rPr lang="en-US" dirty="0" smtClean="0"/>
              <a:t>:</a:t>
            </a:r>
          </a:p>
          <a:p>
            <a:r>
              <a:rPr lang="en-US" sz="2000" dirty="0" smtClean="0"/>
              <a:t>Take a sip, slosh it around in your mouth allowing full contact and swallow slowly.</a:t>
            </a:r>
          </a:p>
          <a:p>
            <a:r>
              <a:rPr lang="en-US" sz="2000" dirty="0" smtClean="0"/>
              <a:t>Record overall taste character and additional aroma notes.</a:t>
            </a:r>
          </a:p>
          <a:p>
            <a:r>
              <a:rPr lang="en-US" sz="2000" dirty="0" smtClean="0"/>
              <a:t>Take a smaller sip and evaluate the basic tastes (sweet/sour/bitter).</a:t>
            </a:r>
          </a:p>
          <a:p>
            <a:r>
              <a:rPr lang="en-US" sz="2000" dirty="0" smtClean="0"/>
              <a:t>Take another small sip and work it over the back of the tongue to determine mouthfeel.  Record types and intensity of mouthfeel.</a:t>
            </a:r>
          </a:p>
          <a:p>
            <a:r>
              <a:rPr lang="en-US" sz="2000" dirty="0" smtClean="0"/>
              <a:t>Take a fourth sip, work it over the tongue, throat, and other mouth  parts to determine aftertaste.  Record type and duration of aftertaste.</a:t>
            </a:r>
          </a:p>
          <a:p>
            <a:endParaRPr lang="en-US" sz="2000" dirty="0" smtClean="0"/>
          </a:p>
          <a:p>
            <a:endParaRPr lang="en-US" dirty="0" smtClean="0"/>
          </a:p>
        </p:txBody>
      </p:sp>
      <p:sp>
        <p:nvSpPr>
          <p:cNvPr id="4" name="Slide Number Placeholder 3"/>
          <p:cNvSpPr>
            <a:spLocks noGrp="1"/>
          </p:cNvSpPr>
          <p:nvPr>
            <p:ph type="sldNum" sz="quarter" idx="10"/>
          </p:nvPr>
        </p:nvSpPr>
        <p:spPr/>
        <p:txBody>
          <a:bodyPr/>
          <a:lstStyle/>
          <a:p>
            <a:pPr>
              <a:defRPr/>
            </a:pPr>
            <a:fld id="{9660FDA8-F47A-4BF7-8D6B-AF718CC6F13D}" type="slidenum">
              <a:rPr lang="en-US" smtClean="0"/>
              <a:pPr>
                <a:defRPr/>
              </a:pPr>
              <a:t>15</a:t>
            </a:fld>
            <a:endParaRPr lang="en-US" dirty="0">
              <a:solidFill>
                <a:schemeClr val="tx1"/>
              </a:solidFill>
            </a:endParaRPr>
          </a:p>
        </p:txBody>
      </p:sp>
    </p:spTree>
    <p:extLst>
      <p:ext uri="{BB962C8B-B14F-4D97-AF65-F5344CB8AC3E}">
        <p14:creationId xmlns:p14="http://schemas.microsoft.com/office/powerpoint/2010/main" val="364197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Types of Sensory Wort Mashes</a:t>
            </a:r>
          </a:p>
        </p:txBody>
      </p:sp>
      <p:sp>
        <p:nvSpPr>
          <p:cNvPr id="3" name="Content Placeholder 2"/>
          <p:cNvSpPr>
            <a:spLocks noGrp="1"/>
          </p:cNvSpPr>
          <p:nvPr>
            <p:ph idx="1"/>
          </p:nvPr>
        </p:nvSpPr>
        <p:spPr/>
        <p:txBody>
          <a:bodyPr/>
          <a:lstStyle/>
          <a:p>
            <a:r>
              <a:rPr lang="en-US" dirty="0" smtClean="0"/>
              <a:t>Traditional industry wort preparation</a:t>
            </a:r>
          </a:p>
          <a:p>
            <a:pPr lvl="1"/>
            <a:r>
              <a:rPr lang="en-US" dirty="0"/>
              <a:t>ASBC Mash</a:t>
            </a:r>
          </a:p>
          <a:p>
            <a:pPr lvl="1"/>
            <a:r>
              <a:rPr lang="en-US" altLang="en-US" dirty="0" smtClean="0"/>
              <a:t>Congress Mash</a:t>
            </a:r>
          </a:p>
          <a:p>
            <a:pPr lvl="1"/>
            <a:endParaRPr lang="en-US" b="1" dirty="0"/>
          </a:p>
          <a:p>
            <a:r>
              <a:rPr lang="en-US" dirty="0" smtClean="0"/>
              <a:t>In home, brewery &amp; industry wort preparation</a:t>
            </a:r>
          </a:p>
          <a:p>
            <a:pPr lvl="1"/>
            <a:r>
              <a:rPr lang="en-US" dirty="0"/>
              <a:t>Coffee </a:t>
            </a:r>
            <a:r>
              <a:rPr lang="en-US" dirty="0" smtClean="0"/>
              <a:t>pot wort </a:t>
            </a:r>
          </a:p>
          <a:p>
            <a:pPr lvl="1"/>
            <a:r>
              <a:rPr lang="en-US" b="1" dirty="0" smtClean="0"/>
              <a:t>Hot steep method</a:t>
            </a:r>
            <a:endParaRPr lang="en-US" b="1" dirty="0"/>
          </a:p>
          <a:p>
            <a:pPr lvl="1"/>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9660FDA8-F47A-4BF7-8D6B-AF718CC6F13D}" type="slidenum">
              <a:rPr lang="en-US" smtClean="0"/>
              <a:pPr>
                <a:defRPr/>
              </a:pPr>
              <a:t>16</a:t>
            </a:fld>
            <a:endParaRPr lang="en-US" dirty="0">
              <a:solidFill>
                <a:schemeClr val="tx1"/>
              </a:solidFill>
            </a:endParaRPr>
          </a:p>
        </p:txBody>
      </p:sp>
      <p:pic>
        <p:nvPicPr>
          <p:cNvPr id="5" name="Picture 2" descr="https://encrypted-tbn2.gstatic.com/images?q=tbn:ANd9GcSpp2nqsp_pwy4lEwv-2LSJ3OWVIhdMTaXVNVqLZ4CHmgJ3gZy5xHyerU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143000"/>
            <a:ext cx="1969796" cy="1447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p:cNvPicPr>
            <a:picLocks noChangeAspect="1"/>
          </p:cNvPicPr>
          <p:nvPr/>
        </p:nvPicPr>
        <p:blipFill>
          <a:blip r:embed="rId5">
            <a:extLst>
              <a:ext uri="{28A0092B-C50C-407E-A947-70E740481C1C}">
                <a14:useLocalDpi xmlns:a14="http://schemas.microsoft.com/office/drawing/2010/main" val="0"/>
              </a:ext>
            </a:extLst>
          </a:blip>
          <a:srcRect t="592" r="4668" b="-2"/>
          <a:stretch>
            <a:fillRect/>
          </a:stretch>
        </p:blipFill>
        <p:spPr bwMode="auto">
          <a:xfrm>
            <a:off x="7010982" y="2893988"/>
            <a:ext cx="2133600" cy="12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Image result for coffee mak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0182" y="4525450"/>
            <a:ext cx="1525286" cy="15252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612" y="4547811"/>
            <a:ext cx="1981200" cy="1464575"/>
          </a:xfrm>
          <a:prstGeom prst="rect">
            <a:avLst/>
          </a:prstGeom>
        </p:spPr>
      </p:pic>
      <p:sp>
        <p:nvSpPr>
          <p:cNvPr id="8" name="Rectangle 7"/>
          <p:cNvSpPr/>
          <p:nvPr/>
        </p:nvSpPr>
        <p:spPr>
          <a:xfrm>
            <a:off x="5251093" y="2641404"/>
            <a:ext cx="1415772" cy="261610"/>
          </a:xfrm>
          <a:prstGeom prst="rect">
            <a:avLst/>
          </a:prstGeom>
        </p:spPr>
        <p:txBody>
          <a:bodyPr wrap="none">
            <a:spAutoFit/>
          </a:bodyPr>
          <a:lstStyle/>
          <a:p>
            <a:pPr lvl="1" algn="ctr"/>
            <a:r>
              <a:rPr lang="en-US" sz="1100" i="1" dirty="0">
                <a:solidFill>
                  <a:srgbClr val="FF0000"/>
                </a:solidFill>
              </a:rPr>
              <a:t>ASBC Mash</a:t>
            </a:r>
          </a:p>
        </p:txBody>
      </p:sp>
      <p:sp>
        <p:nvSpPr>
          <p:cNvPr id="10" name="Rectangle 9"/>
          <p:cNvSpPr/>
          <p:nvPr/>
        </p:nvSpPr>
        <p:spPr>
          <a:xfrm>
            <a:off x="6939449" y="4210984"/>
            <a:ext cx="1633782" cy="261610"/>
          </a:xfrm>
          <a:prstGeom prst="rect">
            <a:avLst/>
          </a:prstGeom>
        </p:spPr>
        <p:txBody>
          <a:bodyPr wrap="none">
            <a:spAutoFit/>
          </a:bodyPr>
          <a:lstStyle/>
          <a:p>
            <a:pPr lvl="1" algn="ctr"/>
            <a:r>
              <a:rPr lang="en-US" sz="1100" i="1" dirty="0" smtClean="0">
                <a:solidFill>
                  <a:srgbClr val="FF0000"/>
                </a:solidFill>
              </a:rPr>
              <a:t>Congress Mash</a:t>
            </a:r>
            <a:endParaRPr lang="en-US" sz="1100" i="1" dirty="0">
              <a:solidFill>
                <a:srgbClr val="FF0000"/>
              </a:solidFill>
            </a:endParaRPr>
          </a:p>
        </p:txBody>
      </p:sp>
      <p:sp>
        <p:nvSpPr>
          <p:cNvPr id="11" name="Rectangle 10"/>
          <p:cNvSpPr/>
          <p:nvPr/>
        </p:nvSpPr>
        <p:spPr>
          <a:xfrm>
            <a:off x="3733800" y="6062990"/>
            <a:ext cx="1781258" cy="261610"/>
          </a:xfrm>
          <a:prstGeom prst="rect">
            <a:avLst/>
          </a:prstGeom>
        </p:spPr>
        <p:txBody>
          <a:bodyPr wrap="none">
            <a:spAutoFit/>
          </a:bodyPr>
          <a:lstStyle/>
          <a:p>
            <a:pPr lvl="1" algn="ctr"/>
            <a:r>
              <a:rPr lang="en-US" sz="1100" i="1" dirty="0" smtClean="0">
                <a:solidFill>
                  <a:srgbClr val="FF0000"/>
                </a:solidFill>
              </a:rPr>
              <a:t>Hot Steep Method</a:t>
            </a:r>
            <a:endParaRPr lang="en-US" sz="1100" i="1" dirty="0">
              <a:solidFill>
                <a:srgbClr val="FF0000"/>
              </a:solidFill>
            </a:endParaRPr>
          </a:p>
        </p:txBody>
      </p:sp>
      <p:sp>
        <p:nvSpPr>
          <p:cNvPr id="12" name="Rectangle 11"/>
          <p:cNvSpPr/>
          <p:nvPr/>
        </p:nvSpPr>
        <p:spPr>
          <a:xfrm>
            <a:off x="6096000" y="6062990"/>
            <a:ext cx="1646606" cy="261610"/>
          </a:xfrm>
          <a:prstGeom prst="rect">
            <a:avLst/>
          </a:prstGeom>
        </p:spPr>
        <p:txBody>
          <a:bodyPr wrap="none">
            <a:spAutoFit/>
          </a:bodyPr>
          <a:lstStyle/>
          <a:p>
            <a:pPr lvl="1" algn="ctr"/>
            <a:r>
              <a:rPr lang="en-US" sz="1100" i="1" dirty="0" smtClean="0">
                <a:solidFill>
                  <a:srgbClr val="FF0000"/>
                </a:solidFill>
              </a:rPr>
              <a:t>Coffee Pot Wort</a:t>
            </a:r>
            <a:endParaRPr lang="en-US" sz="1100" i="1" dirty="0">
              <a:solidFill>
                <a:srgbClr val="FF0000"/>
              </a:solidFill>
            </a:endParaRPr>
          </a:p>
        </p:txBody>
      </p:sp>
    </p:spTree>
    <p:extLst>
      <p:ext uri="{BB962C8B-B14F-4D97-AF65-F5344CB8AC3E}">
        <p14:creationId xmlns:p14="http://schemas.microsoft.com/office/powerpoint/2010/main" val="118725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7170"/>
                                        </p:tgtEl>
                                        <p:attrNameLst>
                                          <p:attrName>style.visibility</p:attrName>
                                        </p:attrNameLst>
                                      </p:cBhvr>
                                      <p:to>
                                        <p:strVal val="visible"/>
                                      </p:to>
                                    </p:set>
                                    <p:animEffect transition="in" filter="fade">
                                      <p:cBhvr>
                                        <p:cTn id="37" dur="1000"/>
                                        <p:tgtEl>
                                          <p:spTgt spid="717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344613" y="990600"/>
            <a:ext cx="7772400" cy="762000"/>
          </a:xfrm>
        </p:spPr>
        <p:txBody>
          <a:bodyPr/>
          <a:lstStyle/>
          <a:p>
            <a:r>
              <a:rPr lang="en-US" altLang="en-US" smtClean="0"/>
              <a:t>Tools For Malt Sensory Evaluation – Standard Wort Preparation</a:t>
            </a:r>
          </a:p>
        </p:txBody>
      </p:sp>
      <p:sp>
        <p:nvSpPr>
          <p:cNvPr id="4198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fld id="{A6D46AF4-D4F4-4424-BB16-51F8E559DF27}" type="slidenum">
              <a:rPr lang="en-US" altLang="en-US" sz="1000" smtClean="0"/>
              <a:pPr>
                <a:spcBef>
                  <a:spcPct val="0"/>
                </a:spcBef>
                <a:buFontTx/>
                <a:buNone/>
              </a:pPr>
              <a:t>17</a:t>
            </a:fld>
            <a:endParaRPr lang="en-US" altLang="en-US" sz="1000" smtClean="0">
              <a:solidFill>
                <a:schemeClr val="tx1"/>
              </a:solidFill>
            </a:endParaRPr>
          </a:p>
        </p:txBody>
      </p:sp>
      <p:sp>
        <p:nvSpPr>
          <p:cNvPr id="2" name="TextBox 1"/>
          <p:cNvSpPr txBox="1">
            <a:spLocks noChangeArrowheads="1"/>
          </p:cNvSpPr>
          <p:nvPr/>
        </p:nvSpPr>
        <p:spPr bwMode="auto">
          <a:xfrm>
            <a:off x="1600200" y="3213100"/>
            <a:ext cx="64912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4800">
                <a:solidFill>
                  <a:srgbClr val="FF0000"/>
                </a:solidFill>
              </a:rPr>
              <a:t>HOT STEEP METHOD</a:t>
            </a:r>
          </a:p>
        </p:txBody>
      </p:sp>
      <p:sp>
        <p:nvSpPr>
          <p:cNvPr id="3" name="TextBox 2"/>
          <p:cNvSpPr txBox="1">
            <a:spLocks noChangeArrowheads="1"/>
          </p:cNvSpPr>
          <p:nvPr/>
        </p:nvSpPr>
        <p:spPr bwMode="auto">
          <a:xfrm>
            <a:off x="30163" y="1954213"/>
            <a:ext cx="91297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a:solidFill>
                  <a:schemeClr val="tx1"/>
                </a:solidFill>
              </a:rPr>
              <a:t>Briess has recently developed a relatively </a:t>
            </a:r>
            <a:r>
              <a:rPr lang="en-US" altLang="en-US" sz="2400">
                <a:solidFill>
                  <a:srgbClr val="FF0000"/>
                </a:solidFill>
              </a:rPr>
              <a:t>fast</a:t>
            </a:r>
            <a:r>
              <a:rPr lang="en-US" altLang="en-US" sz="2400">
                <a:solidFill>
                  <a:schemeClr val="tx1"/>
                </a:solidFill>
              </a:rPr>
              <a:t> and </a:t>
            </a:r>
            <a:r>
              <a:rPr lang="en-US" altLang="en-US" sz="2400">
                <a:solidFill>
                  <a:srgbClr val="FF0000"/>
                </a:solidFill>
              </a:rPr>
              <a:t>inexpensive</a:t>
            </a:r>
            <a:r>
              <a:rPr lang="en-US" altLang="en-US" sz="2400">
                <a:solidFill>
                  <a:schemeClr val="tx1"/>
                </a:solidFill>
              </a:rPr>
              <a:t> standard wort preparation method for </a:t>
            </a:r>
            <a:r>
              <a:rPr lang="en-US" altLang="en-US" sz="2400">
                <a:solidFill>
                  <a:srgbClr val="FF0000"/>
                </a:solidFill>
              </a:rPr>
              <a:t>brewers</a:t>
            </a:r>
          </a:p>
        </p:txBody>
      </p:sp>
    </p:spTree>
    <p:extLst>
      <p:ext uri="{BB962C8B-B14F-4D97-AF65-F5344CB8AC3E}">
        <p14:creationId xmlns:p14="http://schemas.microsoft.com/office/powerpoint/2010/main" val="3621636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181100" y="803275"/>
            <a:ext cx="7772400" cy="762000"/>
          </a:xfrm>
        </p:spPr>
        <p:txBody>
          <a:bodyPr/>
          <a:lstStyle/>
          <a:p>
            <a:r>
              <a:rPr lang="en-US" altLang="en-US" smtClean="0"/>
              <a:t>Tools For Malt Sensory Evaluation – Hot Steep Method</a:t>
            </a:r>
          </a:p>
        </p:txBody>
      </p:sp>
      <p:sp>
        <p:nvSpPr>
          <p:cNvPr id="4403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fld id="{FDDF3CA7-1255-4217-9374-7CC4FEF4DF71}" type="slidenum">
              <a:rPr lang="en-US" altLang="en-US" sz="1000" smtClean="0"/>
              <a:pPr>
                <a:spcBef>
                  <a:spcPct val="0"/>
                </a:spcBef>
                <a:buFontTx/>
                <a:buNone/>
              </a:pPr>
              <a:t>18</a:t>
            </a:fld>
            <a:endParaRPr lang="en-US" altLang="en-US" sz="1000" smtClean="0">
              <a:solidFill>
                <a:schemeClr val="tx1"/>
              </a:solidFill>
            </a:endParaRPr>
          </a:p>
        </p:txBody>
      </p:sp>
      <p:pic>
        <p:nvPicPr>
          <p:cNvPr id="35845" name="Picture 6" descr="https://www.algcoffee.co.uk/image/cache/data/Krups%20Coffee%20Mill-500x500.jpg"/>
          <p:cNvPicPr>
            <a:picLocks noChangeAspect="1" noChangeArrowheads="1"/>
          </p:cNvPicPr>
          <p:nvPr/>
        </p:nvPicPr>
        <p:blipFill>
          <a:blip r:embed="rId3">
            <a:extLst>
              <a:ext uri="{28A0092B-C50C-407E-A947-70E740481C1C}">
                <a14:useLocalDpi xmlns:a14="http://schemas.microsoft.com/office/drawing/2010/main" val="0"/>
              </a:ext>
            </a:extLst>
          </a:blip>
          <a:srcRect l="23334" t="8820" r="26666" b="6512"/>
          <a:stretch>
            <a:fillRect/>
          </a:stretch>
        </p:blipFill>
        <p:spPr bwMode="auto">
          <a:xfrm>
            <a:off x="3994150" y="3057525"/>
            <a:ext cx="1143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11"/>
          <p:cNvSpPr txBox="1">
            <a:spLocks noChangeArrowheads="1"/>
          </p:cNvSpPr>
          <p:nvPr/>
        </p:nvSpPr>
        <p:spPr bwMode="auto">
          <a:xfrm>
            <a:off x="76200" y="1404938"/>
            <a:ext cx="730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FF0000"/>
                </a:solidFill>
              </a:rPr>
              <a:t>Supplies can be purchased from a general retailer…</a:t>
            </a:r>
          </a:p>
        </p:txBody>
      </p:sp>
      <p:pic>
        <p:nvPicPr>
          <p:cNvPr id="35848"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200274" y="2162174"/>
            <a:ext cx="14636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8" y="3862388"/>
            <a:ext cx="167640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200" y="1958975"/>
            <a:ext cx="1500188"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393700" y="3367088"/>
            <a:ext cx="723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solidFill>
                  <a:srgbClr val="0070C0"/>
                </a:solidFill>
              </a:rPr>
              <a:t>scale</a:t>
            </a:r>
          </a:p>
        </p:txBody>
      </p:sp>
      <p:sp>
        <p:nvSpPr>
          <p:cNvPr id="12" name="TextBox 11"/>
          <p:cNvSpPr txBox="1">
            <a:spLocks noChangeArrowheads="1"/>
          </p:cNvSpPr>
          <p:nvPr/>
        </p:nvSpPr>
        <p:spPr bwMode="auto">
          <a:xfrm>
            <a:off x="2306637" y="3678238"/>
            <a:ext cx="1274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solidFill>
                  <a:srgbClr val="0070C0"/>
                </a:solidFill>
              </a:rPr>
              <a:t>filter paper</a:t>
            </a:r>
          </a:p>
        </p:txBody>
      </p:sp>
      <p:sp>
        <p:nvSpPr>
          <p:cNvPr id="13" name="TextBox 12"/>
          <p:cNvSpPr txBox="1">
            <a:spLocks noChangeArrowheads="1"/>
          </p:cNvSpPr>
          <p:nvPr/>
        </p:nvSpPr>
        <p:spPr bwMode="auto">
          <a:xfrm>
            <a:off x="393700" y="5605463"/>
            <a:ext cx="1606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800">
                <a:solidFill>
                  <a:srgbClr val="0070C0"/>
                </a:solidFill>
              </a:rPr>
              <a:t>electric kettle </a:t>
            </a:r>
            <a:r>
              <a:rPr lang="en-US" altLang="en-US" sz="1800">
                <a:solidFill>
                  <a:srgbClr val="FF0000"/>
                </a:solidFill>
              </a:rPr>
              <a:t>(optional)</a:t>
            </a:r>
          </a:p>
        </p:txBody>
      </p:sp>
      <p:sp>
        <p:nvSpPr>
          <p:cNvPr id="14" name="TextBox 13"/>
          <p:cNvSpPr txBox="1">
            <a:spLocks noChangeArrowheads="1"/>
          </p:cNvSpPr>
          <p:nvPr/>
        </p:nvSpPr>
        <p:spPr bwMode="auto">
          <a:xfrm>
            <a:off x="3749675" y="4946650"/>
            <a:ext cx="1762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solidFill>
                  <a:srgbClr val="0070C0"/>
                </a:solidFill>
              </a:rPr>
              <a:t>electric grinder</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rcRect l="12608" r="10654"/>
          <a:stretch>
            <a:fillRect/>
          </a:stretch>
        </p:blipFill>
        <p:spPr bwMode="auto">
          <a:xfrm>
            <a:off x="7437438" y="2328863"/>
            <a:ext cx="1524000"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26088" y="4046538"/>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30863" y="1914525"/>
            <a:ext cx="109537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84450" y="4500563"/>
            <a:ext cx="101917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1912938" y="6080125"/>
            <a:ext cx="208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solidFill>
                  <a:srgbClr val="0070C0"/>
                </a:solidFill>
              </a:rPr>
              <a:t>graduated cylinder</a:t>
            </a:r>
          </a:p>
        </p:txBody>
      </p:sp>
      <p:sp>
        <p:nvSpPr>
          <p:cNvPr id="22" name="TextBox 21"/>
          <p:cNvSpPr txBox="1">
            <a:spLocks noChangeArrowheads="1"/>
          </p:cNvSpPr>
          <p:nvPr/>
        </p:nvSpPr>
        <p:spPr bwMode="auto">
          <a:xfrm>
            <a:off x="5181600" y="3559175"/>
            <a:ext cx="2005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solidFill>
                  <a:srgbClr val="0070C0"/>
                </a:solidFill>
              </a:rPr>
              <a:t>insulated thermos</a:t>
            </a:r>
          </a:p>
        </p:txBody>
      </p:sp>
      <p:sp>
        <p:nvSpPr>
          <p:cNvPr id="23" name="TextBox 22"/>
          <p:cNvSpPr txBox="1">
            <a:spLocks noChangeArrowheads="1"/>
          </p:cNvSpPr>
          <p:nvPr/>
        </p:nvSpPr>
        <p:spPr bwMode="auto">
          <a:xfrm>
            <a:off x="7604125" y="4191000"/>
            <a:ext cx="1349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800">
                <a:solidFill>
                  <a:srgbClr val="0070C0"/>
                </a:solidFill>
              </a:rPr>
              <a:t>tall glassware</a:t>
            </a:r>
          </a:p>
        </p:txBody>
      </p:sp>
      <p:sp>
        <p:nvSpPr>
          <p:cNvPr id="24" name="TextBox 23"/>
          <p:cNvSpPr txBox="1">
            <a:spLocks noChangeArrowheads="1"/>
          </p:cNvSpPr>
          <p:nvPr/>
        </p:nvSpPr>
        <p:spPr bwMode="auto">
          <a:xfrm>
            <a:off x="5732463" y="5995988"/>
            <a:ext cx="1530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solidFill>
                  <a:srgbClr val="0070C0"/>
                </a:solidFill>
              </a:rPr>
              <a:t>plastic funnel</a:t>
            </a:r>
          </a:p>
        </p:txBody>
      </p:sp>
    </p:spTree>
    <p:extLst>
      <p:ext uri="{BB962C8B-B14F-4D97-AF65-F5344CB8AC3E}">
        <p14:creationId xmlns:p14="http://schemas.microsoft.com/office/powerpoint/2010/main" val="1709786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8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58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58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2" grpId="0"/>
      <p:bldP spid="12" grpId="0"/>
      <p:bldP spid="13" grpId="0"/>
      <p:bldP spid="14"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dirty="0">
                <a:solidFill>
                  <a:schemeClr val="accent2"/>
                </a:solidFill>
              </a:rPr>
              <a:t>Overview of Discussion</a:t>
            </a:r>
          </a:p>
        </p:txBody>
      </p:sp>
      <p:sp>
        <p:nvSpPr>
          <p:cNvPr id="16387" name="Content Placeholder 2"/>
          <p:cNvSpPr>
            <a:spLocks noGrp="1"/>
          </p:cNvSpPr>
          <p:nvPr>
            <p:ph idx="1"/>
          </p:nvPr>
        </p:nvSpPr>
        <p:spPr>
          <a:xfrm>
            <a:off x="304800" y="1295400"/>
            <a:ext cx="8839200" cy="4953000"/>
          </a:xfrm>
        </p:spPr>
        <p:txBody>
          <a:bodyPr/>
          <a:lstStyle/>
          <a:p>
            <a:pPr>
              <a:defRPr/>
            </a:pPr>
            <a:r>
              <a:rPr lang="en-US" altLang="en-US" dirty="0" smtClean="0"/>
              <a:t>Sensory basics </a:t>
            </a:r>
          </a:p>
          <a:p>
            <a:pPr lvl="1">
              <a:defRPr/>
            </a:pPr>
            <a:r>
              <a:rPr lang="en-US" altLang="en-US" dirty="0" smtClean="0"/>
              <a:t>What is sensory evaluation?</a:t>
            </a:r>
          </a:p>
          <a:p>
            <a:pPr lvl="1">
              <a:defRPr/>
            </a:pPr>
            <a:r>
              <a:rPr lang="en-US" altLang="en-US" dirty="0" smtClean="0"/>
              <a:t>How are malt flavors generated?</a:t>
            </a:r>
          </a:p>
          <a:p>
            <a:pPr lvl="1">
              <a:defRPr/>
            </a:pPr>
            <a:endParaRPr lang="en-US" altLang="en-US" dirty="0"/>
          </a:p>
          <a:p>
            <a:pPr>
              <a:defRPr/>
            </a:pPr>
            <a:r>
              <a:rPr lang="en-US" altLang="en-US" dirty="0" smtClean="0"/>
              <a:t>Applications for malt sensory </a:t>
            </a:r>
          </a:p>
          <a:p>
            <a:pPr lvl="1">
              <a:defRPr/>
            </a:pPr>
            <a:r>
              <a:rPr lang="en-US" altLang="en-US" dirty="0" smtClean="0"/>
              <a:t>Why is sensory evaluation important for maltsters</a:t>
            </a:r>
            <a:r>
              <a:rPr lang="en-US" altLang="en-US" dirty="0"/>
              <a:t> </a:t>
            </a:r>
            <a:r>
              <a:rPr lang="en-US" altLang="en-US" dirty="0" smtClean="0"/>
              <a:t>and homebrewers?</a:t>
            </a:r>
          </a:p>
          <a:p>
            <a:pPr marL="457200" lvl="1" indent="0">
              <a:buNone/>
              <a:defRPr/>
            </a:pPr>
            <a:endParaRPr lang="en-US" altLang="en-US" dirty="0" smtClean="0"/>
          </a:p>
          <a:p>
            <a:pPr>
              <a:defRPr/>
            </a:pPr>
            <a:r>
              <a:rPr lang="en-US" altLang="en-US" dirty="0" smtClean="0"/>
              <a:t>Tools for </a:t>
            </a:r>
            <a:r>
              <a:rPr lang="en-US" altLang="en-US" dirty="0"/>
              <a:t>malt </a:t>
            </a:r>
            <a:r>
              <a:rPr lang="en-US" altLang="en-US" dirty="0" smtClean="0"/>
              <a:t>sensory</a:t>
            </a:r>
            <a:endParaRPr lang="en-US" altLang="en-US" dirty="0"/>
          </a:p>
          <a:p>
            <a:pPr lvl="1">
              <a:defRPr/>
            </a:pPr>
            <a:r>
              <a:rPr lang="en-US" altLang="en-US" dirty="0"/>
              <a:t>How to prepare malt for sensory </a:t>
            </a:r>
            <a:r>
              <a:rPr lang="en-US" altLang="en-US" dirty="0" smtClean="0"/>
              <a:t>evaluation</a:t>
            </a:r>
            <a:endParaRPr lang="en-US" altLang="en-US" dirty="0"/>
          </a:p>
          <a:p>
            <a:pPr lvl="1">
              <a:defRPr/>
            </a:pPr>
            <a:r>
              <a:rPr lang="en-US" altLang="en-US" dirty="0"/>
              <a:t>How to describe malt </a:t>
            </a:r>
            <a:r>
              <a:rPr lang="en-US" altLang="en-US" dirty="0" smtClean="0"/>
              <a:t>flavors</a:t>
            </a:r>
            <a:endParaRPr lang="en-US" altLang="en-US" dirty="0"/>
          </a:p>
          <a:p>
            <a:pPr lvl="1">
              <a:defRPr/>
            </a:pPr>
            <a:r>
              <a:rPr lang="en-US" altLang="en-US" dirty="0"/>
              <a:t>How to perform malt sensory evaluation and record </a:t>
            </a:r>
            <a:r>
              <a:rPr lang="en-US" altLang="en-US" dirty="0" smtClean="0"/>
              <a:t>perceptions</a:t>
            </a:r>
            <a:endParaRPr lang="en-US" altLang="en-US" dirty="0"/>
          </a:p>
          <a:p>
            <a:pPr lvl="1">
              <a:defRPr/>
            </a:pPr>
            <a:r>
              <a:rPr lang="en-US" altLang="en-US" dirty="0"/>
              <a:t>How to build a sensory profile diagram</a:t>
            </a:r>
          </a:p>
          <a:p>
            <a:pPr lvl="1">
              <a:defRPr/>
            </a:pPr>
            <a:endParaRPr lang="en-US" altLang="en-US" dirty="0" smtClean="0"/>
          </a:p>
          <a:p>
            <a:pPr lvl="1">
              <a:defRPr/>
            </a:pPr>
            <a:endParaRPr lang="en-US" altLang="en-US" dirty="0"/>
          </a:p>
          <a:p>
            <a:pPr lvl="1">
              <a:defRPr/>
            </a:pPr>
            <a:endParaRPr lang="en-US" altLang="en-US" dirty="0" smtClean="0"/>
          </a:p>
        </p:txBody>
      </p:sp>
      <p:sp>
        <p:nvSpPr>
          <p:cNvPr id="163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fld id="{CFC85703-77CC-407D-9742-0E06AED682F1}" type="slidenum">
              <a:rPr lang="en-US" altLang="en-US" sz="1000" smtClean="0"/>
              <a:pPr>
                <a:spcBef>
                  <a:spcPct val="0"/>
                </a:spcBef>
                <a:buFontTx/>
                <a:buNone/>
              </a:pPr>
              <a:t>1</a:t>
            </a:fld>
            <a:endParaRPr lang="en-US" altLang="en-US" sz="1000" smtClean="0">
              <a:solidFill>
                <a:schemeClr val="tx1"/>
              </a:solidFill>
            </a:endParaRPr>
          </a:p>
        </p:txBody>
      </p:sp>
    </p:spTree>
    <p:extLst>
      <p:ext uri="{BB962C8B-B14F-4D97-AF65-F5344CB8AC3E}">
        <p14:creationId xmlns:p14="http://schemas.microsoft.com/office/powerpoint/2010/main" val="533908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387">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38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209675" y="838200"/>
            <a:ext cx="7772400" cy="762000"/>
          </a:xfrm>
        </p:spPr>
        <p:txBody>
          <a:bodyPr/>
          <a:lstStyle/>
          <a:p>
            <a:r>
              <a:rPr lang="en-US" altLang="en-US" dirty="0">
                <a:solidFill>
                  <a:schemeClr val="accent2"/>
                </a:solidFill>
              </a:rPr>
              <a:t>Malt Sensory Lexicon</a:t>
            </a:r>
          </a:p>
        </p:txBody>
      </p:sp>
      <p:sp>
        <p:nvSpPr>
          <p:cNvPr id="4915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fld id="{759684B3-64A5-4681-BFA3-409BC9BE0D57}" type="slidenum">
              <a:rPr lang="en-US" altLang="en-US" sz="1000" smtClean="0"/>
              <a:pPr>
                <a:spcBef>
                  <a:spcPct val="0"/>
                </a:spcBef>
                <a:buFontTx/>
                <a:buNone/>
              </a:pPr>
              <a:t>19</a:t>
            </a:fld>
            <a:endParaRPr lang="en-US" altLang="en-US" sz="1000" smtClean="0">
              <a:solidFill>
                <a:schemeClr val="tx1"/>
              </a:solidFill>
            </a:endParaRPr>
          </a:p>
        </p:txBody>
      </p:sp>
      <p:sp>
        <p:nvSpPr>
          <p:cNvPr id="3" name="TextBox 2"/>
          <p:cNvSpPr txBox="1">
            <a:spLocks noChangeArrowheads="1"/>
          </p:cNvSpPr>
          <p:nvPr/>
        </p:nvSpPr>
        <p:spPr bwMode="auto">
          <a:xfrm>
            <a:off x="204788" y="1971675"/>
            <a:ext cx="87772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chemeClr val="tx1"/>
                </a:solidFill>
              </a:rPr>
              <a:t>You can’t really begin to </a:t>
            </a:r>
            <a:r>
              <a:rPr lang="en-US" altLang="en-US" sz="2400">
                <a:solidFill>
                  <a:srgbClr val="FF0000"/>
                </a:solidFill>
              </a:rPr>
              <a:t>describe</a:t>
            </a:r>
            <a:r>
              <a:rPr lang="en-US" altLang="en-US" sz="2400">
                <a:solidFill>
                  <a:schemeClr val="tx1"/>
                </a:solidFill>
              </a:rPr>
              <a:t> the sensory aspects of malt without the proper </a:t>
            </a:r>
            <a:r>
              <a:rPr lang="en-US" altLang="en-US" sz="2400">
                <a:solidFill>
                  <a:srgbClr val="FF0000"/>
                </a:solidFill>
              </a:rPr>
              <a:t>language</a:t>
            </a:r>
            <a:r>
              <a:rPr lang="en-US" altLang="en-US" sz="2400">
                <a:solidFill>
                  <a:schemeClr val="tx1"/>
                </a:solidFill>
              </a:rPr>
              <a:t>…</a:t>
            </a:r>
          </a:p>
          <a:p>
            <a:pPr>
              <a:spcBef>
                <a:spcPct val="0"/>
              </a:spcBef>
              <a:buFontTx/>
              <a:buNone/>
            </a:pPr>
            <a:endParaRPr lang="en-US" altLang="en-US" sz="2400">
              <a:solidFill>
                <a:schemeClr val="tx1"/>
              </a:solidFill>
            </a:endParaRPr>
          </a:p>
        </p:txBody>
      </p:sp>
      <p:sp>
        <p:nvSpPr>
          <p:cNvPr id="4" name="TextBox 3"/>
          <p:cNvSpPr txBox="1">
            <a:spLocks noChangeArrowheads="1"/>
          </p:cNvSpPr>
          <p:nvPr/>
        </p:nvSpPr>
        <p:spPr bwMode="auto">
          <a:xfrm>
            <a:off x="1214438" y="3171825"/>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1">
                <a:solidFill>
                  <a:srgbClr val="0070C0"/>
                </a:solidFill>
              </a:rPr>
              <a:t>grainy</a:t>
            </a:r>
          </a:p>
        </p:txBody>
      </p:sp>
      <p:sp>
        <p:nvSpPr>
          <p:cNvPr id="8" name="TextBox 7"/>
          <p:cNvSpPr txBox="1">
            <a:spLocks noChangeArrowheads="1"/>
          </p:cNvSpPr>
          <p:nvPr/>
        </p:nvSpPr>
        <p:spPr bwMode="auto">
          <a:xfrm>
            <a:off x="3505200" y="3748088"/>
            <a:ext cx="18938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1">
                <a:solidFill>
                  <a:srgbClr val="0070C0"/>
                </a:solidFill>
              </a:rPr>
              <a:t>burnt sugar</a:t>
            </a:r>
          </a:p>
        </p:txBody>
      </p:sp>
      <p:sp>
        <p:nvSpPr>
          <p:cNvPr id="10" name="TextBox 9"/>
          <p:cNvSpPr txBox="1">
            <a:spLocks noChangeArrowheads="1"/>
          </p:cNvSpPr>
          <p:nvPr/>
        </p:nvSpPr>
        <p:spPr bwMode="auto">
          <a:xfrm>
            <a:off x="6083300" y="3217863"/>
            <a:ext cx="1193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1">
                <a:solidFill>
                  <a:srgbClr val="0070C0"/>
                </a:solidFill>
              </a:rPr>
              <a:t>bready</a:t>
            </a:r>
          </a:p>
        </p:txBody>
      </p:sp>
      <p:sp>
        <p:nvSpPr>
          <p:cNvPr id="12" name="TextBox 11"/>
          <p:cNvSpPr txBox="1">
            <a:spLocks noChangeArrowheads="1"/>
          </p:cNvSpPr>
          <p:nvPr/>
        </p:nvSpPr>
        <p:spPr bwMode="auto">
          <a:xfrm>
            <a:off x="284163" y="5854700"/>
            <a:ext cx="7138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rgbClr val="FF0000"/>
                </a:solidFill>
              </a:rPr>
              <a:t>Briess malt sensory lexicon is available on the Briess website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188" y="3719513"/>
            <a:ext cx="2106612"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92875" y="3789363"/>
            <a:ext cx="18605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5050" y="4283075"/>
            <a:ext cx="18303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1251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53" presetClass="entr" presetSubtype="16"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347788" y="762000"/>
            <a:ext cx="7772400" cy="762000"/>
          </a:xfrm>
        </p:spPr>
        <p:txBody>
          <a:bodyPr/>
          <a:lstStyle/>
          <a:p>
            <a:r>
              <a:rPr lang="en-US" altLang="en-US" dirty="0">
                <a:solidFill>
                  <a:schemeClr val="accent2"/>
                </a:solidFill>
              </a:rPr>
              <a:t>Tools For Malt </a:t>
            </a:r>
            <a:r>
              <a:rPr lang="en-US" altLang="en-US" dirty="0" smtClean="0">
                <a:solidFill>
                  <a:schemeClr val="accent2"/>
                </a:solidFill>
              </a:rPr>
              <a:t>Sensory </a:t>
            </a:r>
            <a:br>
              <a:rPr lang="en-US" altLang="en-US" dirty="0" smtClean="0">
                <a:solidFill>
                  <a:schemeClr val="accent2"/>
                </a:solidFill>
              </a:rPr>
            </a:br>
            <a:r>
              <a:rPr lang="en-US" altLang="en-US" sz="2000" i="1" dirty="0" smtClean="0">
                <a:solidFill>
                  <a:schemeClr val="accent2"/>
                </a:solidFill>
              </a:rPr>
              <a:t>Malt Sensory Lexicon</a:t>
            </a:r>
            <a:endParaRPr lang="en-US" altLang="en-US" sz="2000" i="1" dirty="0">
              <a:solidFill>
                <a:schemeClr val="accent2"/>
              </a:solidFill>
            </a:endParaRPr>
          </a:p>
        </p:txBody>
      </p:sp>
      <p:sp>
        <p:nvSpPr>
          <p:cNvPr id="5120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fld id="{2BBA06C6-2381-4B21-82DB-ED019CFD145C}" type="slidenum">
              <a:rPr lang="en-US" altLang="en-US" sz="1000" smtClean="0"/>
              <a:pPr>
                <a:spcBef>
                  <a:spcPct val="0"/>
                </a:spcBef>
                <a:buFontTx/>
                <a:buNone/>
              </a:pPr>
              <a:t>20</a:t>
            </a:fld>
            <a:endParaRPr lang="en-US" altLang="en-US" sz="1000" smtClean="0">
              <a:solidFill>
                <a:schemeClr val="tx1"/>
              </a:solidFill>
            </a:endParaRPr>
          </a:p>
        </p:txBody>
      </p:sp>
      <p:sp>
        <p:nvSpPr>
          <p:cNvPr id="43012" name="TextBox 6"/>
          <p:cNvSpPr txBox="1">
            <a:spLocks noChangeArrowheads="1"/>
          </p:cNvSpPr>
          <p:nvPr/>
        </p:nvSpPr>
        <p:spPr bwMode="auto">
          <a:xfrm>
            <a:off x="4160838" y="1614488"/>
            <a:ext cx="43195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a:solidFill>
                  <a:srgbClr val="5B3E19"/>
                </a:solidFill>
              </a:rPr>
              <a:t>Use the Briess </a:t>
            </a:r>
            <a:r>
              <a:rPr lang="en-US" altLang="en-US" sz="2400">
                <a:solidFill>
                  <a:srgbClr val="FF0000"/>
                </a:solidFill>
              </a:rPr>
              <a:t>hierarchical diagram of descriptive terms </a:t>
            </a:r>
            <a:r>
              <a:rPr lang="en-US" altLang="en-US" sz="2400">
                <a:solidFill>
                  <a:srgbClr val="5B3E19"/>
                </a:solidFill>
              </a:rPr>
              <a:t>to build your malt sensory vocabulary</a:t>
            </a:r>
          </a:p>
        </p:txBody>
      </p:sp>
      <p:pic>
        <p:nvPicPr>
          <p:cNvPr id="43013" name="Picture 1"/>
          <p:cNvPicPr>
            <a:picLocks noChangeAspect="1"/>
          </p:cNvPicPr>
          <p:nvPr/>
        </p:nvPicPr>
        <p:blipFill>
          <a:blip r:embed="rId3">
            <a:extLst>
              <a:ext uri="{28A0092B-C50C-407E-A947-70E740481C1C}">
                <a14:useLocalDpi xmlns:a14="http://schemas.microsoft.com/office/drawing/2010/main" val="0"/>
              </a:ext>
            </a:extLst>
          </a:blip>
          <a:srcRect t="31245" b="33453"/>
          <a:stretch>
            <a:fillRect/>
          </a:stretch>
        </p:blipFill>
        <p:spPr bwMode="auto">
          <a:xfrm>
            <a:off x="-3175" y="3932238"/>
            <a:ext cx="91630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2"/>
          <p:cNvPicPr>
            <a:picLocks noChangeAspect="1"/>
          </p:cNvPicPr>
          <p:nvPr/>
        </p:nvPicPr>
        <p:blipFill>
          <a:blip r:embed="rId4">
            <a:extLst>
              <a:ext uri="{28A0092B-C50C-407E-A947-70E740481C1C}">
                <a14:useLocalDpi xmlns:a14="http://schemas.microsoft.com/office/drawing/2010/main" val="0"/>
              </a:ext>
            </a:extLst>
          </a:blip>
          <a:srcRect l="34750" t="63390" r="43987" b="21831"/>
          <a:stretch>
            <a:fillRect/>
          </a:stretch>
        </p:blipFill>
        <p:spPr bwMode="auto">
          <a:xfrm>
            <a:off x="0" y="1329530"/>
            <a:ext cx="2938588" cy="270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015" name="Straight Connector 5"/>
          <p:cNvCxnSpPr>
            <a:cxnSpLocks noChangeShapeType="1"/>
          </p:cNvCxnSpPr>
          <p:nvPr/>
        </p:nvCxnSpPr>
        <p:spPr bwMode="auto">
          <a:xfrm>
            <a:off x="1981200" y="4197350"/>
            <a:ext cx="13716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43016" name="Straight Connector 8"/>
          <p:cNvCxnSpPr>
            <a:cxnSpLocks noChangeShapeType="1"/>
          </p:cNvCxnSpPr>
          <p:nvPr/>
        </p:nvCxnSpPr>
        <p:spPr bwMode="auto">
          <a:xfrm>
            <a:off x="3352800" y="4197350"/>
            <a:ext cx="0" cy="151765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43017" name="Straight Connector 11"/>
          <p:cNvCxnSpPr>
            <a:cxnSpLocks noChangeShapeType="1"/>
          </p:cNvCxnSpPr>
          <p:nvPr/>
        </p:nvCxnSpPr>
        <p:spPr bwMode="auto">
          <a:xfrm flipH="1">
            <a:off x="1981200" y="5715000"/>
            <a:ext cx="1371600" cy="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43018" name="Straight Connector 13"/>
          <p:cNvCxnSpPr>
            <a:cxnSpLocks noChangeShapeType="1"/>
          </p:cNvCxnSpPr>
          <p:nvPr/>
        </p:nvCxnSpPr>
        <p:spPr bwMode="auto">
          <a:xfrm flipV="1">
            <a:off x="1981200" y="4197350"/>
            <a:ext cx="0" cy="151765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43019" name="Straight Connector 17"/>
          <p:cNvCxnSpPr>
            <a:cxnSpLocks noChangeShapeType="1"/>
          </p:cNvCxnSpPr>
          <p:nvPr/>
        </p:nvCxnSpPr>
        <p:spPr bwMode="auto">
          <a:xfrm flipV="1">
            <a:off x="3352800" y="2962275"/>
            <a:ext cx="0" cy="1235075"/>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43020" name="Straight Arrow Connector 19"/>
          <p:cNvCxnSpPr>
            <a:cxnSpLocks noChangeShapeType="1"/>
          </p:cNvCxnSpPr>
          <p:nvPr/>
        </p:nvCxnSpPr>
        <p:spPr bwMode="auto">
          <a:xfrm flipH="1">
            <a:off x="2971800" y="2962275"/>
            <a:ext cx="381000" cy="0"/>
          </a:xfrm>
          <a:prstGeom prst="straightConnector1">
            <a:avLst/>
          </a:prstGeom>
          <a:noFill/>
          <a:ln w="1905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4" name="TextBox 13"/>
          <p:cNvSpPr txBox="1">
            <a:spLocks noChangeArrowheads="1"/>
          </p:cNvSpPr>
          <p:nvPr/>
        </p:nvSpPr>
        <p:spPr bwMode="auto">
          <a:xfrm>
            <a:off x="4735513" y="5845175"/>
            <a:ext cx="3744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000">
                <a:solidFill>
                  <a:srgbClr val="FF0000"/>
                </a:solidFill>
              </a:rPr>
              <a:t>Diagram is available on the Briess website</a:t>
            </a:r>
          </a:p>
        </p:txBody>
      </p:sp>
    </p:spTree>
    <p:extLst>
      <p:ext uri="{BB962C8B-B14F-4D97-AF65-F5344CB8AC3E}">
        <p14:creationId xmlns:p14="http://schemas.microsoft.com/office/powerpoint/2010/main" val="2004575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43014"/>
                                        </p:tgtEl>
                                        <p:attrNameLst>
                                          <p:attrName>style.visibility</p:attrName>
                                        </p:attrNameLst>
                                      </p:cBhvr>
                                      <p:to>
                                        <p:strVal val="visible"/>
                                      </p:to>
                                    </p:set>
                                    <p:anim calcmode="lin" valueType="num">
                                      <p:cBhvr>
                                        <p:cTn id="13" dur="500" fill="hold"/>
                                        <p:tgtEl>
                                          <p:spTgt spid="43014"/>
                                        </p:tgtEl>
                                        <p:attrNameLst>
                                          <p:attrName>ppt_w</p:attrName>
                                        </p:attrNameLst>
                                      </p:cBhvr>
                                      <p:tavLst>
                                        <p:tav tm="0">
                                          <p:val>
                                            <p:fltVal val="0"/>
                                          </p:val>
                                        </p:tav>
                                        <p:tav tm="100000">
                                          <p:val>
                                            <p:strVal val="#ppt_w"/>
                                          </p:val>
                                        </p:tav>
                                      </p:tavLst>
                                    </p:anim>
                                    <p:anim calcmode="lin" valueType="num">
                                      <p:cBhvr>
                                        <p:cTn id="14" dur="500" fill="hold"/>
                                        <p:tgtEl>
                                          <p:spTgt spid="43014"/>
                                        </p:tgtEl>
                                        <p:attrNameLst>
                                          <p:attrName>ppt_h</p:attrName>
                                        </p:attrNameLst>
                                      </p:cBhvr>
                                      <p:tavLst>
                                        <p:tav tm="0">
                                          <p:val>
                                            <p:fltVal val="0"/>
                                          </p:val>
                                        </p:tav>
                                        <p:tav tm="100000">
                                          <p:val>
                                            <p:strVal val="#ppt_h"/>
                                          </p:val>
                                        </p:tav>
                                      </p:tavLst>
                                    </p:anim>
                                    <p:animEffect transition="in" filter="fade">
                                      <p:cBhvr>
                                        <p:cTn id="15" dur="500"/>
                                        <p:tgtEl>
                                          <p:spTgt spid="43014"/>
                                        </p:tgtEl>
                                      </p:cBhvr>
                                    </p:animEffect>
                                  </p:childTnLst>
                                </p:cTn>
                              </p:par>
                              <p:par>
                                <p:cTn id="16" presetID="1" presetClass="entr" presetSubtype="0" fill="hold" nodeType="withEffect">
                                  <p:stCondLst>
                                    <p:cond delay="0"/>
                                  </p:stCondLst>
                                  <p:childTnLst>
                                    <p:set>
                                      <p:cBhvr>
                                        <p:cTn id="17" dur="1" fill="hold">
                                          <p:stCondLst>
                                            <p:cond delay="0"/>
                                          </p:stCondLst>
                                        </p:cTn>
                                        <p:tgtEl>
                                          <p:spTgt spid="4302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301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301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301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30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301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2"/>
                </a:solidFill>
              </a:rPr>
              <a:t>Tools For Malt Sensory</a:t>
            </a:r>
            <a:endParaRPr lang="en-US" dirty="0">
              <a:solidFill>
                <a:schemeClr val="accent2"/>
              </a:solidFill>
            </a:endParaRPr>
          </a:p>
        </p:txBody>
      </p:sp>
      <p:sp>
        <p:nvSpPr>
          <p:cNvPr id="3" name="Content Placeholder 2"/>
          <p:cNvSpPr>
            <a:spLocks noGrp="1"/>
          </p:cNvSpPr>
          <p:nvPr>
            <p:ph idx="1"/>
          </p:nvPr>
        </p:nvSpPr>
        <p:spPr>
          <a:xfrm>
            <a:off x="381000" y="1981200"/>
            <a:ext cx="8077200" cy="4114800"/>
          </a:xfrm>
        </p:spPr>
        <p:txBody>
          <a:bodyPr/>
          <a:lstStyle/>
          <a:p>
            <a:r>
              <a:rPr lang="en-US" altLang="en-US" dirty="0"/>
              <a:t>Recording y</a:t>
            </a:r>
            <a:r>
              <a:rPr lang="en-US" altLang="en-US" dirty="0" smtClean="0"/>
              <a:t>our perceptions by using</a:t>
            </a:r>
            <a:br>
              <a:rPr lang="en-US" altLang="en-US" dirty="0" smtClean="0"/>
            </a:br>
            <a:r>
              <a:rPr lang="en-US" altLang="en-US" dirty="0" smtClean="0"/>
              <a:t>qualitative data </a:t>
            </a:r>
            <a:r>
              <a:rPr lang="en-US" altLang="en-US" dirty="0"/>
              <a:t>/</a:t>
            </a:r>
            <a:r>
              <a:rPr lang="en-US" altLang="en-US" dirty="0" smtClean="0"/>
              <a:t> comment </a:t>
            </a:r>
            <a:r>
              <a:rPr lang="en-US" altLang="en-US" dirty="0"/>
              <a:t>based </a:t>
            </a:r>
            <a:r>
              <a:rPr lang="en-US" altLang="en-US" dirty="0" smtClean="0"/>
              <a:t>data</a:t>
            </a:r>
          </a:p>
          <a:p>
            <a:pPr lvl="1"/>
            <a:endParaRPr lang="en-US" altLang="en-US" dirty="0"/>
          </a:p>
          <a:p>
            <a:pPr marL="457200" lvl="1" indent="0">
              <a:buNone/>
            </a:pPr>
            <a:endParaRPr lang="en-US" altLang="en-US" dirty="0" smtClean="0"/>
          </a:p>
          <a:p>
            <a:r>
              <a:rPr lang="en-US" altLang="en-US" dirty="0"/>
              <a:t>Build a sensory profile </a:t>
            </a:r>
            <a:r>
              <a:rPr lang="en-US" altLang="en-US" dirty="0" smtClean="0"/>
              <a:t>diagram</a:t>
            </a:r>
          </a:p>
          <a:p>
            <a:pPr lvl="1"/>
            <a:r>
              <a:rPr lang="en-US" altLang="en-US" dirty="0" smtClean="0"/>
              <a:t>Create a perceived flavor/aroma </a:t>
            </a:r>
            <a:br>
              <a:rPr lang="en-US" altLang="en-US" dirty="0" smtClean="0"/>
            </a:br>
            <a:r>
              <a:rPr lang="en-US" altLang="en-US" dirty="0" smtClean="0"/>
              <a:t>intensity scale</a:t>
            </a:r>
          </a:p>
          <a:p>
            <a:pPr lvl="1"/>
            <a:r>
              <a:rPr lang="en-US" altLang="en-US" dirty="0" smtClean="0"/>
              <a:t>Record your data in a spreadsheet</a:t>
            </a:r>
          </a:p>
          <a:p>
            <a:pPr lvl="1"/>
            <a:r>
              <a:rPr lang="en-US" altLang="en-US" dirty="0" smtClean="0"/>
              <a:t>Develop a visual profile with a spider </a:t>
            </a:r>
            <a:br>
              <a:rPr lang="en-US" altLang="en-US" dirty="0" smtClean="0"/>
            </a:br>
            <a:r>
              <a:rPr lang="en-US" altLang="en-US" dirty="0" smtClean="0"/>
              <a:t>web diagram</a:t>
            </a:r>
            <a:endParaRPr lang="en-US" altLang="en-US" dirty="0"/>
          </a:p>
          <a:p>
            <a:pPr lvl="1"/>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9660FDA8-F47A-4BF7-8D6B-AF718CC6F13D}" type="slidenum">
              <a:rPr lang="en-US" smtClean="0"/>
              <a:pPr>
                <a:defRPr/>
              </a:pPr>
              <a:t>21</a:t>
            </a:fld>
            <a:endParaRPr lang="en-US" dirty="0">
              <a:solidFill>
                <a:schemeClr val="tx1"/>
              </a:solidFill>
            </a:endParaRP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3213" y="1236533"/>
            <a:ext cx="2004987" cy="115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3700" y="2667000"/>
            <a:ext cx="1411514" cy="111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5">
            <a:clrChange>
              <a:clrFrom>
                <a:srgbClr val="FFFFFF"/>
              </a:clrFrom>
              <a:clrTo>
                <a:srgbClr val="FFFFFF">
                  <a:alpha val="0"/>
                </a:srgbClr>
              </a:clrTo>
            </a:clrChange>
          </a:blip>
          <a:srcRect t="5171" r="31707" b="14340"/>
          <a:stretch/>
        </p:blipFill>
        <p:spPr>
          <a:xfrm>
            <a:off x="6096000" y="4175488"/>
            <a:ext cx="2209800" cy="2048612"/>
          </a:xfrm>
          <a:prstGeom prst="rect">
            <a:avLst/>
          </a:prstGeom>
        </p:spPr>
      </p:pic>
    </p:spTree>
    <p:extLst>
      <p:ext uri="{BB962C8B-B14F-4D97-AF65-F5344CB8AC3E}">
        <p14:creationId xmlns:p14="http://schemas.microsoft.com/office/powerpoint/2010/main" val="283287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371600" y="1219200"/>
            <a:ext cx="7772400" cy="762000"/>
          </a:xfrm>
        </p:spPr>
        <p:txBody>
          <a:bodyPr/>
          <a:lstStyle/>
          <a:p>
            <a:r>
              <a:rPr lang="en-US" altLang="en-US" dirty="0" smtClean="0"/>
              <a:t>Tools For Malt Sensory – Sensory Profile Diagram</a:t>
            </a:r>
          </a:p>
        </p:txBody>
      </p:sp>
      <p:sp>
        <p:nvSpPr>
          <p:cNvPr id="48131" name="Content Placeholder 2"/>
          <p:cNvSpPr>
            <a:spLocks noGrp="1"/>
          </p:cNvSpPr>
          <p:nvPr>
            <p:ph idx="1"/>
          </p:nvPr>
        </p:nvSpPr>
        <p:spPr>
          <a:xfrm>
            <a:off x="381000" y="1909763"/>
            <a:ext cx="7772400" cy="4114800"/>
          </a:xfrm>
        </p:spPr>
        <p:txBody>
          <a:bodyPr/>
          <a:lstStyle/>
          <a:p>
            <a:pPr marL="0" indent="0">
              <a:buFontTx/>
              <a:buNone/>
            </a:pPr>
            <a:r>
              <a:rPr lang="en-US" altLang="en-US" smtClean="0"/>
              <a:t>Enter your data in Microsoft Excel…</a:t>
            </a:r>
          </a:p>
        </p:txBody>
      </p:sp>
      <p:sp>
        <p:nvSpPr>
          <p:cNvPr id="583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fld id="{5BB579E7-7E4B-4D7F-A106-B0A01124A006}" type="slidenum">
              <a:rPr lang="en-US" altLang="en-US" sz="1000" smtClean="0"/>
              <a:pPr>
                <a:spcBef>
                  <a:spcPct val="0"/>
                </a:spcBef>
                <a:buFontTx/>
                <a:buNone/>
              </a:pPr>
              <a:t>22</a:t>
            </a:fld>
            <a:endParaRPr lang="en-US" altLang="en-US" sz="1000" smtClean="0">
              <a:solidFill>
                <a:schemeClr val="tx1"/>
              </a:solidFill>
            </a:endParaRPr>
          </a:p>
        </p:txBody>
      </p:sp>
      <p:pic>
        <p:nvPicPr>
          <p:cNvPr id="4813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3041650"/>
            <a:ext cx="3332163"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91188" y="3967163"/>
            <a:ext cx="15240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Box 1"/>
          <p:cNvSpPr txBox="1">
            <a:spLocks noChangeArrowheads="1"/>
          </p:cNvSpPr>
          <p:nvPr/>
        </p:nvSpPr>
        <p:spPr bwMode="auto">
          <a:xfrm>
            <a:off x="4648200" y="3041650"/>
            <a:ext cx="3608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70C0"/>
                </a:solidFill>
              </a:rPr>
              <a:t>Perceived flavor intensity</a:t>
            </a:r>
          </a:p>
        </p:txBody>
      </p:sp>
    </p:spTree>
    <p:extLst>
      <p:ext uri="{BB962C8B-B14F-4D97-AF65-F5344CB8AC3E}">
        <p14:creationId xmlns:p14="http://schemas.microsoft.com/office/powerpoint/2010/main" val="2264500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48133"/>
                                        </p:tgtEl>
                                        <p:attrNameLst>
                                          <p:attrName>style.visibility</p:attrName>
                                        </p:attrNameLst>
                                      </p:cBhvr>
                                      <p:to>
                                        <p:strVal val="visible"/>
                                      </p:to>
                                    </p:set>
                                    <p:animEffect transition="in" filter="fade">
                                      <p:cBhvr>
                                        <p:cTn id="11" dur="500"/>
                                        <p:tgtEl>
                                          <p:spTgt spid="48133"/>
                                        </p:tgtEl>
                                      </p:cBhvr>
                                    </p:animEffect>
                                  </p:childTnLst>
                                </p:cTn>
                              </p:par>
                              <p:par>
                                <p:cTn id="12" presetID="10" presetClass="entr" presetSubtype="0" fill="hold" nodeType="withEffect">
                                  <p:stCondLst>
                                    <p:cond delay="0"/>
                                  </p:stCondLst>
                                  <p:childTnLst>
                                    <p:set>
                                      <p:cBhvr>
                                        <p:cTn id="13" dur="1" fill="hold">
                                          <p:stCondLst>
                                            <p:cond delay="0"/>
                                          </p:stCondLst>
                                        </p:cTn>
                                        <p:tgtEl>
                                          <p:spTgt spid="48134"/>
                                        </p:tgtEl>
                                        <p:attrNameLst>
                                          <p:attrName>style.visibility</p:attrName>
                                        </p:attrNameLst>
                                      </p:cBhvr>
                                      <p:to>
                                        <p:strVal val="visible"/>
                                      </p:to>
                                    </p:set>
                                    <p:animEffect transition="in" filter="fade">
                                      <p:cBhvr>
                                        <p:cTn id="14" dur="500"/>
                                        <p:tgtEl>
                                          <p:spTgt spid="48134"/>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58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P spid="583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447800" y="1143000"/>
            <a:ext cx="7772400" cy="762000"/>
          </a:xfrm>
        </p:spPr>
        <p:txBody>
          <a:bodyPr/>
          <a:lstStyle/>
          <a:p>
            <a:r>
              <a:rPr lang="en-US" altLang="en-US" dirty="0" smtClean="0"/>
              <a:t>Tools For Malt Sensory – Sensory Profile Diagram</a:t>
            </a:r>
          </a:p>
        </p:txBody>
      </p:sp>
      <p:sp>
        <p:nvSpPr>
          <p:cNvPr id="49155" name="Content Placeholder 2"/>
          <p:cNvSpPr>
            <a:spLocks noGrp="1"/>
          </p:cNvSpPr>
          <p:nvPr>
            <p:ph idx="1"/>
          </p:nvPr>
        </p:nvSpPr>
        <p:spPr>
          <a:xfrm>
            <a:off x="-152400" y="1585913"/>
            <a:ext cx="9067800" cy="4114800"/>
          </a:xfrm>
        </p:spPr>
        <p:txBody>
          <a:bodyPr/>
          <a:lstStyle/>
          <a:p>
            <a:pPr marL="457200" lvl="1" indent="0">
              <a:buFontTx/>
              <a:buNone/>
            </a:pPr>
            <a:r>
              <a:rPr lang="en-US" altLang="en-US" sz="2200" dirty="0" smtClean="0"/>
              <a:t>Excel : select data, click insert tab, and choose to create a radar diagram.</a:t>
            </a:r>
          </a:p>
          <a:p>
            <a:pPr marL="457200" lvl="1" indent="0">
              <a:buFontTx/>
              <a:buNone/>
            </a:pPr>
            <a:endParaRPr lang="en-US" altLang="en-US" sz="2200" dirty="0" smtClean="0"/>
          </a:p>
          <a:p>
            <a:pPr marL="457200" lvl="1" indent="0">
              <a:buFontTx/>
              <a:buNone/>
            </a:pPr>
            <a:r>
              <a:rPr lang="en-US" altLang="en-US" sz="2200" dirty="0" smtClean="0"/>
              <a:t>Add scale, title, and key</a:t>
            </a:r>
          </a:p>
          <a:p>
            <a:pPr marL="457200" lvl="1" indent="0">
              <a:buFontTx/>
              <a:buNone/>
            </a:pPr>
            <a:endParaRPr lang="en-US" altLang="en-US" dirty="0" smtClean="0"/>
          </a:p>
          <a:p>
            <a:pPr marL="457200" lvl="1" indent="0">
              <a:buFontTx/>
              <a:buNone/>
            </a:pPr>
            <a:endParaRPr lang="en-US" altLang="en-US" dirty="0" smtClean="0"/>
          </a:p>
        </p:txBody>
      </p:sp>
      <p:sp>
        <p:nvSpPr>
          <p:cNvPr id="604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fld id="{F5A7788D-EDC7-4F02-812C-7271DEF204E9}" type="slidenum">
              <a:rPr lang="en-US" altLang="en-US" sz="1000" smtClean="0"/>
              <a:pPr>
                <a:spcBef>
                  <a:spcPct val="0"/>
                </a:spcBef>
                <a:buFontTx/>
                <a:buNone/>
              </a:pPr>
              <a:t>23</a:t>
            </a:fld>
            <a:endParaRPr lang="en-US" altLang="en-US" sz="1000" smtClean="0">
              <a:solidFill>
                <a:schemeClr val="tx1"/>
              </a:solidFill>
            </a:endParaRPr>
          </a:p>
        </p:txBody>
      </p:sp>
      <p:pic>
        <p:nvPicPr>
          <p:cNvPr id="4915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6822" y="3200400"/>
            <a:ext cx="4604577" cy="3094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511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9157"/>
                                        </p:tgtEl>
                                        <p:attrNameLst>
                                          <p:attrName>style.visibility</p:attrName>
                                        </p:attrNameLst>
                                      </p:cBhvr>
                                      <p:to>
                                        <p:strVal val="visible"/>
                                      </p:to>
                                    </p:set>
                                    <p:animEffect transition="in" filter="fade">
                                      <p:cBhvr>
                                        <p:cTn id="13"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96" charset="-128"/>
              </a:defRPr>
            </a:lvl1pPr>
            <a:lvl2pPr marL="742950" indent="-285750" eaLnBrk="0" hangingPunct="0">
              <a:defRPr sz="2400">
                <a:solidFill>
                  <a:schemeClr val="tx1"/>
                </a:solidFill>
                <a:latin typeface="Arial" charset="0"/>
                <a:ea typeface="ＭＳ Ｐゴシック" pitchFamily="-96" charset="-128"/>
              </a:defRPr>
            </a:lvl2pPr>
            <a:lvl3pPr marL="1143000" indent="-228600" eaLnBrk="0" hangingPunct="0">
              <a:defRPr sz="2400">
                <a:solidFill>
                  <a:schemeClr val="tx1"/>
                </a:solidFill>
                <a:latin typeface="Arial" charset="0"/>
                <a:ea typeface="ＭＳ Ｐゴシック" pitchFamily="-96" charset="-128"/>
              </a:defRPr>
            </a:lvl3pPr>
            <a:lvl4pPr marL="1600200" indent="-228600" eaLnBrk="0" hangingPunct="0">
              <a:defRPr sz="2400">
                <a:solidFill>
                  <a:schemeClr val="tx1"/>
                </a:solidFill>
                <a:latin typeface="Arial" charset="0"/>
                <a:ea typeface="ＭＳ Ｐゴシック" pitchFamily="-96" charset="-128"/>
              </a:defRPr>
            </a:lvl4pPr>
            <a:lvl5pPr marL="2057400" indent="-228600" eaLnBrk="0" hangingPunct="0">
              <a:defRPr sz="24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6" charset="-128"/>
              </a:defRPr>
            </a:lvl9pPr>
          </a:lstStyle>
          <a:p>
            <a:pPr>
              <a:defRPr/>
            </a:pPr>
            <a:fld id="{14A5B1F8-E179-4589-BD3E-17F5D2E373F0}" type="slidenum">
              <a:rPr lang="en-US" sz="1000" smtClean="0">
                <a:solidFill>
                  <a:srgbClr val="522F15"/>
                </a:solidFill>
              </a:rPr>
              <a:pPr>
                <a:defRPr/>
              </a:pPr>
              <a:t>24</a:t>
            </a:fld>
            <a:endParaRPr lang="en-US" sz="1000" dirty="0" smtClean="0"/>
          </a:p>
        </p:txBody>
      </p:sp>
      <p:sp>
        <p:nvSpPr>
          <p:cNvPr id="20483" name="Rectangle 2"/>
          <p:cNvSpPr>
            <a:spLocks noGrp="1" noChangeArrowheads="1"/>
          </p:cNvSpPr>
          <p:nvPr>
            <p:ph type="title"/>
          </p:nvPr>
        </p:nvSpPr>
        <p:spPr/>
        <p:txBody>
          <a:bodyPr/>
          <a:lstStyle/>
          <a:p>
            <a:pPr eaLnBrk="1" hangingPunct="1"/>
            <a:r>
              <a:rPr lang="en-US" b="1" dirty="0" smtClean="0">
                <a:solidFill>
                  <a:schemeClr val="accent2"/>
                </a:solidFill>
              </a:rPr>
              <a:t>Types of Kilned Specialty Malts</a:t>
            </a:r>
            <a:r>
              <a:rPr lang="en-US" sz="2800" b="1" i="1" dirty="0" smtClean="0">
                <a:solidFill>
                  <a:srgbClr val="663300"/>
                </a:solidFill>
                <a:latin typeface="Times New Roman" pitchFamily="18" charset="0"/>
              </a:rPr>
              <a:t/>
            </a:r>
            <a:br>
              <a:rPr lang="en-US" sz="2800" b="1" i="1" dirty="0" smtClean="0">
                <a:solidFill>
                  <a:srgbClr val="663300"/>
                </a:solidFill>
                <a:latin typeface="Times New Roman" pitchFamily="18" charset="0"/>
              </a:rPr>
            </a:br>
            <a:endParaRPr lang="en-US" dirty="0" smtClean="0">
              <a:solidFill>
                <a:schemeClr val="accent2"/>
              </a:solidFill>
            </a:endParaRPr>
          </a:p>
        </p:txBody>
      </p:sp>
      <p:sp>
        <p:nvSpPr>
          <p:cNvPr id="22532" name="Rectangle 3"/>
          <p:cNvSpPr>
            <a:spLocks noGrp="1" noChangeArrowheads="1"/>
          </p:cNvSpPr>
          <p:nvPr>
            <p:ph type="body" idx="1"/>
          </p:nvPr>
        </p:nvSpPr>
        <p:spPr>
          <a:xfrm>
            <a:off x="228600" y="1827213"/>
            <a:ext cx="5486400" cy="4268787"/>
          </a:xfrm>
        </p:spPr>
        <p:txBody>
          <a:bodyPr/>
          <a:lstStyle/>
          <a:p>
            <a:pPr marL="0" indent="0">
              <a:lnSpc>
                <a:spcPct val="125000"/>
              </a:lnSpc>
              <a:buNone/>
            </a:pPr>
            <a:r>
              <a:rPr lang="en-US" sz="1800" dirty="0" smtClean="0"/>
              <a:t>Pilsen – Clean, sweet delicate malty - 1.0L </a:t>
            </a:r>
            <a:endParaRPr lang="en-US" sz="1800" dirty="0"/>
          </a:p>
          <a:p>
            <a:pPr marL="0" indent="0">
              <a:lnSpc>
                <a:spcPct val="125000"/>
              </a:lnSpc>
              <a:buNone/>
            </a:pPr>
            <a:r>
              <a:rPr lang="en-US" sz="1800" dirty="0"/>
              <a:t>Pale </a:t>
            </a:r>
            <a:r>
              <a:rPr lang="en-US" sz="1800" dirty="0" smtClean="0"/>
              <a:t>Ale– Malty, slight biscuit – 3.5L</a:t>
            </a:r>
            <a:endParaRPr lang="en-US" sz="1800" dirty="0"/>
          </a:p>
          <a:p>
            <a:pPr marL="0" indent="0">
              <a:lnSpc>
                <a:spcPct val="125000"/>
              </a:lnSpc>
              <a:buNone/>
            </a:pPr>
            <a:r>
              <a:rPr lang="en-US" sz="1800" dirty="0" err="1"/>
              <a:t>GoldPils</a:t>
            </a:r>
            <a:r>
              <a:rPr lang="en-US" sz="1800" dirty="0" smtClean="0"/>
              <a:t>® - Malty, bready biscuit - 3.5L</a:t>
            </a:r>
            <a:endParaRPr lang="en-US" sz="1800" dirty="0"/>
          </a:p>
          <a:p>
            <a:pPr marL="0" indent="0">
              <a:lnSpc>
                <a:spcPct val="125000"/>
              </a:lnSpc>
              <a:buNone/>
            </a:pPr>
            <a:r>
              <a:rPr lang="en-US" sz="1800" dirty="0"/>
              <a:t>Rye </a:t>
            </a:r>
            <a:r>
              <a:rPr lang="en-US" sz="1800" dirty="0" smtClean="0"/>
              <a:t>Malt – Spicy rye - 3.7L </a:t>
            </a:r>
            <a:r>
              <a:rPr lang="en-US" sz="1800" dirty="0"/>
              <a:t>	</a:t>
            </a:r>
          </a:p>
          <a:p>
            <a:pPr marL="0" indent="0">
              <a:lnSpc>
                <a:spcPct val="125000"/>
              </a:lnSpc>
              <a:buNone/>
            </a:pPr>
            <a:r>
              <a:rPr lang="en-US" sz="1800" dirty="0" err="1"/>
              <a:t>Ashburne</a:t>
            </a:r>
            <a:r>
              <a:rPr lang="en-US" sz="1800" dirty="0" smtClean="0"/>
              <a:t>® Mild - Rich malt, soft </a:t>
            </a:r>
            <a:r>
              <a:rPr lang="en-US" sz="1800" dirty="0" err="1" smtClean="0"/>
              <a:t>toastiness</a:t>
            </a:r>
            <a:r>
              <a:rPr lang="en-US" sz="1800" dirty="0" smtClean="0"/>
              <a:t> - 5.5L</a:t>
            </a:r>
            <a:endParaRPr lang="en-US" sz="1800" dirty="0"/>
          </a:p>
          <a:p>
            <a:pPr marL="0" indent="0">
              <a:lnSpc>
                <a:spcPct val="125000"/>
              </a:lnSpc>
              <a:buNone/>
            </a:pPr>
            <a:r>
              <a:rPr lang="en-US" sz="1800" dirty="0" err="1"/>
              <a:t>Carapils</a:t>
            </a:r>
            <a:r>
              <a:rPr lang="en-US" sz="1800" dirty="0" smtClean="0"/>
              <a:t>® - Enhanced </a:t>
            </a:r>
            <a:r>
              <a:rPr lang="en-US" sz="1800" dirty="0" err="1" smtClean="0"/>
              <a:t>mouthfeel</a:t>
            </a:r>
            <a:r>
              <a:rPr lang="en-US" sz="1800" dirty="0" smtClean="0"/>
              <a:t> - 1.3L</a:t>
            </a:r>
            <a:endParaRPr lang="en-US" sz="1800" dirty="0"/>
          </a:p>
          <a:p>
            <a:pPr marL="0" indent="0">
              <a:lnSpc>
                <a:spcPct val="125000"/>
              </a:lnSpc>
              <a:buNone/>
            </a:pPr>
            <a:r>
              <a:rPr lang="en-US" sz="1800" dirty="0" err="1"/>
              <a:t>Bonlander</a:t>
            </a:r>
            <a:r>
              <a:rPr lang="en-US" sz="1800" dirty="0" smtClean="0"/>
              <a:t>® Munich - Rich sweet </a:t>
            </a:r>
            <a:r>
              <a:rPr lang="en-US" sz="1800" dirty="0" err="1" smtClean="0"/>
              <a:t>maltiness</a:t>
            </a:r>
            <a:r>
              <a:rPr lang="en-US" sz="1800" dirty="0" smtClean="0"/>
              <a:t> - 10L</a:t>
            </a:r>
            <a:endParaRPr lang="en-US" sz="1800" dirty="0"/>
          </a:p>
          <a:p>
            <a:pPr marL="0" indent="0">
              <a:lnSpc>
                <a:spcPct val="125000"/>
              </a:lnSpc>
              <a:buNone/>
            </a:pPr>
            <a:r>
              <a:rPr lang="en-US" sz="1800" dirty="0" smtClean="0"/>
              <a:t>Aromatic </a:t>
            </a:r>
            <a:r>
              <a:rPr lang="en-US" sz="1800" dirty="0" smtClean="0"/>
              <a:t>Munich  </a:t>
            </a:r>
            <a:r>
              <a:rPr lang="en-US" sz="1800" dirty="0" smtClean="0"/>
              <a:t>– Intense malt with toast - 20L</a:t>
            </a:r>
            <a:endParaRPr lang="en-US" sz="1800" dirty="0"/>
          </a:p>
          <a:p>
            <a:pPr eaLnBrk="1" hangingPunct="1">
              <a:buFontTx/>
              <a:buNone/>
            </a:pPr>
            <a:endParaRPr lang="en-US" sz="1800" dirty="0" smtClean="0"/>
          </a:p>
        </p:txBody>
      </p:sp>
      <p:pic>
        <p:nvPicPr>
          <p:cNvPr id="20485" name="Picture 3" descr="pie slice - kilned"/>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7525" y="1295400"/>
            <a:ext cx="350837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95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wheel(1)">
                                      <p:cBhvr>
                                        <p:cTn id="7" dur="2000"/>
                                        <p:tgtEl>
                                          <p:spTgt spid="2048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532">
                                            <p:txEl>
                                              <p:pRg st="0" end="0"/>
                                            </p:txEl>
                                          </p:spTgt>
                                        </p:tgtEl>
                                        <p:attrNameLst>
                                          <p:attrName>style.visibility</p:attrName>
                                        </p:attrNameLst>
                                      </p:cBhvr>
                                      <p:to>
                                        <p:strVal val="visible"/>
                                      </p:to>
                                    </p:set>
                                    <p:anim calcmode="lin" valueType="num">
                                      <p:cBhvr additive="base">
                                        <p:cTn id="12" dur="500" fill="hold"/>
                                        <p:tgtEl>
                                          <p:spTgt spid="2253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5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532">
                                            <p:txEl>
                                              <p:pRg st="1" end="1"/>
                                            </p:txEl>
                                          </p:spTgt>
                                        </p:tgtEl>
                                        <p:attrNameLst>
                                          <p:attrName>style.visibility</p:attrName>
                                        </p:attrNameLst>
                                      </p:cBhvr>
                                      <p:to>
                                        <p:strVal val="visible"/>
                                      </p:to>
                                    </p:set>
                                    <p:anim calcmode="lin" valueType="num">
                                      <p:cBhvr additive="base">
                                        <p:cTn id="18" dur="500" fill="hold"/>
                                        <p:tgtEl>
                                          <p:spTgt spid="2253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2532">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2532">
                                            <p:txEl>
                                              <p:pRg st="2" end="2"/>
                                            </p:txEl>
                                          </p:spTgt>
                                        </p:tgtEl>
                                        <p:attrNameLst>
                                          <p:attrName>style.visibility</p:attrName>
                                        </p:attrNameLst>
                                      </p:cBhvr>
                                      <p:to>
                                        <p:strVal val="visible"/>
                                      </p:to>
                                    </p:set>
                                    <p:anim calcmode="lin" valueType="num">
                                      <p:cBhvr additive="base">
                                        <p:cTn id="22" dur="500" fill="hold"/>
                                        <p:tgtEl>
                                          <p:spTgt spid="2253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25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2532">
                                            <p:txEl>
                                              <p:pRg st="3" end="3"/>
                                            </p:txEl>
                                          </p:spTgt>
                                        </p:tgtEl>
                                        <p:attrNameLst>
                                          <p:attrName>style.visibility</p:attrName>
                                        </p:attrNameLst>
                                      </p:cBhvr>
                                      <p:to>
                                        <p:strVal val="visible"/>
                                      </p:to>
                                    </p:set>
                                    <p:anim calcmode="lin" valueType="num">
                                      <p:cBhvr additive="base">
                                        <p:cTn id="28" dur="500" fill="hold"/>
                                        <p:tgtEl>
                                          <p:spTgt spid="2253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25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2532">
                                            <p:txEl>
                                              <p:pRg st="4" end="4"/>
                                            </p:txEl>
                                          </p:spTgt>
                                        </p:tgtEl>
                                        <p:attrNameLst>
                                          <p:attrName>style.visibility</p:attrName>
                                        </p:attrNameLst>
                                      </p:cBhvr>
                                      <p:to>
                                        <p:strVal val="visible"/>
                                      </p:to>
                                    </p:set>
                                    <p:anim calcmode="lin" valueType="num">
                                      <p:cBhvr additive="base">
                                        <p:cTn id="34" dur="500" fill="hold"/>
                                        <p:tgtEl>
                                          <p:spTgt spid="2253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253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2532">
                                            <p:txEl>
                                              <p:pRg st="5" end="5"/>
                                            </p:txEl>
                                          </p:spTgt>
                                        </p:tgtEl>
                                        <p:attrNameLst>
                                          <p:attrName>style.visibility</p:attrName>
                                        </p:attrNameLst>
                                      </p:cBhvr>
                                      <p:to>
                                        <p:strVal val="visible"/>
                                      </p:to>
                                    </p:set>
                                    <p:anim calcmode="lin" valueType="num">
                                      <p:cBhvr additive="base">
                                        <p:cTn id="40" dur="500" fill="hold"/>
                                        <p:tgtEl>
                                          <p:spTgt spid="22532">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253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2532">
                                            <p:txEl>
                                              <p:pRg st="6" end="6"/>
                                            </p:txEl>
                                          </p:spTgt>
                                        </p:tgtEl>
                                        <p:attrNameLst>
                                          <p:attrName>style.visibility</p:attrName>
                                        </p:attrNameLst>
                                      </p:cBhvr>
                                      <p:to>
                                        <p:strVal val="visible"/>
                                      </p:to>
                                    </p:set>
                                    <p:anim calcmode="lin" valueType="num">
                                      <p:cBhvr additive="base">
                                        <p:cTn id="46" dur="500" fill="hold"/>
                                        <p:tgtEl>
                                          <p:spTgt spid="22532">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253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2532">
                                            <p:txEl>
                                              <p:pRg st="7" end="7"/>
                                            </p:txEl>
                                          </p:spTgt>
                                        </p:tgtEl>
                                        <p:attrNameLst>
                                          <p:attrName>style.visibility</p:attrName>
                                        </p:attrNameLst>
                                      </p:cBhvr>
                                      <p:to>
                                        <p:strVal val="visible"/>
                                      </p:to>
                                    </p:set>
                                    <p:anim calcmode="lin" valueType="num">
                                      <p:cBhvr additive="base">
                                        <p:cTn id="52" dur="500" fill="hold"/>
                                        <p:tgtEl>
                                          <p:spTgt spid="22532">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253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96" charset="-128"/>
              </a:defRPr>
            </a:lvl1pPr>
            <a:lvl2pPr marL="742950" indent="-285750" eaLnBrk="0" hangingPunct="0">
              <a:defRPr sz="2400">
                <a:solidFill>
                  <a:schemeClr val="tx1"/>
                </a:solidFill>
                <a:latin typeface="Arial" charset="0"/>
                <a:ea typeface="ＭＳ Ｐゴシック" pitchFamily="-96" charset="-128"/>
              </a:defRPr>
            </a:lvl2pPr>
            <a:lvl3pPr marL="1143000" indent="-228600" eaLnBrk="0" hangingPunct="0">
              <a:defRPr sz="2400">
                <a:solidFill>
                  <a:schemeClr val="tx1"/>
                </a:solidFill>
                <a:latin typeface="Arial" charset="0"/>
                <a:ea typeface="ＭＳ Ｐゴシック" pitchFamily="-96" charset="-128"/>
              </a:defRPr>
            </a:lvl3pPr>
            <a:lvl4pPr marL="1600200" indent="-228600" eaLnBrk="0" hangingPunct="0">
              <a:defRPr sz="2400">
                <a:solidFill>
                  <a:schemeClr val="tx1"/>
                </a:solidFill>
                <a:latin typeface="Arial" charset="0"/>
                <a:ea typeface="ＭＳ Ｐゴシック" pitchFamily="-96" charset="-128"/>
              </a:defRPr>
            </a:lvl4pPr>
            <a:lvl5pPr marL="2057400" indent="-228600" eaLnBrk="0" hangingPunct="0">
              <a:defRPr sz="24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6" charset="-128"/>
              </a:defRPr>
            </a:lvl9pPr>
          </a:lstStyle>
          <a:p>
            <a:pPr>
              <a:defRPr/>
            </a:pPr>
            <a:fld id="{60D28ED1-B872-4DBC-9AFB-6F0AA498DDB3}" type="slidenum">
              <a:rPr lang="en-US" sz="1000" smtClean="0">
                <a:solidFill>
                  <a:srgbClr val="522F15"/>
                </a:solidFill>
              </a:rPr>
              <a:pPr>
                <a:defRPr/>
              </a:pPr>
              <a:t>25</a:t>
            </a:fld>
            <a:endParaRPr lang="en-US" sz="1000" dirty="0" smtClean="0"/>
          </a:p>
        </p:txBody>
      </p:sp>
      <p:sp>
        <p:nvSpPr>
          <p:cNvPr id="19459" name="Rectangle 2"/>
          <p:cNvSpPr>
            <a:spLocks noGrp="1" noChangeArrowheads="1"/>
          </p:cNvSpPr>
          <p:nvPr>
            <p:ph type="title"/>
          </p:nvPr>
        </p:nvSpPr>
        <p:spPr>
          <a:xfrm>
            <a:off x="381000" y="990600"/>
            <a:ext cx="8610600" cy="762000"/>
          </a:xfrm>
        </p:spPr>
        <p:txBody>
          <a:bodyPr/>
          <a:lstStyle/>
          <a:p>
            <a:pPr eaLnBrk="1" hangingPunct="1"/>
            <a:r>
              <a:rPr lang="en-US" dirty="0">
                <a:solidFill>
                  <a:schemeClr val="accent2"/>
                </a:solidFill>
              </a:rPr>
              <a:t> Kiln Produced Specialty Malt Characteritics </a:t>
            </a:r>
            <a:br>
              <a:rPr lang="en-US" dirty="0">
                <a:solidFill>
                  <a:schemeClr val="accent2"/>
                </a:solidFill>
              </a:rPr>
            </a:br>
            <a:endParaRPr lang="en-US" dirty="0">
              <a:solidFill>
                <a:schemeClr val="accent2"/>
              </a:solidFill>
            </a:endParaRPr>
          </a:p>
        </p:txBody>
      </p:sp>
      <p:sp>
        <p:nvSpPr>
          <p:cNvPr id="19460" name="Rectangle 3"/>
          <p:cNvSpPr>
            <a:spLocks noGrp="1" noChangeArrowheads="1"/>
          </p:cNvSpPr>
          <p:nvPr>
            <p:ph type="body" idx="1"/>
          </p:nvPr>
        </p:nvSpPr>
        <p:spPr>
          <a:xfrm>
            <a:off x="685800" y="2057400"/>
            <a:ext cx="7772400" cy="4114800"/>
          </a:xfrm>
        </p:spPr>
        <p:txBody>
          <a:bodyPr/>
          <a:lstStyle/>
          <a:p>
            <a:r>
              <a:rPr lang="en-US" sz="2000" dirty="0" smtClean="0"/>
              <a:t>Enzymatic Power: DP 0 -160 Degrees </a:t>
            </a:r>
            <a:r>
              <a:rPr lang="en-US" sz="2000" dirty="0" err="1" smtClean="0"/>
              <a:t>Lintner</a:t>
            </a:r>
            <a:endParaRPr lang="en-US" sz="2000" dirty="0" smtClean="0"/>
          </a:p>
          <a:p>
            <a:r>
              <a:rPr lang="en-US" sz="2000" dirty="0" smtClean="0"/>
              <a:t>Color:  1 – 20L  Golden/Amber Colors</a:t>
            </a:r>
          </a:p>
          <a:p>
            <a:r>
              <a:rPr lang="en-US" sz="2000" dirty="0" smtClean="0"/>
              <a:t>Flavor:  Slightly Sweet, Malty, Biscuity, Intense </a:t>
            </a:r>
            <a:r>
              <a:rPr lang="en-US" sz="2000" dirty="0" err="1" smtClean="0"/>
              <a:t>Maltiness</a:t>
            </a:r>
            <a:endParaRPr lang="en-US" sz="2000" dirty="0" smtClean="0"/>
          </a:p>
          <a:p>
            <a:r>
              <a:rPr lang="en-US" sz="2000" dirty="0" smtClean="0"/>
              <a:t>Kernel Characteristics:  </a:t>
            </a:r>
            <a:r>
              <a:rPr lang="en-US" sz="2000" u="sng" dirty="0" smtClean="0"/>
              <a:t>Mealy</a:t>
            </a:r>
            <a:r>
              <a:rPr lang="en-US" sz="2000" dirty="0" smtClean="0"/>
              <a:t> (powdery) with </a:t>
            </a:r>
            <a:r>
              <a:rPr lang="en-US" sz="2000" i="1" dirty="0" smtClean="0"/>
              <a:t>enzyme preservation</a:t>
            </a:r>
          </a:p>
          <a:p>
            <a:r>
              <a:rPr lang="en-US" sz="2000" dirty="0" smtClean="0"/>
              <a:t>Provide fermentable starches, sugars and amino acids needed by yeast for fermentation</a:t>
            </a:r>
          </a:p>
          <a:p>
            <a:r>
              <a:rPr lang="en-US" sz="2000" dirty="0"/>
              <a:t>Usage rates for kilned produced specialty malt can be to 100% </a:t>
            </a:r>
            <a:r>
              <a:rPr lang="en-US" sz="2000" dirty="0" smtClean="0"/>
              <a:t>inclusion* </a:t>
            </a:r>
            <a:r>
              <a:rPr lang="en-US" sz="2000" dirty="0"/>
              <a:t>in a grist </a:t>
            </a:r>
            <a:r>
              <a:rPr lang="en-US" sz="2000" dirty="0" smtClean="0"/>
              <a:t>bill</a:t>
            </a:r>
          </a:p>
          <a:p>
            <a:pPr marL="0" indent="0">
              <a:buNone/>
            </a:pPr>
            <a:r>
              <a:rPr lang="en-US" sz="2000" dirty="0" smtClean="0"/>
              <a:t>	</a:t>
            </a:r>
            <a:r>
              <a:rPr lang="en-US" sz="1600" dirty="0" smtClean="0"/>
              <a:t>* Caution must be used with the above statement with regards to lower 	DP Aromatic as well as Carapils which has no DP </a:t>
            </a:r>
            <a:endParaRPr lang="en-US" sz="1600" dirty="0"/>
          </a:p>
          <a:p>
            <a:endParaRPr lang="en-US" sz="2000" dirty="0" smtClean="0"/>
          </a:p>
          <a:p>
            <a:endParaRPr lang="en-US" sz="2000" b="1" dirty="0" smtClean="0">
              <a:solidFill>
                <a:schemeClr val="bg1"/>
              </a:solidFill>
            </a:endParaRPr>
          </a:p>
          <a:p>
            <a:pPr eaLnBrk="1" hangingPunct="1">
              <a:buFontTx/>
              <a:buNone/>
            </a:pPr>
            <a:endParaRPr lang="en-US" sz="2000" dirty="0" smtClean="0"/>
          </a:p>
        </p:txBody>
      </p:sp>
    </p:spTree>
    <p:extLst>
      <p:ext uri="{BB962C8B-B14F-4D97-AF65-F5344CB8AC3E}">
        <p14:creationId xmlns:p14="http://schemas.microsoft.com/office/powerpoint/2010/main" val="28553979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wipe(down)">
                                      <p:cBhvr>
                                        <p:cTn id="7" dur="500"/>
                                        <p:tgtEl>
                                          <p:spTgt spid="19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460">
                                            <p:txEl>
                                              <p:pRg st="1" end="1"/>
                                            </p:txEl>
                                          </p:spTgt>
                                        </p:tgtEl>
                                        <p:attrNameLst>
                                          <p:attrName>style.visibility</p:attrName>
                                        </p:attrNameLst>
                                      </p:cBhvr>
                                      <p:to>
                                        <p:strVal val="visible"/>
                                      </p:to>
                                    </p:set>
                                    <p:animEffect transition="in" filter="wipe(down)">
                                      <p:cBhvr>
                                        <p:cTn id="12" dur="500"/>
                                        <p:tgtEl>
                                          <p:spTgt spid="194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460">
                                            <p:txEl>
                                              <p:pRg st="2" end="2"/>
                                            </p:txEl>
                                          </p:spTgt>
                                        </p:tgtEl>
                                        <p:attrNameLst>
                                          <p:attrName>style.visibility</p:attrName>
                                        </p:attrNameLst>
                                      </p:cBhvr>
                                      <p:to>
                                        <p:strVal val="visible"/>
                                      </p:to>
                                    </p:set>
                                    <p:animEffect transition="in" filter="wipe(down)">
                                      <p:cBhvr>
                                        <p:cTn id="17" dur="500"/>
                                        <p:tgtEl>
                                          <p:spTgt spid="194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460">
                                            <p:txEl>
                                              <p:pRg st="3" end="3"/>
                                            </p:txEl>
                                          </p:spTgt>
                                        </p:tgtEl>
                                        <p:attrNameLst>
                                          <p:attrName>style.visibility</p:attrName>
                                        </p:attrNameLst>
                                      </p:cBhvr>
                                      <p:to>
                                        <p:strVal val="visible"/>
                                      </p:to>
                                    </p:set>
                                    <p:animEffect transition="in" filter="wipe(down)">
                                      <p:cBhvr>
                                        <p:cTn id="22" dur="500"/>
                                        <p:tgtEl>
                                          <p:spTgt spid="194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460">
                                            <p:txEl>
                                              <p:pRg st="4" end="4"/>
                                            </p:txEl>
                                          </p:spTgt>
                                        </p:tgtEl>
                                        <p:attrNameLst>
                                          <p:attrName>style.visibility</p:attrName>
                                        </p:attrNameLst>
                                      </p:cBhvr>
                                      <p:to>
                                        <p:strVal val="visible"/>
                                      </p:to>
                                    </p:set>
                                    <p:animEffect transition="in" filter="wipe(down)">
                                      <p:cBhvr>
                                        <p:cTn id="27" dur="500"/>
                                        <p:tgtEl>
                                          <p:spTgt spid="194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460">
                                            <p:txEl>
                                              <p:pRg st="5" end="5"/>
                                            </p:txEl>
                                          </p:spTgt>
                                        </p:tgtEl>
                                        <p:attrNameLst>
                                          <p:attrName>style.visibility</p:attrName>
                                        </p:attrNameLst>
                                      </p:cBhvr>
                                      <p:to>
                                        <p:strVal val="visible"/>
                                      </p:to>
                                    </p:set>
                                    <p:animEffect transition="in" filter="wipe(down)">
                                      <p:cBhvr>
                                        <p:cTn id="32" dur="500"/>
                                        <p:tgtEl>
                                          <p:spTgt spid="1946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460">
                                            <p:txEl>
                                              <p:pRg st="6" end="6"/>
                                            </p:txEl>
                                          </p:spTgt>
                                        </p:tgtEl>
                                        <p:attrNameLst>
                                          <p:attrName>style.visibility</p:attrName>
                                        </p:attrNameLst>
                                      </p:cBhvr>
                                      <p:to>
                                        <p:strVal val="visible"/>
                                      </p:to>
                                    </p:set>
                                    <p:animEffect transition="in" filter="wipe(down)">
                                      <p:cBhvr>
                                        <p:cTn id="37" dur="500"/>
                                        <p:tgtEl>
                                          <p:spTgt spid="1946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219200" y="787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2500" b="1" dirty="0" smtClean="0">
                <a:solidFill>
                  <a:schemeClr val="accent2"/>
                </a:solidFill>
              </a:rPr>
              <a:t>Kilned Produced Specialty Malts</a:t>
            </a:r>
            <a:endParaRPr lang="en-US" sz="2500" b="1" dirty="0">
              <a:solidFill>
                <a:schemeClr val="accent2"/>
              </a:solidFill>
            </a:endParaRPr>
          </a:p>
        </p:txBody>
      </p:sp>
      <p:graphicFrame>
        <p:nvGraphicFramePr>
          <p:cNvPr id="4" name="Chart 3"/>
          <p:cNvGraphicFramePr/>
          <p:nvPr>
            <p:extLst>
              <p:ext uri="{D42A27DB-BD31-4B8C-83A1-F6EECF244321}">
                <p14:modId xmlns:p14="http://schemas.microsoft.com/office/powerpoint/2010/main" val="272299034"/>
              </p:ext>
            </p:extLst>
          </p:nvPr>
        </p:nvGraphicFramePr>
        <p:xfrm>
          <a:off x="990600" y="1295400"/>
          <a:ext cx="73152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3496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219200" y="787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2500" b="1" dirty="0" smtClean="0">
                <a:solidFill>
                  <a:schemeClr val="accent2"/>
                </a:solidFill>
              </a:rPr>
              <a:t>Kilned Produced Specialty Malts</a:t>
            </a:r>
            <a:endParaRPr lang="en-US" sz="2500" b="1" dirty="0">
              <a:solidFill>
                <a:schemeClr val="accent2"/>
              </a:solidFill>
            </a:endParaRPr>
          </a:p>
        </p:txBody>
      </p:sp>
      <p:graphicFrame>
        <p:nvGraphicFramePr>
          <p:cNvPr id="4" name="Chart 3"/>
          <p:cNvGraphicFramePr/>
          <p:nvPr>
            <p:extLst>
              <p:ext uri="{D42A27DB-BD31-4B8C-83A1-F6EECF244321}">
                <p14:modId xmlns:p14="http://schemas.microsoft.com/office/powerpoint/2010/main" val="2586338549"/>
              </p:ext>
            </p:extLst>
          </p:nvPr>
        </p:nvGraphicFramePr>
        <p:xfrm>
          <a:off x="838200" y="1295400"/>
          <a:ext cx="74676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533400" y="5925082"/>
            <a:ext cx="6019800" cy="461665"/>
          </a:xfrm>
          <a:prstGeom prst="rect">
            <a:avLst/>
          </a:prstGeom>
        </p:spPr>
        <p:txBody>
          <a:bodyPr wrap="square">
            <a:spAutoFit/>
          </a:bodyPr>
          <a:lstStyle/>
          <a:p>
            <a:r>
              <a:rPr lang="en-US" dirty="0" smtClean="0"/>
              <a:t>What should this diagram look like?</a:t>
            </a:r>
            <a:endParaRPr lang="en-US" dirty="0"/>
          </a:p>
        </p:txBody>
      </p:sp>
    </p:spTree>
    <p:extLst>
      <p:ext uri="{BB962C8B-B14F-4D97-AF65-F5344CB8AC3E}">
        <p14:creationId xmlns:p14="http://schemas.microsoft.com/office/powerpoint/2010/main" val="21587435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b="1" dirty="0" err="1" smtClean="0">
                <a:solidFill>
                  <a:schemeClr val="accent2"/>
                </a:solidFill>
              </a:rPr>
              <a:t>Briess</a:t>
            </a:r>
            <a:r>
              <a:rPr lang="en-US" altLang="en-US" b="1" dirty="0" smtClean="0">
                <a:solidFill>
                  <a:schemeClr val="accent2"/>
                </a:solidFill>
              </a:rPr>
              <a:t> Aromatic Munich 20L</a:t>
            </a:r>
            <a:endParaRPr lang="en-US" altLang="en-US" b="1" dirty="0">
              <a:solidFill>
                <a:schemeClr val="accent2"/>
              </a:solidFill>
            </a:endParaRPr>
          </a:p>
        </p:txBody>
      </p:sp>
      <p:sp>
        <p:nvSpPr>
          <p:cNvPr id="43011"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fld id="{664D33BD-9E4C-438A-8369-915ACF25E190}" type="slidenum">
              <a:rPr lang="en-US" altLang="en-US" sz="1000" smtClean="0"/>
              <a:pPr>
                <a:spcBef>
                  <a:spcPct val="0"/>
                </a:spcBef>
                <a:buFontTx/>
                <a:buNone/>
              </a:pPr>
              <a:t>28</a:t>
            </a:fld>
            <a:endParaRPr lang="en-US" altLang="en-US" sz="1000" smtClean="0">
              <a:solidFill>
                <a:schemeClr val="tx1"/>
              </a:solidFill>
            </a:endParaRPr>
          </a:p>
        </p:txBody>
      </p:sp>
      <p:sp>
        <p:nvSpPr>
          <p:cNvPr id="43013" name="TextBox 1"/>
          <p:cNvSpPr txBox="1">
            <a:spLocks noChangeArrowheads="1"/>
          </p:cNvSpPr>
          <p:nvPr/>
        </p:nvSpPr>
        <p:spPr bwMode="auto">
          <a:xfrm>
            <a:off x="304800" y="5486400"/>
            <a:ext cx="777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2000" dirty="0"/>
              <a:t>Flavor: Very smooth, clean, slightly sweet, rich intense </a:t>
            </a:r>
            <a:r>
              <a:rPr lang="en-US" sz="2000" dirty="0" smtClean="0"/>
              <a:t>malty</a:t>
            </a:r>
          </a:p>
          <a:p>
            <a:r>
              <a:rPr lang="en-US" sz="2000" dirty="0" smtClean="0"/>
              <a:t>Color</a:t>
            </a:r>
            <a:r>
              <a:rPr lang="en-US" sz="2000" dirty="0"/>
              <a:t>: Deep golden with orange hues </a:t>
            </a:r>
            <a:endParaRPr lang="en-US" altLang="en-US" sz="2000" dirty="0">
              <a:latin typeface="+mn-lt"/>
              <a:ea typeface="+mn-ea"/>
            </a:endParaRPr>
          </a:p>
        </p:txBody>
      </p:sp>
      <p:sp>
        <p:nvSpPr>
          <p:cNvPr id="3" name="Rectangle 2"/>
          <p:cNvSpPr/>
          <p:nvPr/>
        </p:nvSpPr>
        <p:spPr>
          <a:xfrm>
            <a:off x="2286000" y="1266121"/>
            <a:ext cx="4572000" cy="369332"/>
          </a:xfrm>
          <a:prstGeom prst="rect">
            <a:avLst/>
          </a:prstGeom>
        </p:spPr>
        <p:txBody>
          <a:bodyPr>
            <a:spAutoFit/>
          </a:bodyPr>
          <a:lstStyle/>
          <a:p>
            <a:pPr algn="ctr"/>
            <a:r>
              <a:rPr lang="en-US" sz="1800" b="1" u="sng" dirty="0" smtClean="0"/>
              <a:t>Average Sensory Profile</a:t>
            </a:r>
            <a:endParaRPr lang="en-US" sz="1800" b="1" u="sng"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600200"/>
            <a:ext cx="6477000" cy="3907856"/>
          </a:xfrm>
          <a:prstGeom prst="rect">
            <a:avLst/>
          </a:prstGeom>
        </p:spPr>
      </p:pic>
    </p:spTree>
    <p:extLst>
      <p:ext uri="{BB962C8B-B14F-4D97-AF65-F5344CB8AC3E}">
        <p14:creationId xmlns:p14="http://schemas.microsoft.com/office/powerpoint/2010/main" val="2775018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Overview of Discussion</a:t>
            </a:r>
          </a:p>
        </p:txBody>
      </p:sp>
      <p:sp>
        <p:nvSpPr>
          <p:cNvPr id="16387" name="Content Placeholder 2"/>
          <p:cNvSpPr>
            <a:spLocks noGrp="1"/>
          </p:cNvSpPr>
          <p:nvPr>
            <p:ph idx="1"/>
          </p:nvPr>
        </p:nvSpPr>
        <p:spPr>
          <a:xfrm>
            <a:off x="304800" y="1295400"/>
            <a:ext cx="8839200" cy="4953000"/>
          </a:xfrm>
        </p:spPr>
        <p:txBody>
          <a:bodyPr/>
          <a:lstStyle/>
          <a:p>
            <a:pPr>
              <a:defRPr/>
            </a:pPr>
            <a:endParaRPr lang="en-US" altLang="en-US" dirty="0" smtClean="0"/>
          </a:p>
          <a:p>
            <a:pPr>
              <a:defRPr/>
            </a:pPr>
            <a:endParaRPr lang="en-US" altLang="en-US" dirty="0"/>
          </a:p>
          <a:p>
            <a:pPr>
              <a:defRPr/>
            </a:pPr>
            <a:r>
              <a:rPr lang="en-US" altLang="en-US" dirty="0" smtClean="0"/>
              <a:t>Sensory </a:t>
            </a:r>
          </a:p>
          <a:p>
            <a:pPr lvl="1">
              <a:defRPr/>
            </a:pPr>
            <a:r>
              <a:rPr lang="en-US" altLang="en-US" dirty="0" smtClean="0"/>
              <a:t>Look at each malt style</a:t>
            </a:r>
          </a:p>
          <a:p>
            <a:pPr lvl="1">
              <a:defRPr/>
            </a:pPr>
            <a:r>
              <a:rPr lang="en-US" altLang="en-US" dirty="0" smtClean="0"/>
              <a:t>Sample malt and wort from each malt style</a:t>
            </a:r>
          </a:p>
          <a:p>
            <a:pPr lvl="1">
              <a:defRPr/>
            </a:pPr>
            <a:r>
              <a:rPr lang="en-US" altLang="en-US" dirty="0" smtClean="0"/>
              <a:t>Beer sampling from each malt style</a:t>
            </a:r>
          </a:p>
          <a:p>
            <a:pPr lvl="1">
              <a:defRPr/>
            </a:pPr>
            <a:endParaRPr lang="en-US" altLang="en-US" dirty="0"/>
          </a:p>
          <a:p>
            <a:pPr lvl="1">
              <a:defRPr/>
            </a:pPr>
            <a:endParaRPr lang="en-US" altLang="en-US" dirty="0" smtClean="0"/>
          </a:p>
        </p:txBody>
      </p:sp>
      <p:sp>
        <p:nvSpPr>
          <p:cNvPr id="163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fld id="{CFC85703-77CC-407D-9742-0E06AED682F1}" type="slidenum">
              <a:rPr lang="en-US" altLang="en-US" sz="1000" smtClean="0"/>
              <a:pPr>
                <a:spcBef>
                  <a:spcPct val="0"/>
                </a:spcBef>
                <a:buFontTx/>
                <a:buNone/>
              </a:pPr>
              <a:t>2</a:t>
            </a:fld>
            <a:endParaRPr lang="en-US" altLang="en-US" sz="1000" smtClean="0">
              <a:solidFill>
                <a:schemeClr val="tx1"/>
              </a:solidFill>
            </a:endParaRPr>
          </a:p>
        </p:txBody>
      </p:sp>
    </p:spTree>
    <p:extLst>
      <p:ext uri="{BB962C8B-B14F-4D97-AF65-F5344CB8AC3E}">
        <p14:creationId xmlns:p14="http://schemas.microsoft.com/office/powerpoint/2010/main" val="182585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219200" y="787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2500" b="1" dirty="0" smtClean="0">
                <a:solidFill>
                  <a:schemeClr val="accent2"/>
                </a:solidFill>
              </a:rPr>
              <a:t>Franco-</a:t>
            </a:r>
            <a:r>
              <a:rPr lang="en-US" sz="2500" b="1" dirty="0" err="1" smtClean="0">
                <a:solidFill>
                  <a:schemeClr val="accent2"/>
                </a:solidFill>
              </a:rPr>
              <a:t>Belges</a:t>
            </a:r>
            <a:r>
              <a:rPr lang="en-US" sz="2500" b="1" dirty="0" smtClean="0">
                <a:solidFill>
                  <a:schemeClr val="accent2"/>
                </a:solidFill>
              </a:rPr>
              <a:t> Special Aromatic Malt</a:t>
            </a:r>
            <a:endParaRPr lang="en-US" sz="2500" b="1" dirty="0">
              <a:solidFill>
                <a:schemeClr val="accent2"/>
              </a:solidFill>
            </a:endParaRPr>
          </a:p>
        </p:txBody>
      </p:sp>
      <p:sp>
        <p:nvSpPr>
          <p:cNvPr id="2" name="Rectangle 1"/>
          <p:cNvSpPr/>
          <p:nvPr/>
        </p:nvSpPr>
        <p:spPr>
          <a:xfrm>
            <a:off x="533400" y="5715000"/>
            <a:ext cx="6019800" cy="430887"/>
          </a:xfrm>
          <a:prstGeom prst="rect">
            <a:avLst/>
          </a:prstGeom>
        </p:spPr>
        <p:txBody>
          <a:bodyPr wrap="square">
            <a:spAutoFit/>
          </a:bodyPr>
          <a:lstStyle/>
          <a:p>
            <a:r>
              <a:rPr lang="en-US" sz="2200" dirty="0" smtClean="0"/>
              <a:t>What should this diagram look like? </a:t>
            </a:r>
            <a:endParaRPr lang="en-US"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278377"/>
            <a:ext cx="7353395" cy="4436623"/>
          </a:xfrm>
          <a:prstGeom prst="rect">
            <a:avLst/>
          </a:prstGeom>
        </p:spPr>
      </p:pic>
    </p:spTree>
    <p:extLst>
      <p:ext uri="{BB962C8B-B14F-4D97-AF65-F5344CB8AC3E}">
        <p14:creationId xmlns:p14="http://schemas.microsoft.com/office/powerpoint/2010/main" val="19574989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590800" y="838200"/>
            <a:ext cx="640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2500" b="1" dirty="0">
                <a:solidFill>
                  <a:schemeClr val="accent2"/>
                </a:solidFill>
                <a:latin typeface="+mj-lt"/>
                <a:ea typeface="+mj-ea"/>
                <a:cs typeface="+mj-cs"/>
              </a:rPr>
              <a:t>Caramel-Style Malts - Flavors &amp; Aromas</a:t>
            </a:r>
          </a:p>
        </p:txBody>
      </p:sp>
      <p:sp>
        <p:nvSpPr>
          <p:cNvPr id="36867" name="Rectangle 3"/>
          <p:cNvSpPr>
            <a:spLocks noChangeArrowheads="1"/>
          </p:cNvSpPr>
          <p:nvPr/>
        </p:nvSpPr>
        <p:spPr bwMode="auto">
          <a:xfrm>
            <a:off x="76200" y="19812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pPr>
            <a:r>
              <a:rPr lang="en-US" sz="1800" dirty="0" smtClean="0">
                <a:solidFill>
                  <a:srgbClr val="522F15"/>
                </a:solidFill>
              </a:rPr>
              <a:t>Caramel 10-20L:	Mild </a:t>
            </a:r>
            <a:r>
              <a:rPr lang="en-US" sz="1800" dirty="0">
                <a:solidFill>
                  <a:srgbClr val="522F15"/>
                </a:solidFill>
              </a:rPr>
              <a:t>Clean </a:t>
            </a:r>
            <a:r>
              <a:rPr lang="en-US" sz="1800" dirty="0" smtClean="0">
                <a:solidFill>
                  <a:srgbClr val="522F15"/>
                </a:solidFill>
              </a:rPr>
              <a:t>Sweetness</a:t>
            </a:r>
          </a:p>
          <a:p>
            <a:pPr marL="342900" indent="-342900" eaLnBrk="0" hangingPunct="0">
              <a:spcBef>
                <a:spcPct val="20000"/>
              </a:spcBef>
            </a:pPr>
            <a:endParaRPr lang="en-US" sz="800" dirty="0">
              <a:solidFill>
                <a:srgbClr val="522F15"/>
              </a:solidFill>
            </a:endParaRPr>
          </a:p>
          <a:p>
            <a:pPr marL="342900" indent="-342900" eaLnBrk="0" hangingPunct="0">
              <a:spcBef>
                <a:spcPct val="20000"/>
              </a:spcBef>
            </a:pPr>
            <a:r>
              <a:rPr lang="en-US" sz="1800" dirty="0">
                <a:solidFill>
                  <a:srgbClr val="522F15"/>
                </a:solidFill>
              </a:rPr>
              <a:t>Caramel </a:t>
            </a:r>
            <a:r>
              <a:rPr lang="en-US" sz="1800" dirty="0" smtClean="0">
                <a:solidFill>
                  <a:srgbClr val="522F15"/>
                </a:solidFill>
              </a:rPr>
              <a:t>30-50L: </a:t>
            </a:r>
            <a:r>
              <a:rPr lang="en-US" sz="1800" dirty="0">
                <a:solidFill>
                  <a:srgbClr val="522F15"/>
                </a:solidFill>
              </a:rPr>
              <a:t>	</a:t>
            </a:r>
            <a:r>
              <a:rPr lang="en-US" sz="1800" dirty="0" smtClean="0">
                <a:solidFill>
                  <a:srgbClr val="522F15"/>
                </a:solidFill>
              </a:rPr>
              <a:t>Sweet </a:t>
            </a:r>
            <a:r>
              <a:rPr lang="en-US" sz="1800" dirty="0">
                <a:solidFill>
                  <a:srgbClr val="522F15"/>
                </a:solidFill>
              </a:rPr>
              <a:t>Caramel, Mild </a:t>
            </a:r>
            <a:r>
              <a:rPr lang="en-US" sz="1800" dirty="0" smtClean="0">
                <a:solidFill>
                  <a:srgbClr val="522F15"/>
                </a:solidFill>
              </a:rPr>
              <a:t>Toffee</a:t>
            </a:r>
          </a:p>
          <a:p>
            <a:pPr marL="342900" indent="-342900" eaLnBrk="0" hangingPunct="0">
              <a:spcBef>
                <a:spcPct val="20000"/>
              </a:spcBef>
            </a:pPr>
            <a:endParaRPr lang="en-US" sz="800" dirty="0">
              <a:solidFill>
                <a:srgbClr val="522F15"/>
              </a:solidFill>
            </a:endParaRPr>
          </a:p>
          <a:p>
            <a:pPr marL="342900" indent="-342900" eaLnBrk="0" hangingPunct="0">
              <a:spcBef>
                <a:spcPct val="20000"/>
              </a:spcBef>
            </a:pPr>
            <a:r>
              <a:rPr lang="en-US" sz="1800" dirty="0">
                <a:solidFill>
                  <a:srgbClr val="522F15"/>
                </a:solidFill>
              </a:rPr>
              <a:t>Caramel </a:t>
            </a:r>
            <a:r>
              <a:rPr lang="en-US" sz="1800" dirty="0" smtClean="0">
                <a:solidFill>
                  <a:srgbClr val="522F15"/>
                </a:solidFill>
              </a:rPr>
              <a:t>60-70L: </a:t>
            </a:r>
            <a:r>
              <a:rPr lang="en-US" sz="1800" dirty="0">
                <a:solidFill>
                  <a:srgbClr val="522F15"/>
                </a:solidFill>
              </a:rPr>
              <a:t>	</a:t>
            </a:r>
            <a:r>
              <a:rPr lang="en-US" sz="1800" dirty="0" smtClean="0">
                <a:solidFill>
                  <a:srgbClr val="522F15"/>
                </a:solidFill>
              </a:rPr>
              <a:t>Sweet</a:t>
            </a:r>
            <a:r>
              <a:rPr lang="en-US" sz="1800" dirty="0">
                <a:solidFill>
                  <a:srgbClr val="522F15"/>
                </a:solidFill>
              </a:rPr>
              <a:t>, Pronounced </a:t>
            </a:r>
            <a:r>
              <a:rPr lang="en-US" sz="1800" dirty="0" smtClean="0">
                <a:solidFill>
                  <a:srgbClr val="522F15"/>
                </a:solidFill>
              </a:rPr>
              <a:t>Caramel</a:t>
            </a:r>
          </a:p>
          <a:p>
            <a:pPr marL="342900" indent="-342900" eaLnBrk="0" hangingPunct="0">
              <a:spcBef>
                <a:spcPct val="20000"/>
              </a:spcBef>
            </a:pPr>
            <a:endParaRPr lang="en-US" sz="800" dirty="0">
              <a:solidFill>
                <a:srgbClr val="522F15"/>
              </a:solidFill>
            </a:endParaRPr>
          </a:p>
          <a:p>
            <a:pPr marL="342900" indent="-342900" eaLnBrk="0" hangingPunct="0">
              <a:spcBef>
                <a:spcPct val="20000"/>
              </a:spcBef>
            </a:pPr>
            <a:r>
              <a:rPr lang="en-US" sz="1800" dirty="0">
                <a:solidFill>
                  <a:srgbClr val="522F15"/>
                </a:solidFill>
              </a:rPr>
              <a:t>Caramel </a:t>
            </a:r>
            <a:r>
              <a:rPr lang="en-US" sz="1800" dirty="0" smtClean="0">
                <a:solidFill>
                  <a:srgbClr val="522F15"/>
                </a:solidFill>
              </a:rPr>
              <a:t>80-90L: 	Pronounced </a:t>
            </a:r>
            <a:r>
              <a:rPr lang="en-US" sz="1800" dirty="0">
                <a:solidFill>
                  <a:srgbClr val="522F15"/>
                </a:solidFill>
              </a:rPr>
              <a:t>Caramel, </a:t>
            </a:r>
            <a:endParaRPr lang="en-US" sz="1800" dirty="0" smtClean="0">
              <a:solidFill>
                <a:srgbClr val="522F15"/>
              </a:solidFill>
            </a:endParaRPr>
          </a:p>
          <a:p>
            <a:pPr marL="342900" indent="-342900" eaLnBrk="0" hangingPunct="0">
              <a:spcBef>
                <a:spcPct val="20000"/>
              </a:spcBef>
            </a:pPr>
            <a:r>
              <a:rPr lang="en-US" sz="1800" dirty="0">
                <a:solidFill>
                  <a:srgbClr val="522F15"/>
                </a:solidFill>
              </a:rPr>
              <a:t>	</a:t>
            </a:r>
            <a:r>
              <a:rPr lang="en-US" sz="1800" dirty="0" smtClean="0">
                <a:solidFill>
                  <a:srgbClr val="522F15"/>
                </a:solidFill>
              </a:rPr>
              <a:t>		Slight Burnt/Brown Sugar</a:t>
            </a:r>
          </a:p>
          <a:p>
            <a:pPr marL="342900" indent="-342900" eaLnBrk="0" hangingPunct="0">
              <a:spcBef>
                <a:spcPct val="20000"/>
              </a:spcBef>
            </a:pPr>
            <a:endParaRPr lang="en-US" sz="800" dirty="0">
              <a:solidFill>
                <a:srgbClr val="522F15"/>
              </a:solidFill>
            </a:endParaRPr>
          </a:p>
          <a:p>
            <a:pPr marL="342900" indent="-342900" eaLnBrk="0" hangingPunct="0">
              <a:spcBef>
                <a:spcPct val="20000"/>
              </a:spcBef>
            </a:pPr>
            <a:r>
              <a:rPr lang="en-US" sz="1800" dirty="0">
                <a:solidFill>
                  <a:srgbClr val="522F15"/>
                </a:solidFill>
              </a:rPr>
              <a:t>Caramel </a:t>
            </a:r>
            <a:r>
              <a:rPr lang="en-US" sz="1800" dirty="0" smtClean="0">
                <a:solidFill>
                  <a:srgbClr val="522F15"/>
                </a:solidFill>
              </a:rPr>
              <a:t>120L:    	Very pronounced </a:t>
            </a:r>
            <a:r>
              <a:rPr lang="en-US" sz="1800" dirty="0">
                <a:solidFill>
                  <a:srgbClr val="522F15"/>
                </a:solidFill>
              </a:rPr>
              <a:t>Caramel, </a:t>
            </a:r>
            <a:endParaRPr lang="en-US" sz="1800" dirty="0" smtClean="0">
              <a:solidFill>
                <a:srgbClr val="522F15"/>
              </a:solidFill>
            </a:endParaRPr>
          </a:p>
          <a:p>
            <a:pPr marL="342900" indent="-342900" eaLnBrk="0" hangingPunct="0">
              <a:spcBef>
                <a:spcPct val="20000"/>
              </a:spcBef>
            </a:pPr>
            <a:r>
              <a:rPr lang="en-US" sz="1800" dirty="0">
                <a:solidFill>
                  <a:srgbClr val="522F15"/>
                </a:solidFill>
              </a:rPr>
              <a:t>	</a:t>
            </a:r>
            <a:r>
              <a:rPr lang="en-US" sz="1800" dirty="0" smtClean="0">
                <a:solidFill>
                  <a:srgbClr val="522F15"/>
                </a:solidFill>
              </a:rPr>
              <a:t>		Slight Burnt/Brown </a:t>
            </a:r>
            <a:r>
              <a:rPr lang="en-US" sz="1800" dirty="0">
                <a:solidFill>
                  <a:srgbClr val="522F15"/>
                </a:solidFill>
              </a:rPr>
              <a:t>Sugar, </a:t>
            </a:r>
            <a:r>
              <a:rPr lang="en-US" sz="1800" dirty="0" err="1" smtClean="0">
                <a:solidFill>
                  <a:srgbClr val="522F15"/>
                </a:solidFill>
              </a:rPr>
              <a:t>Raisiny</a:t>
            </a:r>
            <a:r>
              <a:rPr lang="en-US" sz="1800" dirty="0" smtClean="0">
                <a:solidFill>
                  <a:srgbClr val="522F15"/>
                </a:solidFill>
              </a:rPr>
              <a:t>, Prunes</a:t>
            </a:r>
          </a:p>
          <a:p>
            <a:pPr marL="342900" indent="-342900" eaLnBrk="0" hangingPunct="0">
              <a:spcBef>
                <a:spcPct val="20000"/>
              </a:spcBef>
            </a:pPr>
            <a:endParaRPr lang="en-US" sz="800" dirty="0">
              <a:solidFill>
                <a:srgbClr val="522F15"/>
              </a:solidFill>
            </a:endParaRPr>
          </a:p>
          <a:p>
            <a:pPr marL="342900" indent="-342900" eaLnBrk="0" hangingPunct="0">
              <a:spcBef>
                <a:spcPct val="20000"/>
              </a:spcBef>
            </a:pPr>
            <a:r>
              <a:rPr lang="en-US" sz="1800" dirty="0" smtClean="0">
                <a:solidFill>
                  <a:srgbClr val="522F15"/>
                </a:solidFill>
              </a:rPr>
              <a:t>Ex Special 130L: Toasted </a:t>
            </a:r>
            <a:r>
              <a:rPr lang="en-US" sz="1800" dirty="0">
                <a:solidFill>
                  <a:srgbClr val="522F15"/>
                </a:solidFill>
              </a:rPr>
              <a:t>Marshmallow, Prune, </a:t>
            </a:r>
            <a:r>
              <a:rPr lang="en-US" sz="1800" dirty="0" smtClean="0">
                <a:solidFill>
                  <a:srgbClr val="522F15"/>
                </a:solidFill>
              </a:rPr>
              <a:t>Figs, Dates, Woody</a:t>
            </a:r>
            <a:endParaRPr lang="en-US" sz="1800" dirty="0">
              <a:solidFill>
                <a:srgbClr val="522F15"/>
              </a:solidFill>
            </a:endParaRPr>
          </a:p>
          <a:p>
            <a:pPr marL="342900" indent="-342900">
              <a:spcBef>
                <a:spcPct val="20000"/>
              </a:spcBef>
            </a:pPr>
            <a:endParaRPr lang="en-US" sz="1200" i="1" dirty="0"/>
          </a:p>
          <a:p>
            <a:pPr marL="342900" indent="-342900">
              <a:spcBef>
                <a:spcPct val="20000"/>
              </a:spcBef>
            </a:pPr>
            <a:r>
              <a:rPr lang="en-US" sz="1200" i="1" dirty="0" smtClean="0"/>
              <a:t>Note, ES has a shorter starch conversion in roaster prior to roasting. This yields its unique flavor profile, </a:t>
            </a:r>
          </a:p>
          <a:p>
            <a:pPr marL="342900" indent="-342900">
              <a:spcBef>
                <a:spcPct val="20000"/>
              </a:spcBef>
            </a:pPr>
            <a:r>
              <a:rPr lang="en-US" sz="1200" i="1" dirty="0"/>
              <a:t>w</a:t>
            </a:r>
            <a:r>
              <a:rPr lang="en-US" sz="1200" i="1" dirty="0" smtClean="0"/>
              <a:t>ith some </a:t>
            </a:r>
            <a:r>
              <a:rPr lang="en-US" sz="1200" i="1" dirty="0" err="1" smtClean="0"/>
              <a:t>biscuity</a:t>
            </a:r>
            <a:r>
              <a:rPr lang="en-US" sz="1200" i="1" dirty="0" smtClean="0"/>
              <a:t> notes, but also fig/prunes/dates compared with Caramel malts.</a:t>
            </a:r>
          </a:p>
          <a:p>
            <a:pPr marL="342900" indent="-342900">
              <a:spcBef>
                <a:spcPct val="20000"/>
              </a:spcBef>
            </a:pPr>
            <a:endParaRPr lang="en-US" sz="1800" dirty="0">
              <a:solidFill>
                <a:srgbClr val="522F15"/>
              </a:solidFill>
            </a:endParaRPr>
          </a:p>
        </p:txBody>
      </p:sp>
      <p:pic>
        <p:nvPicPr>
          <p:cNvPr id="4" name="Picture 6" descr="pie slice - roasted"/>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8925" y="1244600"/>
            <a:ext cx="374967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892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0CF922A-FB35-495C-A6CD-9C6EBF5080AD}" type="slidenum">
              <a:rPr lang="en-US" sz="1000" smtClean="0">
                <a:solidFill>
                  <a:srgbClr val="522F15"/>
                </a:solidFill>
              </a:rPr>
              <a:pPr>
                <a:defRPr/>
              </a:pPr>
              <a:t>31</a:t>
            </a:fld>
            <a:endParaRPr lang="en-US" sz="1000" smtClean="0"/>
          </a:p>
        </p:txBody>
      </p:sp>
      <p:sp>
        <p:nvSpPr>
          <p:cNvPr id="32771" name="Rectangle 2"/>
          <p:cNvSpPr>
            <a:spLocks noGrp="1" noChangeArrowheads="1"/>
          </p:cNvSpPr>
          <p:nvPr>
            <p:ph type="title"/>
          </p:nvPr>
        </p:nvSpPr>
        <p:spPr>
          <a:xfrm>
            <a:off x="1346200" y="762000"/>
            <a:ext cx="7772400" cy="762000"/>
          </a:xfrm>
        </p:spPr>
        <p:txBody>
          <a:bodyPr/>
          <a:lstStyle/>
          <a:p>
            <a:pPr eaLnBrk="1" hangingPunct="1"/>
            <a:r>
              <a:rPr lang="en-US" b="1" dirty="0" smtClean="0">
                <a:solidFill>
                  <a:schemeClr val="accent2"/>
                </a:solidFill>
              </a:rPr>
              <a:t>Caramel-Style Malts – General Characteristics </a:t>
            </a:r>
            <a:r>
              <a:rPr lang="en-US" sz="2800" b="1" i="1" dirty="0" smtClean="0">
                <a:solidFill>
                  <a:srgbClr val="663300"/>
                </a:solidFill>
                <a:latin typeface="Times New Roman" pitchFamily="18" charset="0"/>
              </a:rPr>
              <a:t/>
            </a:r>
            <a:br>
              <a:rPr lang="en-US" sz="2800" b="1" i="1" dirty="0" smtClean="0">
                <a:solidFill>
                  <a:srgbClr val="663300"/>
                </a:solidFill>
                <a:latin typeface="Times New Roman" pitchFamily="18" charset="0"/>
              </a:rPr>
            </a:br>
            <a:endParaRPr lang="en-US" b="1" dirty="0" smtClean="0">
              <a:solidFill>
                <a:schemeClr val="accent2"/>
              </a:solidFill>
            </a:endParaRPr>
          </a:p>
        </p:txBody>
      </p:sp>
      <p:sp>
        <p:nvSpPr>
          <p:cNvPr id="32772" name="Rectangle 3"/>
          <p:cNvSpPr>
            <a:spLocks noGrp="1" noChangeArrowheads="1"/>
          </p:cNvSpPr>
          <p:nvPr>
            <p:ph type="body" idx="1"/>
          </p:nvPr>
        </p:nvSpPr>
        <p:spPr>
          <a:xfrm>
            <a:off x="609600" y="1981200"/>
            <a:ext cx="8001000" cy="3429000"/>
          </a:xfrm>
        </p:spPr>
        <p:txBody>
          <a:bodyPr/>
          <a:lstStyle/>
          <a:p>
            <a:r>
              <a:rPr lang="en-US" sz="2000" b="1" dirty="0" smtClean="0"/>
              <a:t>Color: 	</a:t>
            </a:r>
            <a:r>
              <a:rPr lang="en-US" sz="2000" dirty="0" smtClean="0"/>
              <a:t>10L – 140L</a:t>
            </a:r>
          </a:p>
          <a:p>
            <a:endParaRPr lang="en-US" sz="800" dirty="0" smtClean="0"/>
          </a:p>
          <a:p>
            <a:r>
              <a:rPr lang="en-US" sz="2000" b="1" dirty="0" smtClean="0"/>
              <a:t>Hue:</a:t>
            </a:r>
            <a:r>
              <a:rPr lang="en-US" sz="2000" dirty="0" smtClean="0"/>
              <a:t>		Golden, orange to deep red, mahogany tones</a:t>
            </a:r>
          </a:p>
          <a:p>
            <a:endParaRPr lang="en-US" sz="800" dirty="0" smtClean="0"/>
          </a:p>
          <a:p>
            <a:r>
              <a:rPr lang="en-US" sz="2000" b="1" dirty="0" smtClean="0"/>
              <a:t>Flavor: 	</a:t>
            </a:r>
            <a:r>
              <a:rPr lang="en-US" sz="2000" dirty="0" smtClean="0"/>
              <a:t>Sweet, toffee, caramel, roast, raisin, molasses</a:t>
            </a:r>
          </a:p>
          <a:p>
            <a:pPr>
              <a:buFontTx/>
              <a:buNone/>
            </a:pPr>
            <a:endParaRPr lang="en-US" sz="800" dirty="0" smtClean="0"/>
          </a:p>
          <a:p>
            <a:r>
              <a:rPr lang="en-US" sz="2000" b="1" dirty="0" err="1" smtClean="0"/>
              <a:t>Mouthfeel</a:t>
            </a:r>
            <a:r>
              <a:rPr lang="en-US" sz="2000" b="1" dirty="0" smtClean="0"/>
              <a:t>: 	</a:t>
            </a:r>
            <a:r>
              <a:rPr lang="en-US" sz="2000" dirty="0" smtClean="0"/>
              <a:t>Add body to finished beer due to non-</a:t>
            </a:r>
            <a:r>
              <a:rPr lang="en-US" sz="2000" dirty="0" err="1" smtClean="0"/>
              <a:t>fermentables</a:t>
            </a:r>
            <a:endParaRPr lang="en-US" sz="2000" dirty="0" smtClean="0"/>
          </a:p>
          <a:p>
            <a:pPr>
              <a:buFontTx/>
              <a:buNone/>
            </a:pPr>
            <a:endParaRPr lang="en-US" sz="800" dirty="0" smtClean="0"/>
          </a:p>
          <a:p>
            <a:r>
              <a:rPr lang="en-US" sz="2000" b="1" dirty="0" smtClean="0"/>
              <a:t>Foam:  	</a:t>
            </a:r>
            <a:r>
              <a:rPr lang="en-US" sz="2000" dirty="0" smtClean="0"/>
              <a:t>Promote foam development and foam retention</a:t>
            </a:r>
          </a:p>
          <a:p>
            <a:pPr>
              <a:buFontTx/>
              <a:buNone/>
            </a:pPr>
            <a:endParaRPr lang="en-US" sz="800" dirty="0" smtClean="0"/>
          </a:p>
          <a:p>
            <a:r>
              <a:rPr lang="en-US" sz="2000" b="1" dirty="0" smtClean="0"/>
              <a:t>Endosperm: </a:t>
            </a:r>
            <a:r>
              <a:rPr lang="en-US" sz="2000" dirty="0" smtClean="0"/>
              <a:t>&gt;90 % of kernels glassy / crystallized</a:t>
            </a:r>
          </a:p>
          <a:p>
            <a:pPr eaLnBrk="1" hangingPunct="1">
              <a:buFontTx/>
              <a:buNone/>
            </a:pPr>
            <a:endParaRPr lang="en-US" sz="1800" dirty="0" smtClean="0"/>
          </a:p>
        </p:txBody>
      </p:sp>
      <p:sp>
        <p:nvSpPr>
          <p:cNvPr id="2" name="Rectangle 1"/>
          <p:cNvSpPr/>
          <p:nvPr/>
        </p:nvSpPr>
        <p:spPr>
          <a:xfrm>
            <a:off x="1066800" y="5257800"/>
            <a:ext cx="6477000" cy="830997"/>
          </a:xfrm>
          <a:prstGeom prst="rect">
            <a:avLst/>
          </a:prstGeom>
        </p:spPr>
        <p:txBody>
          <a:bodyPr wrap="square">
            <a:spAutoFit/>
          </a:bodyPr>
          <a:lstStyle/>
          <a:p>
            <a:pPr marL="231775" indent="-231775" algn="ctr" eaLnBrk="1" hangingPunct="1">
              <a:buFontTx/>
              <a:buNone/>
            </a:pPr>
            <a:r>
              <a:rPr lang="en-US" altLang="en-US" i="1" u="sng" dirty="0">
                <a:solidFill>
                  <a:srgbClr val="522F15"/>
                </a:solidFill>
                <a:latin typeface="Tahoma" panose="020B0604030504040204" pitchFamily="34" charset="0"/>
                <a:ea typeface="Tahoma" panose="020B0604030504040204" pitchFamily="34" charset="0"/>
                <a:cs typeface="Tahoma" panose="020B0604030504040204" pitchFamily="34" charset="0"/>
              </a:rPr>
              <a:t>Mashing Within Each Kernel of Green Malt </a:t>
            </a:r>
          </a:p>
          <a:p>
            <a:pPr marL="231775" indent="-231775" algn="ctr" eaLnBrk="1" hangingPunct="1">
              <a:buFontTx/>
              <a:buNone/>
            </a:pPr>
            <a:r>
              <a:rPr lang="en-US" altLang="en-US" i="1" u="sng" dirty="0">
                <a:solidFill>
                  <a:srgbClr val="522F15"/>
                </a:solidFill>
                <a:latin typeface="Tahoma" panose="020B0604030504040204" pitchFamily="34" charset="0"/>
                <a:ea typeface="Tahoma" panose="020B0604030504040204" pitchFamily="34" charset="0"/>
                <a:cs typeface="Tahoma" panose="020B0604030504040204" pitchFamily="34" charset="0"/>
              </a:rPr>
              <a:t>Unique to Caramel Style Malts</a:t>
            </a:r>
          </a:p>
        </p:txBody>
      </p:sp>
    </p:spTree>
    <p:extLst>
      <p:ext uri="{BB962C8B-B14F-4D97-AF65-F5344CB8AC3E}">
        <p14:creationId xmlns:p14="http://schemas.microsoft.com/office/powerpoint/2010/main" val="15199639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b="1" dirty="0" smtClean="0">
                <a:solidFill>
                  <a:schemeClr val="accent2"/>
                </a:solidFill>
              </a:rPr>
              <a:t>Caramel Malt 20L</a:t>
            </a:r>
            <a:endParaRPr lang="en-US" altLang="en-US" b="1" dirty="0">
              <a:solidFill>
                <a:schemeClr val="accent2"/>
              </a:solidFill>
            </a:endParaRPr>
          </a:p>
        </p:txBody>
      </p:sp>
      <p:sp>
        <p:nvSpPr>
          <p:cNvPr id="43011"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fld id="{664D33BD-9E4C-438A-8369-915ACF25E190}" type="slidenum">
              <a:rPr lang="en-US" altLang="en-US" sz="1000" smtClean="0"/>
              <a:pPr>
                <a:spcBef>
                  <a:spcPct val="0"/>
                </a:spcBef>
                <a:buFontTx/>
                <a:buNone/>
              </a:pPr>
              <a:t>32</a:t>
            </a:fld>
            <a:endParaRPr lang="en-US" altLang="en-US" sz="1000" smtClean="0">
              <a:solidFill>
                <a:schemeClr val="tx1"/>
              </a:solidFill>
            </a:endParaRPr>
          </a:p>
        </p:txBody>
      </p:sp>
      <p:sp>
        <p:nvSpPr>
          <p:cNvPr id="43013" name="TextBox 1"/>
          <p:cNvSpPr txBox="1">
            <a:spLocks noChangeArrowheads="1"/>
          </p:cNvSpPr>
          <p:nvPr/>
        </p:nvSpPr>
        <p:spPr bwMode="auto">
          <a:xfrm>
            <a:off x="304800" y="5486400"/>
            <a:ext cx="777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2000" dirty="0" smtClean="0"/>
              <a:t>Flavor</a:t>
            </a:r>
            <a:r>
              <a:rPr lang="en-US" sz="2000" dirty="0"/>
              <a:t>: Candy-like sweetness, mild </a:t>
            </a:r>
            <a:r>
              <a:rPr lang="en-US" sz="2000" dirty="0" smtClean="0"/>
              <a:t>caramel</a:t>
            </a:r>
          </a:p>
          <a:p>
            <a:r>
              <a:rPr lang="en-US" sz="2000" dirty="0" smtClean="0"/>
              <a:t>Color</a:t>
            </a:r>
            <a:r>
              <a:rPr lang="en-US" sz="2000" dirty="0"/>
              <a:t>: Contributes golden hues </a:t>
            </a:r>
            <a:endParaRPr lang="en-US" altLang="en-US" sz="2000" dirty="0">
              <a:latin typeface="+mn-lt"/>
              <a:ea typeface="+mn-ea"/>
            </a:endParaRPr>
          </a:p>
        </p:txBody>
      </p:sp>
      <p:sp>
        <p:nvSpPr>
          <p:cNvPr id="3" name="Rectangle 2"/>
          <p:cNvSpPr/>
          <p:nvPr/>
        </p:nvSpPr>
        <p:spPr>
          <a:xfrm>
            <a:off x="2286000" y="1266121"/>
            <a:ext cx="4572000" cy="369332"/>
          </a:xfrm>
          <a:prstGeom prst="rect">
            <a:avLst/>
          </a:prstGeom>
        </p:spPr>
        <p:txBody>
          <a:bodyPr>
            <a:spAutoFit/>
          </a:bodyPr>
          <a:lstStyle/>
          <a:p>
            <a:pPr algn="ctr"/>
            <a:r>
              <a:rPr lang="en-US" sz="1800" b="1" u="sng" dirty="0" smtClean="0"/>
              <a:t>Average Sensory Profile</a:t>
            </a:r>
            <a:endParaRPr lang="en-US" sz="1800" b="1"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624093"/>
            <a:ext cx="6934200" cy="3946994"/>
          </a:xfrm>
          <a:prstGeom prst="rect">
            <a:avLst/>
          </a:prstGeom>
        </p:spPr>
      </p:pic>
    </p:spTree>
    <p:extLst>
      <p:ext uri="{BB962C8B-B14F-4D97-AF65-F5344CB8AC3E}">
        <p14:creationId xmlns:p14="http://schemas.microsoft.com/office/powerpoint/2010/main" val="28051916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b="1" dirty="0">
                <a:solidFill>
                  <a:schemeClr val="accent2"/>
                </a:solidFill>
              </a:rPr>
              <a:t>Extra Special Malt</a:t>
            </a:r>
          </a:p>
        </p:txBody>
      </p:sp>
      <p:sp>
        <p:nvSpPr>
          <p:cNvPr id="43011"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fld id="{664D33BD-9E4C-438A-8369-915ACF25E190}" type="slidenum">
              <a:rPr lang="en-US" altLang="en-US" sz="1000" smtClean="0"/>
              <a:pPr>
                <a:spcBef>
                  <a:spcPct val="0"/>
                </a:spcBef>
                <a:buFontTx/>
                <a:buNone/>
              </a:pPr>
              <a:t>33</a:t>
            </a:fld>
            <a:endParaRPr lang="en-US" altLang="en-US" sz="1000" smtClean="0">
              <a:solidFill>
                <a:schemeClr val="tx1"/>
              </a:solidFill>
            </a:endParaRPr>
          </a:p>
        </p:txBody>
      </p:sp>
      <p:sp>
        <p:nvSpPr>
          <p:cNvPr id="43013" name="TextBox 1"/>
          <p:cNvSpPr txBox="1">
            <a:spLocks noChangeArrowheads="1"/>
          </p:cNvSpPr>
          <p:nvPr/>
        </p:nvSpPr>
        <p:spPr bwMode="auto">
          <a:xfrm>
            <a:off x="304800" y="5486400"/>
            <a:ext cx="7772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dirty="0">
                <a:latin typeface="+mn-lt"/>
                <a:ea typeface="+mn-ea"/>
              </a:rPr>
              <a:t>Moderately bitter with moderate burnt sugar, dark toast, and coffee flavors, complimented by hints of caramel, cocoa, dried fruit, roasted marshmallow, toffee, and woody notes</a:t>
            </a:r>
          </a:p>
        </p:txBody>
      </p:sp>
      <p:pic>
        <p:nvPicPr>
          <p:cNvPr id="2" name="Picture 1"/>
          <p:cNvPicPr>
            <a:picLocks noChangeAspect="1"/>
          </p:cNvPicPr>
          <p:nvPr/>
        </p:nvPicPr>
        <p:blipFill rotWithShape="1">
          <a:blip r:embed="rId2">
            <a:clrChange>
              <a:clrFrom>
                <a:srgbClr val="FFFFFF"/>
              </a:clrFrom>
              <a:clrTo>
                <a:srgbClr val="FFFFFF">
                  <a:alpha val="0"/>
                </a:srgbClr>
              </a:clrTo>
            </a:clrChange>
          </a:blip>
          <a:srcRect r="30308" b="13860"/>
          <a:stretch/>
        </p:blipFill>
        <p:spPr>
          <a:xfrm>
            <a:off x="425450" y="1566863"/>
            <a:ext cx="4314825" cy="3995737"/>
          </a:xfrm>
          <a:prstGeom prst="rect">
            <a:avLst/>
          </a:prstGeom>
        </p:spPr>
      </p:pic>
      <p:pic>
        <p:nvPicPr>
          <p:cNvPr id="7" name="Picture 6"/>
          <p:cNvPicPr>
            <a:picLocks noChangeAspect="1"/>
          </p:cNvPicPr>
          <p:nvPr/>
        </p:nvPicPr>
        <p:blipFill rotWithShape="1">
          <a:blip r:embed="rId2">
            <a:clrChange>
              <a:clrFrom>
                <a:srgbClr val="FFFFFF"/>
              </a:clrFrom>
              <a:clrTo>
                <a:srgbClr val="FFFFFF">
                  <a:alpha val="0"/>
                </a:srgbClr>
              </a:clrTo>
            </a:clrChange>
          </a:blip>
          <a:srcRect l="67692" t="62466" b="2361"/>
          <a:stretch/>
        </p:blipFill>
        <p:spPr>
          <a:xfrm>
            <a:off x="5238750" y="2691012"/>
            <a:ext cx="2000250" cy="1631583"/>
          </a:xfrm>
          <a:prstGeom prst="rect">
            <a:avLst/>
          </a:prstGeom>
        </p:spPr>
      </p:pic>
      <p:sp>
        <p:nvSpPr>
          <p:cNvPr id="3" name="Rectangle 2"/>
          <p:cNvSpPr/>
          <p:nvPr/>
        </p:nvSpPr>
        <p:spPr>
          <a:xfrm>
            <a:off x="2286000" y="1266121"/>
            <a:ext cx="4572000" cy="369332"/>
          </a:xfrm>
          <a:prstGeom prst="rect">
            <a:avLst/>
          </a:prstGeom>
        </p:spPr>
        <p:txBody>
          <a:bodyPr>
            <a:spAutoFit/>
          </a:bodyPr>
          <a:lstStyle/>
          <a:p>
            <a:pPr algn="ctr"/>
            <a:r>
              <a:rPr lang="en-US" sz="1800" b="1" u="sng" dirty="0" smtClean="0"/>
              <a:t>Average Sensory Profile</a:t>
            </a:r>
            <a:endParaRPr lang="en-US" sz="1800" b="1" u="sng" dirty="0"/>
          </a:p>
        </p:txBody>
      </p:sp>
    </p:spTree>
    <p:extLst>
      <p:ext uri="{BB962C8B-B14F-4D97-AF65-F5344CB8AC3E}">
        <p14:creationId xmlns:p14="http://schemas.microsoft.com/office/powerpoint/2010/main" val="32625684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96" charset="-128"/>
              </a:defRPr>
            </a:lvl1pPr>
            <a:lvl2pPr marL="742950" indent="-285750" eaLnBrk="0" hangingPunct="0">
              <a:defRPr sz="2400">
                <a:solidFill>
                  <a:schemeClr val="tx1"/>
                </a:solidFill>
                <a:latin typeface="Arial" charset="0"/>
                <a:ea typeface="ＭＳ Ｐゴシック" pitchFamily="-96" charset="-128"/>
              </a:defRPr>
            </a:lvl2pPr>
            <a:lvl3pPr marL="1143000" indent="-228600" eaLnBrk="0" hangingPunct="0">
              <a:defRPr sz="2400">
                <a:solidFill>
                  <a:schemeClr val="tx1"/>
                </a:solidFill>
                <a:latin typeface="Arial" charset="0"/>
                <a:ea typeface="ＭＳ Ｐゴシック" pitchFamily="-96" charset="-128"/>
              </a:defRPr>
            </a:lvl3pPr>
            <a:lvl4pPr marL="1600200" indent="-228600" eaLnBrk="0" hangingPunct="0">
              <a:defRPr sz="2400">
                <a:solidFill>
                  <a:schemeClr val="tx1"/>
                </a:solidFill>
                <a:latin typeface="Arial" charset="0"/>
                <a:ea typeface="ＭＳ Ｐゴシック" pitchFamily="-96" charset="-128"/>
              </a:defRPr>
            </a:lvl4pPr>
            <a:lvl5pPr marL="2057400" indent="-228600" eaLnBrk="0" hangingPunct="0">
              <a:defRPr sz="24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6" charset="-128"/>
              </a:defRPr>
            </a:lvl9pPr>
          </a:lstStyle>
          <a:p>
            <a:pPr>
              <a:defRPr/>
            </a:pPr>
            <a:fld id="{0D3C1433-31DB-48B1-B05B-028A914D42D7}" type="slidenum">
              <a:rPr lang="en-US" sz="1000" smtClean="0">
                <a:solidFill>
                  <a:srgbClr val="522F15"/>
                </a:solidFill>
              </a:rPr>
              <a:pPr>
                <a:defRPr/>
              </a:pPr>
              <a:t>34</a:t>
            </a:fld>
            <a:endParaRPr lang="en-US" sz="1000" smtClean="0"/>
          </a:p>
        </p:txBody>
      </p:sp>
      <p:sp>
        <p:nvSpPr>
          <p:cNvPr id="37891" name="Rectangle 2"/>
          <p:cNvSpPr>
            <a:spLocks noGrp="1" noChangeArrowheads="1"/>
          </p:cNvSpPr>
          <p:nvPr>
            <p:ph type="title"/>
          </p:nvPr>
        </p:nvSpPr>
        <p:spPr/>
        <p:txBody>
          <a:bodyPr/>
          <a:lstStyle/>
          <a:p>
            <a:pPr eaLnBrk="1" hangingPunct="1"/>
            <a:r>
              <a:rPr lang="en-US" b="1" dirty="0" smtClean="0">
                <a:solidFill>
                  <a:schemeClr val="accent2"/>
                </a:solidFill>
              </a:rPr>
              <a:t>Dry Roasted Malts and Grains</a:t>
            </a:r>
            <a:r>
              <a:rPr lang="en-US" sz="2800" b="1" i="1" dirty="0" smtClean="0">
                <a:solidFill>
                  <a:srgbClr val="663300"/>
                </a:solidFill>
                <a:latin typeface="Tahoma" pitchFamily="34" charset="0"/>
              </a:rPr>
              <a:t/>
            </a:r>
            <a:br>
              <a:rPr lang="en-US" sz="2800" b="1" i="1" dirty="0" smtClean="0">
                <a:solidFill>
                  <a:srgbClr val="663300"/>
                </a:solidFill>
                <a:latin typeface="Tahoma" pitchFamily="34" charset="0"/>
              </a:rPr>
            </a:br>
            <a:endParaRPr lang="en-US" b="1" dirty="0" smtClean="0">
              <a:solidFill>
                <a:schemeClr val="accent2"/>
              </a:solidFill>
              <a:latin typeface="Tahoma" pitchFamily="34" charset="0"/>
            </a:endParaRPr>
          </a:p>
        </p:txBody>
      </p:sp>
      <p:sp>
        <p:nvSpPr>
          <p:cNvPr id="37892" name="Rectangle 3"/>
          <p:cNvSpPr>
            <a:spLocks noGrp="1" noChangeArrowheads="1"/>
          </p:cNvSpPr>
          <p:nvPr>
            <p:ph type="body" idx="1"/>
          </p:nvPr>
        </p:nvSpPr>
        <p:spPr>
          <a:xfrm>
            <a:off x="457200" y="1295400"/>
            <a:ext cx="4800600" cy="5334000"/>
          </a:xfrm>
        </p:spPr>
        <p:txBody>
          <a:bodyPr/>
          <a:lstStyle/>
          <a:p>
            <a:pPr>
              <a:lnSpc>
                <a:spcPct val="125000"/>
              </a:lnSpc>
              <a:buFontTx/>
              <a:buNone/>
            </a:pPr>
            <a:r>
              <a:rPr lang="en-US" sz="1800" b="1" u="sng" dirty="0" smtClean="0"/>
              <a:t>Light Roast</a:t>
            </a:r>
          </a:p>
          <a:p>
            <a:pPr>
              <a:lnSpc>
                <a:spcPct val="125000"/>
              </a:lnSpc>
            </a:pPr>
            <a:r>
              <a:rPr lang="en-US" sz="1800" dirty="0" smtClean="0"/>
              <a:t>Victory® Malt			28</a:t>
            </a:r>
            <a:r>
              <a:rPr lang="en-US" sz="1800" dirty="0" smtClean="0">
                <a:cs typeface="Tahoma" pitchFamily="34" charset="0"/>
              </a:rPr>
              <a:t>°</a:t>
            </a:r>
            <a:r>
              <a:rPr lang="en-US" sz="1800" dirty="0" smtClean="0"/>
              <a:t>L</a:t>
            </a:r>
          </a:p>
          <a:p>
            <a:pPr>
              <a:lnSpc>
                <a:spcPct val="125000"/>
              </a:lnSpc>
            </a:pPr>
            <a:r>
              <a:rPr lang="en-US" sz="1800" dirty="0" smtClean="0"/>
              <a:t>Special Roast Malt		50</a:t>
            </a:r>
            <a:r>
              <a:rPr lang="en-US" sz="1800" dirty="0" smtClean="0">
                <a:cs typeface="Tahoma" pitchFamily="34" charset="0"/>
              </a:rPr>
              <a:t>°</a:t>
            </a:r>
            <a:r>
              <a:rPr lang="en-US" sz="1800" dirty="0" smtClean="0"/>
              <a:t>L</a:t>
            </a:r>
          </a:p>
          <a:p>
            <a:pPr>
              <a:lnSpc>
                <a:spcPct val="125000"/>
              </a:lnSpc>
            </a:pPr>
            <a:r>
              <a:rPr lang="en-US" sz="1800" dirty="0" err="1" smtClean="0"/>
              <a:t>CaraBrown</a:t>
            </a:r>
            <a:r>
              <a:rPr lang="en-US" sz="1800" dirty="0" smtClean="0"/>
              <a:t> Malt		55</a:t>
            </a:r>
            <a:r>
              <a:rPr lang="en-US" sz="1800" dirty="0" smtClean="0">
                <a:cs typeface="Tahoma" pitchFamily="34" charset="0"/>
              </a:rPr>
              <a:t>°</a:t>
            </a:r>
            <a:r>
              <a:rPr lang="en-US" sz="1800" dirty="0" smtClean="0"/>
              <a:t>L</a:t>
            </a:r>
          </a:p>
          <a:p>
            <a:pPr>
              <a:lnSpc>
                <a:spcPct val="125000"/>
              </a:lnSpc>
            </a:pPr>
            <a:r>
              <a:rPr lang="en-US" sz="1800" dirty="0" err="1" smtClean="0"/>
              <a:t>Caracrystal</a:t>
            </a:r>
            <a:r>
              <a:rPr lang="en-US" sz="1800" dirty="0" smtClean="0"/>
              <a:t> Wheat		55°L</a:t>
            </a:r>
          </a:p>
          <a:p>
            <a:pPr>
              <a:lnSpc>
                <a:spcPct val="125000"/>
              </a:lnSpc>
              <a:buFontTx/>
              <a:buNone/>
            </a:pPr>
            <a:r>
              <a:rPr lang="en-US" sz="1800" b="1" u="sng" dirty="0" smtClean="0"/>
              <a:t>Dark Roast</a:t>
            </a:r>
          </a:p>
          <a:p>
            <a:pPr>
              <a:lnSpc>
                <a:spcPct val="125000"/>
              </a:lnSpc>
            </a:pPr>
            <a:r>
              <a:rPr lang="en-US" sz="1800" dirty="0" smtClean="0"/>
              <a:t>Chocolate Malt		350</a:t>
            </a:r>
            <a:r>
              <a:rPr lang="en-US" sz="1800" dirty="0" smtClean="0">
                <a:cs typeface="Tahoma" pitchFamily="34" charset="0"/>
              </a:rPr>
              <a:t>°</a:t>
            </a:r>
            <a:r>
              <a:rPr lang="en-US" sz="1800" dirty="0" smtClean="0"/>
              <a:t>L</a:t>
            </a:r>
          </a:p>
          <a:p>
            <a:pPr>
              <a:lnSpc>
                <a:spcPct val="125000"/>
              </a:lnSpc>
            </a:pPr>
            <a:r>
              <a:rPr lang="en-US" sz="1800" dirty="0" smtClean="0"/>
              <a:t>Dark Chocolate Malt		420</a:t>
            </a:r>
            <a:r>
              <a:rPr lang="en-US" sz="1800" dirty="0" smtClean="0">
                <a:cs typeface="Tahoma" pitchFamily="34" charset="0"/>
              </a:rPr>
              <a:t>°</a:t>
            </a:r>
            <a:r>
              <a:rPr lang="en-US" sz="1800" dirty="0" smtClean="0"/>
              <a:t>L</a:t>
            </a:r>
          </a:p>
          <a:p>
            <a:pPr>
              <a:lnSpc>
                <a:spcPct val="125000"/>
              </a:lnSpc>
            </a:pPr>
            <a:r>
              <a:rPr lang="en-US" sz="1800" dirty="0" smtClean="0"/>
              <a:t>Roasted Barley		300</a:t>
            </a:r>
            <a:r>
              <a:rPr lang="en-US" sz="1800" dirty="0" smtClean="0">
                <a:cs typeface="Tahoma" pitchFamily="34" charset="0"/>
              </a:rPr>
              <a:t>°</a:t>
            </a:r>
            <a:r>
              <a:rPr lang="en-US" sz="1800" dirty="0" smtClean="0"/>
              <a:t>L</a:t>
            </a:r>
          </a:p>
          <a:p>
            <a:pPr>
              <a:lnSpc>
                <a:spcPct val="125000"/>
              </a:lnSpc>
            </a:pPr>
            <a:r>
              <a:rPr lang="en-US" sz="1800" dirty="0" smtClean="0"/>
              <a:t>Black Malt			500</a:t>
            </a:r>
            <a:r>
              <a:rPr lang="en-US" sz="1800" dirty="0" smtClean="0">
                <a:cs typeface="Tahoma" pitchFamily="34" charset="0"/>
              </a:rPr>
              <a:t>°</a:t>
            </a:r>
            <a:r>
              <a:rPr lang="en-US" sz="1800" dirty="0" smtClean="0"/>
              <a:t>L</a:t>
            </a:r>
          </a:p>
          <a:p>
            <a:pPr>
              <a:lnSpc>
                <a:spcPct val="125000"/>
              </a:lnSpc>
            </a:pPr>
            <a:r>
              <a:rPr lang="en-US" sz="1800" dirty="0" smtClean="0"/>
              <a:t>Black Barley			500</a:t>
            </a:r>
            <a:r>
              <a:rPr lang="en-US" sz="1800" dirty="0" smtClean="0">
                <a:cs typeface="Tahoma" pitchFamily="34" charset="0"/>
              </a:rPr>
              <a:t>°</a:t>
            </a:r>
            <a:r>
              <a:rPr lang="en-US" sz="1800" dirty="0" smtClean="0"/>
              <a:t>L</a:t>
            </a:r>
          </a:p>
          <a:p>
            <a:pPr>
              <a:lnSpc>
                <a:spcPct val="125000"/>
              </a:lnSpc>
            </a:pPr>
            <a:r>
              <a:rPr lang="en-US" sz="1800" dirty="0" smtClean="0"/>
              <a:t>Black </a:t>
            </a:r>
            <a:r>
              <a:rPr lang="en-US" sz="1800" dirty="0" err="1" smtClean="0"/>
              <a:t>Prinz</a:t>
            </a:r>
            <a:r>
              <a:rPr lang="en-US" sz="1800" dirty="0" smtClean="0">
                <a:cs typeface="Tahoma" pitchFamily="34" charset="0"/>
              </a:rPr>
              <a:t>®</a:t>
            </a:r>
            <a:r>
              <a:rPr lang="en-US" sz="1800" dirty="0" smtClean="0"/>
              <a:t>			500</a:t>
            </a:r>
            <a:r>
              <a:rPr lang="en-US" sz="1800" dirty="0" smtClean="0">
                <a:cs typeface="Tahoma" pitchFamily="34" charset="0"/>
              </a:rPr>
              <a:t>°</a:t>
            </a:r>
            <a:r>
              <a:rPr lang="en-US" sz="1800" dirty="0" smtClean="0"/>
              <a:t>L</a:t>
            </a:r>
          </a:p>
          <a:p>
            <a:pPr>
              <a:lnSpc>
                <a:spcPct val="125000"/>
              </a:lnSpc>
            </a:pPr>
            <a:r>
              <a:rPr lang="en-US" sz="1800" dirty="0" smtClean="0"/>
              <a:t>Midnight Wheat		550</a:t>
            </a:r>
            <a:r>
              <a:rPr lang="en-US" sz="1800" dirty="0" smtClean="0">
                <a:cs typeface="Tahoma" pitchFamily="34" charset="0"/>
              </a:rPr>
              <a:t>°</a:t>
            </a:r>
            <a:r>
              <a:rPr lang="en-US" sz="1800" dirty="0" smtClean="0"/>
              <a:t>L</a:t>
            </a:r>
          </a:p>
          <a:p>
            <a:pPr eaLnBrk="1" hangingPunct="1">
              <a:buFontTx/>
              <a:buNone/>
            </a:pPr>
            <a:endParaRPr lang="en-US" sz="1800" dirty="0" smtClean="0"/>
          </a:p>
        </p:txBody>
      </p:sp>
      <p:pic>
        <p:nvPicPr>
          <p:cNvPr id="37893" name="Picture 3" descr="pie slide roasted barle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21275" y="1216025"/>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764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35BCD9A-B5B0-4DA6-8B7C-32C895DEE5B6}" type="slidenum">
              <a:rPr lang="en-US" sz="1000" smtClean="0">
                <a:solidFill>
                  <a:srgbClr val="522F15"/>
                </a:solidFill>
              </a:rPr>
              <a:pPr>
                <a:defRPr/>
              </a:pPr>
              <a:t>35</a:t>
            </a:fld>
            <a:endParaRPr lang="en-US" sz="1000" smtClean="0"/>
          </a:p>
        </p:txBody>
      </p:sp>
      <p:sp>
        <p:nvSpPr>
          <p:cNvPr id="30723" name="Rectangle 2"/>
          <p:cNvSpPr>
            <a:spLocks noGrp="1" noChangeArrowheads="1"/>
          </p:cNvSpPr>
          <p:nvPr>
            <p:ph type="title"/>
          </p:nvPr>
        </p:nvSpPr>
        <p:spPr/>
        <p:txBody>
          <a:bodyPr/>
          <a:lstStyle/>
          <a:p>
            <a:pPr eaLnBrk="1" hangingPunct="1"/>
            <a:r>
              <a:rPr lang="en-US" b="1" dirty="0" smtClean="0">
                <a:solidFill>
                  <a:schemeClr val="accent2"/>
                </a:solidFill>
              </a:rPr>
              <a:t>Roasted Malts &amp; Grains</a:t>
            </a:r>
            <a:r>
              <a:rPr lang="en-US" sz="2800" i="1" dirty="0" smtClean="0">
                <a:solidFill>
                  <a:schemeClr val="tx1"/>
                </a:solidFill>
              </a:rPr>
              <a:t/>
            </a:r>
            <a:br>
              <a:rPr lang="en-US" sz="2800" i="1" dirty="0" smtClean="0">
                <a:solidFill>
                  <a:schemeClr val="tx1"/>
                </a:solidFill>
              </a:rPr>
            </a:br>
            <a:endParaRPr lang="en-US" dirty="0" smtClean="0">
              <a:solidFill>
                <a:schemeClr val="accent2"/>
              </a:solidFill>
            </a:endParaRPr>
          </a:p>
        </p:txBody>
      </p:sp>
      <p:sp>
        <p:nvSpPr>
          <p:cNvPr id="30724" name="Content Placeholder 6"/>
          <p:cNvSpPr>
            <a:spLocks noGrp="1"/>
          </p:cNvSpPr>
          <p:nvPr>
            <p:ph idx="1"/>
          </p:nvPr>
        </p:nvSpPr>
        <p:spPr>
          <a:xfrm>
            <a:off x="457200" y="1600200"/>
            <a:ext cx="8305800" cy="1765300"/>
          </a:xfrm>
        </p:spPr>
        <p:txBody>
          <a:bodyPr/>
          <a:lstStyle/>
          <a:p>
            <a:pPr>
              <a:buFontTx/>
              <a:buNone/>
            </a:pPr>
            <a:r>
              <a:rPr lang="en-US" sz="2000" b="1" smtClean="0"/>
              <a:t>Roasted Green Malt </a:t>
            </a:r>
          </a:p>
          <a:p>
            <a:pPr>
              <a:buFont typeface="Arial" pitchFamily="34" charset="0"/>
              <a:buChar char="•"/>
            </a:pPr>
            <a:r>
              <a:rPr lang="en-US" sz="1600" smtClean="0"/>
              <a:t>Not kilned</a:t>
            </a:r>
          </a:p>
          <a:p>
            <a:pPr>
              <a:buFont typeface="Arial" pitchFamily="34" charset="0"/>
              <a:buChar char="•"/>
            </a:pPr>
            <a:r>
              <a:rPr lang="en-US" sz="1600" smtClean="0"/>
              <a:t>Malt transferred from germination directly to roaster</a:t>
            </a:r>
          </a:p>
          <a:p>
            <a:pPr>
              <a:buFont typeface="Arial" pitchFamily="34" charset="0"/>
              <a:buChar char="•"/>
            </a:pPr>
            <a:r>
              <a:rPr lang="en-US" sz="1600" smtClean="0"/>
              <a:t>Higher % moisture helps facilitate conversion</a:t>
            </a:r>
          </a:p>
          <a:p>
            <a:pPr>
              <a:buFont typeface="Arial" pitchFamily="34" charset="0"/>
              <a:buChar char="•"/>
            </a:pPr>
            <a:r>
              <a:rPr lang="en-US" sz="1600" smtClean="0"/>
              <a:t>More caramelization of sugars yields distinctive brown sugar/caramel flavors</a:t>
            </a:r>
          </a:p>
          <a:p>
            <a:pPr marL="0" indent="0">
              <a:buNone/>
            </a:pPr>
            <a:endParaRPr lang="en-US" smtClean="0"/>
          </a:p>
          <a:p>
            <a:pPr>
              <a:buFontTx/>
              <a:buNone/>
            </a:pPr>
            <a:r>
              <a:rPr lang="en-US" smtClean="0"/>
              <a:t>			</a:t>
            </a:r>
            <a:endParaRPr lang="en-US" dirty="0" smtClean="0"/>
          </a:p>
        </p:txBody>
      </p:sp>
      <p:sp>
        <p:nvSpPr>
          <p:cNvPr id="8" name="Content Placeholder 6"/>
          <p:cNvSpPr txBox="1">
            <a:spLocks/>
          </p:cNvSpPr>
          <p:nvPr/>
        </p:nvSpPr>
        <p:spPr bwMode="auto">
          <a:xfrm>
            <a:off x="457200" y="3365500"/>
            <a:ext cx="7772400" cy="2349936"/>
          </a:xfrm>
          <a:prstGeom prst="rect">
            <a:avLst/>
          </a:prstGeom>
          <a:noFill/>
          <a:ln w="9525">
            <a:noFill/>
            <a:miter lim="800000"/>
            <a:headEnd/>
            <a:tailEnd/>
          </a:ln>
        </p:spPr>
        <p:txBody>
          <a:bodyPr/>
          <a:lstStyle/>
          <a:p>
            <a:pPr marL="342900" indent="-342900" eaLnBrk="0" hangingPunct="0">
              <a:spcBef>
                <a:spcPct val="20000"/>
              </a:spcBef>
              <a:defRPr/>
            </a:pPr>
            <a:r>
              <a:rPr lang="en-US" sz="2000" b="1" kern="0" dirty="0">
                <a:solidFill>
                  <a:srgbClr val="522F15"/>
                </a:solidFill>
                <a:latin typeface="+mn-lt"/>
                <a:ea typeface="+mn-ea"/>
              </a:rPr>
              <a:t>Dry Roasted </a:t>
            </a:r>
            <a:r>
              <a:rPr lang="en-US" sz="2000" b="1" kern="0" dirty="0" smtClean="0">
                <a:solidFill>
                  <a:srgbClr val="522F15"/>
                </a:solidFill>
                <a:latin typeface="+mn-lt"/>
                <a:ea typeface="+mn-ea"/>
              </a:rPr>
              <a:t>Malts</a:t>
            </a:r>
          </a:p>
          <a:p>
            <a:pPr marL="342900" indent="-342900" eaLnBrk="0" hangingPunct="0">
              <a:spcBef>
                <a:spcPct val="20000"/>
              </a:spcBef>
              <a:buFont typeface="Arial" pitchFamily="34" charset="0"/>
              <a:buChar char="•"/>
              <a:defRPr/>
            </a:pPr>
            <a:r>
              <a:rPr lang="en-US" sz="1600" kern="0" dirty="0" smtClean="0">
                <a:solidFill>
                  <a:srgbClr val="522F15"/>
                </a:solidFill>
                <a:latin typeface="+mn-lt"/>
                <a:ea typeface="+mn-ea"/>
              </a:rPr>
              <a:t>Kilned, then malt transferred to roaster</a:t>
            </a:r>
          </a:p>
          <a:p>
            <a:pPr marL="342900" indent="-342900" eaLnBrk="0" hangingPunct="0">
              <a:spcBef>
                <a:spcPct val="20000"/>
              </a:spcBef>
              <a:buFont typeface="Arial" pitchFamily="34" charset="0"/>
              <a:buChar char="•"/>
              <a:defRPr/>
            </a:pPr>
            <a:r>
              <a:rPr lang="en-US" sz="1600" kern="0" dirty="0">
                <a:solidFill>
                  <a:srgbClr val="522F15"/>
                </a:solidFill>
                <a:latin typeface="+mn-lt"/>
                <a:ea typeface="+mn-ea"/>
              </a:rPr>
              <a:t>L</a:t>
            </a:r>
            <a:r>
              <a:rPr lang="en-US" sz="1600" kern="0" dirty="0" smtClean="0">
                <a:solidFill>
                  <a:srgbClr val="522F15"/>
                </a:solidFill>
                <a:latin typeface="+mn-lt"/>
                <a:ea typeface="+mn-ea"/>
              </a:rPr>
              <a:t>ower % moisture than green malt, but just enough to initiate </a:t>
            </a:r>
            <a:r>
              <a:rPr lang="en-US" sz="1600" kern="0" dirty="0" err="1" smtClean="0">
                <a:solidFill>
                  <a:srgbClr val="522F15"/>
                </a:solidFill>
                <a:latin typeface="+mn-lt"/>
                <a:ea typeface="+mn-ea"/>
              </a:rPr>
              <a:t>Maillard</a:t>
            </a:r>
            <a:r>
              <a:rPr lang="en-US" sz="1600" kern="0" dirty="0" smtClean="0">
                <a:solidFill>
                  <a:srgbClr val="522F15"/>
                </a:solidFill>
                <a:latin typeface="+mn-lt"/>
                <a:ea typeface="+mn-ea"/>
              </a:rPr>
              <a:t> reactions (sugar + protein / amino acids) </a:t>
            </a:r>
          </a:p>
          <a:p>
            <a:pPr marL="342900" indent="-342900" eaLnBrk="0" hangingPunct="0">
              <a:spcBef>
                <a:spcPct val="20000"/>
              </a:spcBef>
              <a:buFont typeface="Arial" pitchFamily="34" charset="0"/>
              <a:buChar char="•"/>
              <a:defRPr/>
            </a:pPr>
            <a:r>
              <a:rPr lang="en-US" sz="1600" kern="0" dirty="0" smtClean="0">
                <a:solidFill>
                  <a:srgbClr val="522F15"/>
                </a:solidFill>
                <a:latin typeface="+mn-lt"/>
                <a:ea typeface="+mn-ea"/>
              </a:rPr>
              <a:t>Browning results in bready/</a:t>
            </a:r>
            <a:r>
              <a:rPr lang="en-US" sz="1600" kern="0" dirty="0" err="1" smtClean="0">
                <a:solidFill>
                  <a:srgbClr val="522F15"/>
                </a:solidFill>
                <a:latin typeface="+mn-lt"/>
                <a:ea typeface="+mn-ea"/>
              </a:rPr>
              <a:t>biscuity</a:t>
            </a:r>
            <a:r>
              <a:rPr lang="en-US" sz="1600" kern="0" dirty="0" smtClean="0">
                <a:solidFill>
                  <a:srgbClr val="522F15"/>
                </a:solidFill>
                <a:latin typeface="+mn-lt"/>
                <a:ea typeface="+mn-ea"/>
              </a:rPr>
              <a:t>/nutty flavors.</a:t>
            </a:r>
          </a:p>
          <a:p>
            <a:pPr marL="342900" indent="-342900" eaLnBrk="0" hangingPunct="0">
              <a:spcBef>
                <a:spcPct val="20000"/>
              </a:spcBef>
              <a:buFont typeface="Arial" pitchFamily="34" charset="0"/>
              <a:buChar char="•"/>
              <a:defRPr/>
            </a:pPr>
            <a:endParaRPr lang="en-US" sz="2200" kern="0" dirty="0">
              <a:solidFill>
                <a:srgbClr val="522F15"/>
              </a:solidFill>
              <a:latin typeface="+mn-lt"/>
              <a:ea typeface="+mn-ea"/>
            </a:endParaRPr>
          </a:p>
          <a:p>
            <a:pPr marL="342900" indent="-342900" eaLnBrk="0" hangingPunct="0">
              <a:spcBef>
                <a:spcPct val="20000"/>
              </a:spcBef>
              <a:defRPr/>
            </a:pPr>
            <a:r>
              <a:rPr lang="en-US" sz="2200" kern="0" dirty="0">
                <a:solidFill>
                  <a:srgbClr val="522F15"/>
                </a:solidFill>
                <a:latin typeface="+mn-lt"/>
                <a:ea typeface="+mn-ea"/>
              </a:rPr>
              <a:t>			</a:t>
            </a:r>
          </a:p>
        </p:txBody>
      </p:sp>
      <p:sp>
        <p:nvSpPr>
          <p:cNvPr id="9" name="Content Placeholder 6"/>
          <p:cNvSpPr txBox="1">
            <a:spLocks/>
          </p:cNvSpPr>
          <p:nvPr/>
        </p:nvSpPr>
        <p:spPr bwMode="auto">
          <a:xfrm>
            <a:off x="469900" y="5131236"/>
            <a:ext cx="6477000" cy="1143000"/>
          </a:xfrm>
          <a:prstGeom prst="rect">
            <a:avLst/>
          </a:prstGeom>
          <a:noFill/>
          <a:ln w="9525">
            <a:noFill/>
            <a:miter lim="800000"/>
            <a:headEnd/>
            <a:tailEnd/>
          </a:ln>
        </p:spPr>
        <p:txBody>
          <a:bodyPr/>
          <a:lstStyle/>
          <a:p>
            <a:pPr marL="342900" indent="-342900" eaLnBrk="0" hangingPunct="0">
              <a:spcBef>
                <a:spcPct val="20000"/>
              </a:spcBef>
              <a:defRPr/>
            </a:pPr>
            <a:r>
              <a:rPr lang="en-US" sz="2000" b="1" kern="0" dirty="0">
                <a:solidFill>
                  <a:srgbClr val="522F15"/>
                </a:solidFill>
                <a:latin typeface="+mn-lt"/>
                <a:ea typeface="+mn-ea"/>
              </a:rPr>
              <a:t>Dry Roasted </a:t>
            </a:r>
            <a:r>
              <a:rPr lang="en-US" sz="2000" b="1" kern="0" dirty="0" smtClean="0">
                <a:solidFill>
                  <a:srgbClr val="522F15"/>
                </a:solidFill>
                <a:latin typeface="+mn-lt"/>
                <a:ea typeface="+mn-ea"/>
              </a:rPr>
              <a:t>Grains </a:t>
            </a:r>
          </a:p>
          <a:p>
            <a:pPr marL="342900" indent="-342900" eaLnBrk="0" hangingPunct="0">
              <a:spcBef>
                <a:spcPct val="20000"/>
              </a:spcBef>
              <a:buFont typeface="Arial" pitchFamily="34" charset="0"/>
              <a:buChar char="•"/>
              <a:defRPr/>
            </a:pPr>
            <a:r>
              <a:rPr lang="en-US" sz="1600" kern="0" dirty="0" smtClean="0">
                <a:solidFill>
                  <a:srgbClr val="522F15"/>
                </a:solidFill>
                <a:latin typeface="+mn-lt"/>
                <a:ea typeface="+mn-ea"/>
              </a:rPr>
              <a:t>Un-malted, barley transferred directly to roaster </a:t>
            </a:r>
          </a:p>
          <a:p>
            <a:pPr marL="342900" indent="-342900" eaLnBrk="0" hangingPunct="0">
              <a:spcBef>
                <a:spcPct val="20000"/>
              </a:spcBef>
              <a:buFont typeface="Arial" pitchFamily="34" charset="0"/>
              <a:buChar char="•"/>
              <a:defRPr/>
            </a:pPr>
            <a:r>
              <a:rPr lang="en-US" sz="1600" kern="0" dirty="0">
                <a:solidFill>
                  <a:srgbClr val="522F15"/>
                </a:solidFill>
                <a:latin typeface="+mn-lt"/>
                <a:ea typeface="+mn-ea"/>
              </a:rPr>
              <a:t>S</a:t>
            </a:r>
            <a:r>
              <a:rPr lang="en-US" sz="1600" kern="0" dirty="0" smtClean="0">
                <a:solidFill>
                  <a:srgbClr val="522F15"/>
                </a:solidFill>
                <a:latin typeface="+mn-lt"/>
                <a:ea typeface="+mn-ea"/>
              </a:rPr>
              <a:t>ome hydration via roaster jets</a:t>
            </a:r>
            <a:endParaRPr lang="en-US" sz="1600" kern="0" dirty="0">
              <a:solidFill>
                <a:srgbClr val="522F15"/>
              </a:solidFill>
              <a:latin typeface="+mn-lt"/>
              <a:ea typeface="+mn-ea"/>
            </a:endParaRPr>
          </a:p>
          <a:p>
            <a:pPr marL="342900" indent="-342900" eaLnBrk="0" hangingPunct="0">
              <a:spcBef>
                <a:spcPct val="20000"/>
              </a:spcBef>
              <a:defRPr/>
            </a:pPr>
            <a:r>
              <a:rPr lang="en-US" sz="1600" kern="0" dirty="0">
                <a:solidFill>
                  <a:srgbClr val="522F15"/>
                </a:solidFill>
                <a:latin typeface="+mn-lt"/>
                <a:ea typeface="+mn-ea"/>
              </a:rPr>
              <a:t>			</a:t>
            </a:r>
          </a:p>
        </p:txBody>
      </p:sp>
    </p:spTree>
    <p:extLst>
      <p:ext uri="{BB962C8B-B14F-4D97-AF65-F5344CB8AC3E}">
        <p14:creationId xmlns:p14="http://schemas.microsoft.com/office/powerpoint/2010/main" val="3644326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35BCD9A-B5B0-4DA6-8B7C-32C895DEE5B6}" type="slidenum">
              <a:rPr lang="en-US" sz="1000" smtClean="0">
                <a:solidFill>
                  <a:srgbClr val="522F15"/>
                </a:solidFill>
              </a:rPr>
              <a:pPr>
                <a:defRPr/>
              </a:pPr>
              <a:t>36</a:t>
            </a:fld>
            <a:endParaRPr lang="en-US" sz="1000" smtClean="0"/>
          </a:p>
        </p:txBody>
      </p:sp>
      <p:sp>
        <p:nvSpPr>
          <p:cNvPr id="30723" name="Rectangle 2"/>
          <p:cNvSpPr>
            <a:spLocks noGrp="1" noChangeArrowheads="1"/>
          </p:cNvSpPr>
          <p:nvPr>
            <p:ph type="title"/>
          </p:nvPr>
        </p:nvSpPr>
        <p:spPr/>
        <p:txBody>
          <a:bodyPr/>
          <a:lstStyle/>
          <a:p>
            <a:pPr eaLnBrk="1" hangingPunct="1"/>
            <a:r>
              <a:rPr lang="en-US" b="1" dirty="0" smtClean="0">
                <a:solidFill>
                  <a:schemeClr val="accent2"/>
                </a:solidFill>
              </a:rPr>
              <a:t>Types of Roasted Malts &amp; Grains</a:t>
            </a:r>
            <a:r>
              <a:rPr lang="en-US" sz="2800" i="1" dirty="0" smtClean="0">
                <a:solidFill>
                  <a:schemeClr val="tx1"/>
                </a:solidFill>
              </a:rPr>
              <a:t/>
            </a:r>
            <a:br>
              <a:rPr lang="en-US" sz="2800" i="1" dirty="0" smtClean="0">
                <a:solidFill>
                  <a:schemeClr val="tx1"/>
                </a:solidFill>
              </a:rPr>
            </a:br>
            <a:endParaRPr lang="en-US" dirty="0" smtClean="0">
              <a:solidFill>
                <a:schemeClr val="accent2"/>
              </a:solidFill>
            </a:endParaRPr>
          </a:p>
        </p:txBody>
      </p:sp>
      <p:sp>
        <p:nvSpPr>
          <p:cNvPr id="30724" name="Content Placeholder 6"/>
          <p:cNvSpPr>
            <a:spLocks noGrp="1"/>
          </p:cNvSpPr>
          <p:nvPr>
            <p:ph idx="1"/>
          </p:nvPr>
        </p:nvSpPr>
        <p:spPr>
          <a:xfrm>
            <a:off x="901700" y="2239935"/>
            <a:ext cx="3111500" cy="838200"/>
          </a:xfrm>
        </p:spPr>
        <p:txBody>
          <a:bodyPr/>
          <a:lstStyle/>
          <a:p>
            <a:r>
              <a:rPr lang="en-US" sz="1800" dirty="0" smtClean="0">
                <a:latin typeface="Arial" pitchFamily="34" charset="0"/>
                <a:cs typeface="Arial" pitchFamily="34" charset="0"/>
              </a:rPr>
              <a:t>Caramel Malt</a:t>
            </a:r>
          </a:p>
          <a:p>
            <a:r>
              <a:rPr lang="en-US" sz="1800" dirty="0" smtClean="0">
                <a:latin typeface="Arial" pitchFamily="34" charset="0"/>
                <a:cs typeface="Arial" pitchFamily="34" charset="0"/>
              </a:rPr>
              <a:t>Extra Special Malt</a:t>
            </a:r>
          </a:p>
          <a:p>
            <a:endParaRPr lang="en-US" dirty="0" smtClean="0"/>
          </a:p>
          <a:p>
            <a:endParaRPr lang="en-US" dirty="0" smtClean="0"/>
          </a:p>
          <a:p>
            <a:pPr>
              <a:buFontTx/>
              <a:buNone/>
            </a:pPr>
            <a:r>
              <a:rPr lang="en-US" dirty="0" smtClean="0"/>
              <a:t>			</a:t>
            </a:r>
          </a:p>
        </p:txBody>
      </p:sp>
      <p:sp>
        <p:nvSpPr>
          <p:cNvPr id="8" name="Content Placeholder 6"/>
          <p:cNvSpPr txBox="1">
            <a:spLocks/>
          </p:cNvSpPr>
          <p:nvPr/>
        </p:nvSpPr>
        <p:spPr bwMode="auto">
          <a:xfrm>
            <a:off x="939800" y="3733800"/>
            <a:ext cx="2870200" cy="823998"/>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1800" kern="0" dirty="0" smtClean="0">
                <a:solidFill>
                  <a:srgbClr val="522F15"/>
                </a:solidFill>
                <a:latin typeface="Arial" pitchFamily="34" charset="0"/>
                <a:ea typeface="+mn-ea"/>
                <a:cs typeface="Arial" pitchFamily="34" charset="0"/>
              </a:rPr>
              <a:t>Victory </a:t>
            </a:r>
            <a:r>
              <a:rPr lang="en-US" sz="1800" kern="0" dirty="0">
                <a:solidFill>
                  <a:srgbClr val="522F15"/>
                </a:solidFill>
                <a:latin typeface="Arial" pitchFamily="34" charset="0"/>
                <a:ea typeface="+mn-ea"/>
                <a:cs typeface="Arial" pitchFamily="34" charset="0"/>
              </a:rPr>
              <a:t>Malt</a:t>
            </a:r>
          </a:p>
          <a:p>
            <a:pPr marL="342900" indent="-342900" eaLnBrk="0" hangingPunct="0">
              <a:spcBef>
                <a:spcPct val="20000"/>
              </a:spcBef>
              <a:buFontTx/>
              <a:buChar char="•"/>
              <a:defRPr/>
            </a:pPr>
            <a:r>
              <a:rPr lang="en-US" sz="1800" kern="0" dirty="0">
                <a:solidFill>
                  <a:srgbClr val="522F15"/>
                </a:solidFill>
                <a:latin typeface="Arial" pitchFamily="34" charset="0"/>
                <a:ea typeface="+mn-ea"/>
                <a:cs typeface="Arial" pitchFamily="34" charset="0"/>
              </a:rPr>
              <a:t>Special Roast </a:t>
            </a:r>
            <a:r>
              <a:rPr lang="en-US" sz="1800" kern="0" dirty="0" smtClean="0">
                <a:solidFill>
                  <a:srgbClr val="522F15"/>
                </a:solidFill>
                <a:latin typeface="Arial" pitchFamily="34" charset="0"/>
                <a:ea typeface="+mn-ea"/>
                <a:cs typeface="Arial" pitchFamily="34" charset="0"/>
              </a:rPr>
              <a:t>Malt</a:t>
            </a:r>
            <a:endParaRPr lang="en-US" sz="2200" kern="0" dirty="0">
              <a:solidFill>
                <a:srgbClr val="522F15"/>
              </a:solidFill>
              <a:latin typeface="Arial" pitchFamily="34" charset="0"/>
              <a:ea typeface="+mn-ea"/>
              <a:cs typeface="Arial" pitchFamily="34" charset="0"/>
            </a:endParaRPr>
          </a:p>
          <a:p>
            <a:pPr marL="342900" indent="-342900" eaLnBrk="0" hangingPunct="0">
              <a:spcBef>
                <a:spcPct val="20000"/>
              </a:spcBef>
              <a:defRPr/>
            </a:pPr>
            <a:r>
              <a:rPr lang="en-US" sz="2200" kern="0" dirty="0">
                <a:solidFill>
                  <a:srgbClr val="522F15"/>
                </a:solidFill>
                <a:latin typeface="+mn-lt"/>
                <a:ea typeface="+mn-ea"/>
              </a:rPr>
              <a:t>			</a:t>
            </a:r>
          </a:p>
        </p:txBody>
      </p:sp>
      <p:sp>
        <p:nvSpPr>
          <p:cNvPr id="9" name="Content Placeholder 6"/>
          <p:cNvSpPr txBox="1">
            <a:spLocks/>
          </p:cNvSpPr>
          <p:nvPr/>
        </p:nvSpPr>
        <p:spPr bwMode="auto">
          <a:xfrm>
            <a:off x="869950" y="4737100"/>
            <a:ext cx="2581275" cy="1143000"/>
          </a:xfrm>
          <a:prstGeom prst="rect">
            <a:avLst/>
          </a:prstGeom>
          <a:noFill/>
          <a:ln w="9525">
            <a:noFill/>
            <a:miter lim="800000"/>
            <a:headEnd/>
            <a:tailEnd/>
          </a:ln>
        </p:spPr>
        <p:txBody>
          <a:bodyPr/>
          <a:lstStyle/>
          <a:p>
            <a:pPr marL="342900" indent="-342900" eaLnBrk="0" hangingPunct="0">
              <a:spcBef>
                <a:spcPct val="20000"/>
              </a:spcBef>
              <a:defRPr/>
            </a:pPr>
            <a:r>
              <a:rPr lang="en-US" sz="2000" b="1" kern="0" dirty="0">
                <a:solidFill>
                  <a:srgbClr val="522F15"/>
                </a:solidFill>
                <a:latin typeface="Arial" pitchFamily="34" charset="0"/>
                <a:ea typeface="+mn-ea"/>
                <a:cs typeface="Arial" pitchFamily="34" charset="0"/>
              </a:rPr>
              <a:t>Dry </a:t>
            </a:r>
            <a:r>
              <a:rPr lang="en-US" sz="2000" b="1" kern="0" dirty="0" smtClean="0">
                <a:solidFill>
                  <a:srgbClr val="522F15"/>
                </a:solidFill>
                <a:latin typeface="Arial" pitchFamily="34" charset="0"/>
                <a:ea typeface="+mn-ea"/>
                <a:cs typeface="Arial" pitchFamily="34" charset="0"/>
              </a:rPr>
              <a:t>Roasted Grains</a:t>
            </a:r>
            <a:endParaRPr lang="en-US" sz="2000" b="1" kern="0" dirty="0">
              <a:solidFill>
                <a:srgbClr val="FF0000"/>
              </a:solidFill>
              <a:latin typeface="Arial" pitchFamily="34" charset="0"/>
              <a:ea typeface="+mn-ea"/>
              <a:cs typeface="Arial" pitchFamily="34" charset="0"/>
            </a:endParaRPr>
          </a:p>
          <a:p>
            <a:pPr marL="342900" indent="-342900" eaLnBrk="0" hangingPunct="0">
              <a:spcBef>
                <a:spcPct val="20000"/>
              </a:spcBef>
              <a:buFontTx/>
              <a:buChar char="•"/>
              <a:defRPr/>
            </a:pPr>
            <a:r>
              <a:rPr lang="en-US" sz="1800" kern="0" dirty="0">
                <a:solidFill>
                  <a:srgbClr val="522F15"/>
                </a:solidFill>
                <a:latin typeface="Arial" pitchFamily="34" charset="0"/>
                <a:ea typeface="+mn-ea"/>
                <a:cs typeface="Arial" pitchFamily="34" charset="0"/>
              </a:rPr>
              <a:t>Roasted </a:t>
            </a:r>
            <a:r>
              <a:rPr lang="en-US" sz="1800" kern="0" dirty="0" smtClean="0">
                <a:solidFill>
                  <a:srgbClr val="522F15"/>
                </a:solidFill>
                <a:latin typeface="Arial" pitchFamily="34" charset="0"/>
                <a:ea typeface="+mn-ea"/>
                <a:cs typeface="Arial" pitchFamily="34" charset="0"/>
              </a:rPr>
              <a:t>Barley</a:t>
            </a:r>
            <a:endParaRPr lang="en-US" sz="1800" strike="sngStrike" kern="0" dirty="0">
              <a:solidFill>
                <a:srgbClr val="FF0000"/>
              </a:solidFill>
              <a:latin typeface="Arial" pitchFamily="34" charset="0"/>
              <a:ea typeface="+mn-ea"/>
              <a:cs typeface="Arial" pitchFamily="34" charset="0"/>
            </a:endParaRPr>
          </a:p>
          <a:p>
            <a:pPr marL="342900" indent="-342900" eaLnBrk="0" hangingPunct="0">
              <a:spcBef>
                <a:spcPct val="20000"/>
              </a:spcBef>
              <a:buFontTx/>
              <a:buChar char="•"/>
              <a:defRPr/>
            </a:pPr>
            <a:r>
              <a:rPr lang="en-US" sz="1800" kern="0" dirty="0">
                <a:solidFill>
                  <a:srgbClr val="522F15"/>
                </a:solidFill>
                <a:latin typeface="Arial" pitchFamily="34" charset="0"/>
                <a:ea typeface="+mn-ea"/>
                <a:cs typeface="Arial" pitchFamily="34" charset="0"/>
              </a:rPr>
              <a:t>Black </a:t>
            </a:r>
            <a:r>
              <a:rPr lang="en-US" sz="1800" kern="0" dirty="0" smtClean="0">
                <a:solidFill>
                  <a:srgbClr val="522F15"/>
                </a:solidFill>
                <a:latin typeface="Arial" pitchFamily="34" charset="0"/>
                <a:ea typeface="+mn-ea"/>
                <a:cs typeface="Arial" pitchFamily="34" charset="0"/>
              </a:rPr>
              <a:t>Barley</a:t>
            </a:r>
            <a:endParaRPr lang="en-US" sz="1800" strike="sngStrike" kern="0" dirty="0">
              <a:solidFill>
                <a:srgbClr val="FF0000"/>
              </a:solidFill>
              <a:latin typeface="Arial" pitchFamily="34" charset="0"/>
              <a:ea typeface="+mn-ea"/>
              <a:cs typeface="Arial" pitchFamily="34" charset="0"/>
            </a:endParaRPr>
          </a:p>
          <a:p>
            <a:pPr marL="342900" indent="-342900" eaLnBrk="0" hangingPunct="0">
              <a:spcBef>
                <a:spcPct val="20000"/>
              </a:spcBef>
              <a:defRPr/>
            </a:pPr>
            <a:r>
              <a:rPr lang="en-US" sz="1800" kern="0" dirty="0">
                <a:solidFill>
                  <a:srgbClr val="522F15"/>
                </a:solidFill>
                <a:latin typeface="+mn-lt"/>
                <a:ea typeface="+mn-ea"/>
              </a:rPr>
              <a:t>			</a:t>
            </a:r>
          </a:p>
        </p:txBody>
      </p:sp>
      <p:sp>
        <p:nvSpPr>
          <p:cNvPr id="3" name="TextBox 2"/>
          <p:cNvSpPr txBox="1"/>
          <p:nvPr/>
        </p:nvSpPr>
        <p:spPr>
          <a:xfrm>
            <a:off x="4051300" y="2239935"/>
            <a:ext cx="3657600" cy="701731"/>
          </a:xfrm>
          <a:prstGeom prst="rect">
            <a:avLst/>
          </a:prstGeom>
          <a:noFill/>
        </p:spPr>
        <p:txBody>
          <a:bodyPr wrap="square" rtlCol="0">
            <a:spAutoFit/>
          </a:bodyPr>
          <a:lstStyle/>
          <a:p>
            <a:pPr marL="342900" lvl="0" indent="-342900" eaLnBrk="0" hangingPunct="0">
              <a:spcBef>
                <a:spcPct val="20000"/>
              </a:spcBef>
              <a:buFontTx/>
              <a:buChar char="•"/>
            </a:pPr>
            <a:r>
              <a:rPr lang="en-US" sz="1800" kern="0" dirty="0">
                <a:solidFill>
                  <a:srgbClr val="522F15"/>
                </a:solidFill>
                <a:latin typeface="Arial"/>
                <a:ea typeface="ＭＳ Ｐゴシック"/>
              </a:rPr>
              <a:t>Caramel Vienne Malt</a:t>
            </a:r>
          </a:p>
          <a:p>
            <a:pPr marL="342900" lvl="0" indent="-342900" eaLnBrk="0" hangingPunct="0">
              <a:spcBef>
                <a:spcPct val="20000"/>
              </a:spcBef>
              <a:buFontTx/>
              <a:buChar char="•"/>
            </a:pPr>
            <a:r>
              <a:rPr lang="en-US" sz="1800" kern="0" dirty="0">
                <a:solidFill>
                  <a:srgbClr val="522F15"/>
                </a:solidFill>
                <a:latin typeface="Arial"/>
                <a:ea typeface="ＭＳ Ｐゴシック"/>
              </a:rPr>
              <a:t>Caramel Munich </a:t>
            </a:r>
            <a:r>
              <a:rPr lang="en-US" sz="1800" kern="0" dirty="0" smtClean="0">
                <a:solidFill>
                  <a:srgbClr val="522F15"/>
                </a:solidFill>
                <a:latin typeface="Arial"/>
                <a:ea typeface="ＭＳ Ｐゴシック"/>
              </a:rPr>
              <a:t>Malt</a:t>
            </a:r>
            <a:endParaRPr lang="en-US" sz="1800" kern="0" dirty="0">
              <a:solidFill>
                <a:srgbClr val="522F15"/>
              </a:solidFill>
              <a:latin typeface="Arial"/>
              <a:ea typeface="ＭＳ Ｐゴシック"/>
            </a:endParaRPr>
          </a:p>
        </p:txBody>
      </p:sp>
      <p:sp>
        <p:nvSpPr>
          <p:cNvPr id="5" name="TextBox 4"/>
          <p:cNvSpPr txBox="1"/>
          <p:nvPr/>
        </p:nvSpPr>
        <p:spPr>
          <a:xfrm>
            <a:off x="4013200" y="3733800"/>
            <a:ext cx="3733800" cy="701731"/>
          </a:xfrm>
          <a:prstGeom prst="rect">
            <a:avLst/>
          </a:prstGeom>
          <a:noFill/>
        </p:spPr>
        <p:txBody>
          <a:bodyPr wrap="square" rtlCol="0">
            <a:spAutoFit/>
          </a:bodyPr>
          <a:lstStyle/>
          <a:p>
            <a:pPr marL="342900" lvl="0" indent="-342900" eaLnBrk="0" hangingPunct="0">
              <a:spcBef>
                <a:spcPct val="20000"/>
              </a:spcBef>
              <a:buFontTx/>
              <a:buChar char="•"/>
              <a:defRPr/>
            </a:pPr>
            <a:r>
              <a:rPr lang="en-US" sz="1800" kern="0" dirty="0">
                <a:solidFill>
                  <a:srgbClr val="522F15"/>
                </a:solidFill>
                <a:latin typeface="Arial"/>
                <a:ea typeface="ＭＳ Ｐゴシック"/>
              </a:rPr>
              <a:t>Chocolate/Dark Chocolate Malt</a:t>
            </a:r>
          </a:p>
          <a:p>
            <a:pPr marL="342900" lvl="0" indent="-342900" eaLnBrk="0" hangingPunct="0">
              <a:spcBef>
                <a:spcPct val="20000"/>
              </a:spcBef>
              <a:buFontTx/>
              <a:buChar char="•"/>
              <a:defRPr/>
            </a:pPr>
            <a:r>
              <a:rPr lang="en-US" sz="1800" kern="0" dirty="0">
                <a:solidFill>
                  <a:srgbClr val="522F15"/>
                </a:solidFill>
                <a:latin typeface="Arial"/>
                <a:ea typeface="ＭＳ Ｐゴシック"/>
              </a:rPr>
              <a:t>Black </a:t>
            </a:r>
            <a:r>
              <a:rPr lang="en-US" sz="1800" kern="0" dirty="0" smtClean="0">
                <a:solidFill>
                  <a:srgbClr val="522F15"/>
                </a:solidFill>
                <a:latin typeface="Arial"/>
                <a:ea typeface="ＭＳ Ｐゴシック"/>
              </a:rPr>
              <a:t>Malt</a:t>
            </a:r>
            <a:endParaRPr lang="en-US" sz="1800" kern="0" dirty="0">
              <a:solidFill>
                <a:srgbClr val="FF0000"/>
              </a:solidFill>
              <a:latin typeface="Arial"/>
              <a:ea typeface="ＭＳ Ｐゴシック"/>
            </a:endParaRPr>
          </a:p>
        </p:txBody>
      </p:sp>
      <p:sp>
        <p:nvSpPr>
          <p:cNvPr id="11" name="Content Placeholder 6"/>
          <p:cNvSpPr txBox="1">
            <a:spLocks/>
          </p:cNvSpPr>
          <p:nvPr/>
        </p:nvSpPr>
        <p:spPr bwMode="auto">
          <a:xfrm>
            <a:off x="533400" y="1828800"/>
            <a:ext cx="3111500" cy="41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522F15"/>
                </a:solidFill>
                <a:latin typeface="+mn-lt"/>
                <a:ea typeface="+mn-ea"/>
                <a:cs typeface="+mn-cs"/>
              </a:defRPr>
            </a:lvl1pPr>
            <a:lvl2pPr marL="742950" indent="-285750" algn="l" rtl="0" eaLnBrk="0" fontAlgn="base" hangingPunct="0">
              <a:spcBef>
                <a:spcPct val="20000"/>
              </a:spcBef>
              <a:spcAft>
                <a:spcPct val="0"/>
              </a:spcAft>
              <a:buChar char="–"/>
              <a:defRPr sz="2000">
                <a:solidFill>
                  <a:srgbClr val="522F15"/>
                </a:solidFill>
                <a:latin typeface="+mn-lt"/>
                <a:ea typeface="+mn-ea"/>
              </a:defRPr>
            </a:lvl2pPr>
            <a:lvl3pPr marL="1143000" indent="-228600" algn="l" rtl="0" eaLnBrk="0" fontAlgn="base" hangingPunct="0">
              <a:spcBef>
                <a:spcPct val="20000"/>
              </a:spcBef>
              <a:spcAft>
                <a:spcPct val="0"/>
              </a:spcAft>
              <a:buChar char="•"/>
              <a:defRPr sz="1900">
                <a:solidFill>
                  <a:srgbClr val="522F15"/>
                </a:solidFill>
                <a:latin typeface="+mn-lt"/>
                <a:ea typeface="+mn-ea"/>
              </a:defRPr>
            </a:lvl3pPr>
            <a:lvl4pPr marL="1600200" indent="-228600" algn="l" rtl="0" eaLnBrk="0" fontAlgn="base" hangingPunct="0">
              <a:spcBef>
                <a:spcPct val="20000"/>
              </a:spcBef>
              <a:spcAft>
                <a:spcPct val="0"/>
              </a:spcAft>
              <a:buChar char="–"/>
              <a:defRPr sz="1500">
                <a:solidFill>
                  <a:srgbClr val="522F15"/>
                </a:solidFill>
                <a:latin typeface="+mn-lt"/>
                <a:ea typeface="+mn-ea"/>
              </a:defRPr>
            </a:lvl4pPr>
            <a:lvl5pPr marL="2057400" indent="-228600" algn="l" rtl="0" eaLnBrk="0" fontAlgn="base" hangingPunct="0">
              <a:spcBef>
                <a:spcPct val="20000"/>
              </a:spcBef>
              <a:spcAft>
                <a:spcPct val="0"/>
              </a:spcAft>
              <a:buChar char="»"/>
              <a:defRPr sz="1500">
                <a:solidFill>
                  <a:srgbClr val="522F15"/>
                </a:solidFill>
                <a:latin typeface="+mn-lt"/>
                <a:ea typeface="+mn-ea"/>
              </a:defRPr>
            </a:lvl5pPr>
            <a:lvl6pPr marL="2514600" indent="-228600" algn="l" rtl="0" fontAlgn="base">
              <a:spcBef>
                <a:spcPct val="20000"/>
              </a:spcBef>
              <a:spcAft>
                <a:spcPct val="0"/>
              </a:spcAft>
              <a:buChar char="»"/>
              <a:defRPr sz="1500">
                <a:solidFill>
                  <a:srgbClr val="522F15"/>
                </a:solidFill>
                <a:latin typeface="+mn-lt"/>
                <a:ea typeface="+mn-ea"/>
              </a:defRPr>
            </a:lvl6pPr>
            <a:lvl7pPr marL="2971800" indent="-228600" algn="l" rtl="0" fontAlgn="base">
              <a:spcBef>
                <a:spcPct val="20000"/>
              </a:spcBef>
              <a:spcAft>
                <a:spcPct val="0"/>
              </a:spcAft>
              <a:buChar char="»"/>
              <a:defRPr sz="1500">
                <a:solidFill>
                  <a:srgbClr val="522F15"/>
                </a:solidFill>
                <a:latin typeface="+mn-lt"/>
                <a:ea typeface="+mn-ea"/>
              </a:defRPr>
            </a:lvl7pPr>
            <a:lvl8pPr marL="3429000" indent="-228600" algn="l" rtl="0" fontAlgn="base">
              <a:spcBef>
                <a:spcPct val="20000"/>
              </a:spcBef>
              <a:spcAft>
                <a:spcPct val="0"/>
              </a:spcAft>
              <a:buChar char="»"/>
              <a:defRPr sz="1500">
                <a:solidFill>
                  <a:srgbClr val="522F15"/>
                </a:solidFill>
                <a:latin typeface="+mn-lt"/>
                <a:ea typeface="+mn-ea"/>
              </a:defRPr>
            </a:lvl8pPr>
            <a:lvl9pPr marL="3886200" indent="-228600" algn="l" rtl="0" fontAlgn="base">
              <a:spcBef>
                <a:spcPct val="20000"/>
              </a:spcBef>
              <a:spcAft>
                <a:spcPct val="0"/>
              </a:spcAft>
              <a:buChar char="»"/>
              <a:defRPr sz="1500">
                <a:solidFill>
                  <a:srgbClr val="522F15"/>
                </a:solidFill>
                <a:latin typeface="+mn-lt"/>
                <a:ea typeface="+mn-ea"/>
              </a:defRPr>
            </a:lvl9pPr>
          </a:lstStyle>
          <a:p>
            <a:pPr algn="ctr">
              <a:buFontTx/>
              <a:buNone/>
            </a:pPr>
            <a:r>
              <a:rPr lang="en-US" sz="2000" b="1" dirty="0" smtClean="0">
                <a:latin typeface="Arial" pitchFamily="34" charset="0"/>
                <a:cs typeface="Arial" pitchFamily="34" charset="0"/>
              </a:rPr>
              <a:t>Roasted Green Malt </a:t>
            </a:r>
            <a:endParaRPr lang="en-US" sz="2000" b="1" dirty="0" smtClean="0">
              <a:solidFill>
                <a:srgbClr val="FF0000"/>
              </a:solidFill>
              <a:latin typeface="Arial" pitchFamily="34" charset="0"/>
              <a:cs typeface="Arial" pitchFamily="34" charset="0"/>
            </a:endParaRPr>
          </a:p>
          <a:p>
            <a:endParaRPr lang="en-US" dirty="0" smtClean="0"/>
          </a:p>
          <a:p>
            <a:endParaRPr lang="en-US" dirty="0" smtClean="0"/>
          </a:p>
          <a:p>
            <a:pPr>
              <a:buFontTx/>
              <a:buNone/>
            </a:pPr>
            <a:r>
              <a:rPr lang="en-US" dirty="0" smtClean="0"/>
              <a:t>			</a:t>
            </a:r>
          </a:p>
        </p:txBody>
      </p:sp>
      <p:sp>
        <p:nvSpPr>
          <p:cNvPr id="12" name="Content Placeholder 6"/>
          <p:cNvSpPr txBox="1">
            <a:spLocks/>
          </p:cNvSpPr>
          <p:nvPr/>
        </p:nvSpPr>
        <p:spPr bwMode="auto">
          <a:xfrm>
            <a:off x="701675" y="3359900"/>
            <a:ext cx="2749550" cy="442997"/>
          </a:xfrm>
          <a:prstGeom prst="rect">
            <a:avLst/>
          </a:prstGeom>
          <a:noFill/>
          <a:ln w="9525">
            <a:noFill/>
            <a:miter lim="800000"/>
            <a:headEnd/>
            <a:tailEnd/>
          </a:ln>
        </p:spPr>
        <p:txBody>
          <a:bodyPr/>
          <a:lstStyle/>
          <a:p>
            <a:pPr marL="342900" indent="-342900" algn="ctr" eaLnBrk="0" hangingPunct="0">
              <a:spcBef>
                <a:spcPct val="20000"/>
              </a:spcBef>
              <a:defRPr/>
            </a:pPr>
            <a:r>
              <a:rPr lang="en-US" sz="2000" b="1" kern="0" dirty="0">
                <a:solidFill>
                  <a:srgbClr val="522F15"/>
                </a:solidFill>
                <a:latin typeface="Arial" pitchFamily="34" charset="0"/>
                <a:ea typeface="+mn-ea"/>
                <a:cs typeface="Arial" pitchFamily="34" charset="0"/>
              </a:rPr>
              <a:t>Dry Roasted </a:t>
            </a:r>
            <a:r>
              <a:rPr lang="en-US" sz="2000" b="1" kern="0" dirty="0" smtClean="0">
                <a:solidFill>
                  <a:srgbClr val="522F15"/>
                </a:solidFill>
                <a:latin typeface="Arial" pitchFamily="34" charset="0"/>
                <a:ea typeface="+mn-ea"/>
                <a:cs typeface="Arial" pitchFamily="34" charset="0"/>
              </a:rPr>
              <a:t>Malts</a:t>
            </a:r>
            <a:r>
              <a:rPr lang="en-US" sz="2200" kern="0" dirty="0">
                <a:solidFill>
                  <a:srgbClr val="522F15"/>
                </a:solidFill>
                <a:latin typeface="+mn-lt"/>
                <a:ea typeface="+mn-ea"/>
              </a:rPr>
              <a:t>			</a:t>
            </a:r>
          </a:p>
        </p:txBody>
      </p:sp>
    </p:spTree>
    <p:extLst>
      <p:ext uri="{BB962C8B-B14F-4D97-AF65-F5344CB8AC3E}">
        <p14:creationId xmlns:p14="http://schemas.microsoft.com/office/powerpoint/2010/main" val="1898714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781050" y="838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2500" b="1" dirty="0">
                <a:solidFill>
                  <a:schemeClr val="accent2"/>
                </a:solidFill>
                <a:latin typeface="+mj-lt"/>
              </a:rPr>
              <a:t>Light Roasted Malt Flavors</a:t>
            </a:r>
          </a:p>
        </p:txBody>
      </p:sp>
      <p:sp>
        <p:nvSpPr>
          <p:cNvPr id="43011" name="Rectangle 3"/>
          <p:cNvSpPr>
            <a:spLocks noChangeArrowheads="1"/>
          </p:cNvSpPr>
          <p:nvPr/>
        </p:nvSpPr>
        <p:spPr bwMode="auto">
          <a:xfrm>
            <a:off x="571500" y="1220337"/>
            <a:ext cx="81915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sz="2000" dirty="0">
              <a:solidFill>
                <a:srgbClr val="522F15"/>
              </a:solidFill>
            </a:endParaRPr>
          </a:p>
          <a:p>
            <a:pPr marL="342900" indent="-342900">
              <a:spcBef>
                <a:spcPct val="20000"/>
              </a:spcBef>
              <a:buFontTx/>
              <a:buChar char="•"/>
            </a:pPr>
            <a:r>
              <a:rPr lang="en-US" sz="2000" dirty="0">
                <a:solidFill>
                  <a:srgbClr val="522F15"/>
                </a:solidFill>
                <a:latin typeface="+mn-lt"/>
              </a:rPr>
              <a:t>Victory</a:t>
            </a:r>
            <a:r>
              <a:rPr lang="en-US" sz="2000" dirty="0">
                <a:solidFill>
                  <a:srgbClr val="522F15"/>
                </a:solidFill>
                <a:latin typeface="+mn-lt"/>
                <a:cs typeface="Tahoma" pitchFamily="34" charset="0"/>
              </a:rPr>
              <a:t>®</a:t>
            </a:r>
            <a:r>
              <a:rPr lang="en-US" sz="2000" dirty="0">
                <a:solidFill>
                  <a:srgbClr val="522F15"/>
                </a:solidFill>
                <a:latin typeface="+mn-lt"/>
              </a:rPr>
              <a:t> Malt  28</a:t>
            </a:r>
            <a:r>
              <a:rPr lang="en-US" sz="2000" dirty="0">
                <a:solidFill>
                  <a:srgbClr val="522F15"/>
                </a:solidFill>
                <a:latin typeface="+mn-lt"/>
                <a:cs typeface="Tahoma" pitchFamily="34" charset="0"/>
              </a:rPr>
              <a:t>°</a:t>
            </a:r>
            <a:r>
              <a:rPr lang="en-US" sz="2000" dirty="0">
                <a:solidFill>
                  <a:srgbClr val="522F15"/>
                </a:solidFill>
                <a:latin typeface="+mn-lt"/>
              </a:rPr>
              <a:t>L		: </a:t>
            </a:r>
            <a:r>
              <a:rPr lang="en-US" sz="2000" dirty="0" err="1">
                <a:solidFill>
                  <a:srgbClr val="522F15"/>
                </a:solidFill>
                <a:latin typeface="+mn-lt"/>
              </a:rPr>
              <a:t>Biscuity</a:t>
            </a:r>
            <a:r>
              <a:rPr lang="en-US" sz="2000" dirty="0">
                <a:solidFill>
                  <a:srgbClr val="522F15"/>
                </a:solidFill>
                <a:latin typeface="+mn-lt"/>
              </a:rPr>
              <a:t>, Baking Bread, Nutty </a:t>
            </a:r>
          </a:p>
          <a:p>
            <a:pPr marL="342900" indent="-342900">
              <a:spcBef>
                <a:spcPct val="20000"/>
              </a:spcBef>
            </a:pPr>
            <a:r>
              <a:rPr lang="en-US" sz="2000" dirty="0">
                <a:solidFill>
                  <a:srgbClr val="522F15"/>
                </a:solidFill>
                <a:latin typeface="+mn-lt"/>
              </a:rPr>
              <a:t>					</a:t>
            </a:r>
            <a:r>
              <a:rPr lang="en-US" sz="2000" dirty="0" smtClean="0">
                <a:solidFill>
                  <a:srgbClr val="522F15"/>
                </a:solidFill>
                <a:latin typeface="+mn-lt"/>
              </a:rPr>
              <a:t>-  usage </a:t>
            </a:r>
            <a:r>
              <a:rPr lang="en-US" sz="2000" dirty="0">
                <a:solidFill>
                  <a:srgbClr val="522F15"/>
                </a:solidFill>
                <a:latin typeface="+mn-lt"/>
              </a:rPr>
              <a:t>rates 2% to 25%</a:t>
            </a:r>
          </a:p>
          <a:p>
            <a:pPr marL="342900" indent="-342900">
              <a:spcBef>
                <a:spcPct val="20000"/>
              </a:spcBef>
              <a:buFontTx/>
              <a:buChar char="•"/>
            </a:pPr>
            <a:endParaRPr lang="en-US" sz="2000" dirty="0">
              <a:solidFill>
                <a:srgbClr val="522F15"/>
              </a:solidFill>
              <a:latin typeface="+mn-lt"/>
            </a:endParaRPr>
          </a:p>
          <a:p>
            <a:pPr marL="342900" indent="-342900">
              <a:spcBef>
                <a:spcPct val="20000"/>
              </a:spcBef>
              <a:buFontTx/>
              <a:buChar char="•"/>
            </a:pPr>
            <a:r>
              <a:rPr lang="en-US" sz="2000" dirty="0">
                <a:solidFill>
                  <a:srgbClr val="522F15"/>
                </a:solidFill>
                <a:latin typeface="+mn-lt"/>
              </a:rPr>
              <a:t>Special Roast Malt  50</a:t>
            </a:r>
            <a:r>
              <a:rPr lang="en-US" sz="2000" dirty="0">
                <a:solidFill>
                  <a:srgbClr val="522F15"/>
                </a:solidFill>
                <a:latin typeface="+mn-lt"/>
                <a:cs typeface="Tahoma" pitchFamily="34" charset="0"/>
              </a:rPr>
              <a:t>°</a:t>
            </a:r>
            <a:r>
              <a:rPr lang="en-US" sz="2000" dirty="0">
                <a:solidFill>
                  <a:srgbClr val="522F15"/>
                </a:solidFill>
                <a:latin typeface="+mn-lt"/>
              </a:rPr>
              <a:t>L	: Toasty, Sourdough, Tangy </a:t>
            </a:r>
          </a:p>
          <a:p>
            <a:pPr marL="342900" indent="-342900">
              <a:spcBef>
                <a:spcPct val="20000"/>
              </a:spcBef>
            </a:pPr>
            <a:r>
              <a:rPr lang="en-US" sz="2000" dirty="0">
                <a:solidFill>
                  <a:srgbClr val="522F15"/>
                </a:solidFill>
                <a:latin typeface="+mn-lt"/>
              </a:rPr>
              <a:t>					</a:t>
            </a:r>
            <a:r>
              <a:rPr lang="en-US" sz="2000" dirty="0" smtClean="0">
                <a:solidFill>
                  <a:srgbClr val="522F15"/>
                </a:solidFill>
                <a:latin typeface="+mn-lt"/>
              </a:rPr>
              <a:t>-  usage </a:t>
            </a:r>
            <a:r>
              <a:rPr lang="en-US" sz="2000" dirty="0">
                <a:solidFill>
                  <a:srgbClr val="522F15"/>
                </a:solidFill>
                <a:latin typeface="+mn-lt"/>
              </a:rPr>
              <a:t>rates 5% to 10%</a:t>
            </a:r>
          </a:p>
          <a:p>
            <a:pPr marL="342900" indent="-342900">
              <a:spcBef>
                <a:spcPct val="20000"/>
              </a:spcBef>
              <a:buFontTx/>
              <a:buChar char="•"/>
            </a:pPr>
            <a:endParaRPr lang="en-US" sz="2000" dirty="0">
              <a:solidFill>
                <a:srgbClr val="522F15"/>
              </a:solidFill>
              <a:latin typeface="+mn-lt"/>
            </a:endParaRPr>
          </a:p>
          <a:p>
            <a:pPr marL="342900" indent="-342900">
              <a:spcBef>
                <a:spcPct val="20000"/>
              </a:spcBef>
              <a:buFontTx/>
              <a:buChar char="•"/>
            </a:pPr>
            <a:r>
              <a:rPr lang="en-US" sz="2000" dirty="0" err="1">
                <a:solidFill>
                  <a:srgbClr val="522F15"/>
                </a:solidFill>
                <a:latin typeface="+mn-lt"/>
              </a:rPr>
              <a:t>Carabrown</a:t>
            </a:r>
            <a:r>
              <a:rPr lang="en-US" sz="2000" dirty="0">
                <a:solidFill>
                  <a:srgbClr val="522F15"/>
                </a:solidFill>
                <a:latin typeface="+mn-lt"/>
              </a:rPr>
              <a:t> Malt  55</a:t>
            </a:r>
            <a:r>
              <a:rPr lang="en-US" sz="2000" dirty="0">
                <a:solidFill>
                  <a:srgbClr val="522F15"/>
                </a:solidFill>
                <a:latin typeface="+mn-lt"/>
                <a:cs typeface="Tahoma" pitchFamily="34" charset="0"/>
              </a:rPr>
              <a:t>°</a:t>
            </a:r>
            <a:r>
              <a:rPr lang="en-US" sz="2000" dirty="0">
                <a:solidFill>
                  <a:srgbClr val="522F15"/>
                </a:solidFill>
                <a:latin typeface="+mn-lt"/>
              </a:rPr>
              <a:t>L	: Intense Toast, Nutty, Graham 					Cracker Flavors, Slightly Dry Finish </a:t>
            </a:r>
          </a:p>
          <a:p>
            <a:pPr marL="342900" indent="-342900">
              <a:spcBef>
                <a:spcPct val="20000"/>
              </a:spcBef>
            </a:pPr>
            <a:r>
              <a:rPr lang="en-US" sz="2000" dirty="0">
                <a:solidFill>
                  <a:srgbClr val="522F15"/>
                </a:solidFill>
                <a:latin typeface="+mn-lt"/>
              </a:rPr>
              <a:t>					</a:t>
            </a:r>
            <a:r>
              <a:rPr lang="en-US" sz="2000" dirty="0" smtClean="0">
                <a:solidFill>
                  <a:srgbClr val="522F15"/>
                </a:solidFill>
                <a:latin typeface="+mn-lt"/>
              </a:rPr>
              <a:t>-  usage </a:t>
            </a:r>
            <a:r>
              <a:rPr lang="en-US" sz="2000" dirty="0">
                <a:solidFill>
                  <a:srgbClr val="522F15"/>
                </a:solidFill>
                <a:latin typeface="+mn-lt"/>
              </a:rPr>
              <a:t>rates 5% to 25</a:t>
            </a:r>
            <a:r>
              <a:rPr lang="en-US" sz="2000" dirty="0" smtClean="0">
                <a:solidFill>
                  <a:srgbClr val="522F15"/>
                </a:solidFill>
                <a:latin typeface="+mn-lt"/>
              </a:rPr>
              <a:t>%</a:t>
            </a:r>
          </a:p>
          <a:p>
            <a:pPr marL="342900" indent="-342900">
              <a:spcBef>
                <a:spcPct val="20000"/>
              </a:spcBef>
            </a:pPr>
            <a:endParaRPr lang="en-US" sz="2000" dirty="0" smtClean="0">
              <a:solidFill>
                <a:srgbClr val="522F15"/>
              </a:solidFill>
              <a:latin typeface="+mn-lt"/>
            </a:endParaRPr>
          </a:p>
          <a:p>
            <a:pPr marL="342900" indent="-342900">
              <a:spcBef>
                <a:spcPct val="20000"/>
              </a:spcBef>
              <a:buFont typeface="Arial" pitchFamily="34" charset="0"/>
              <a:buChar char="•"/>
            </a:pPr>
            <a:r>
              <a:rPr lang="en-US" sz="2000" dirty="0" err="1" smtClean="0">
                <a:solidFill>
                  <a:srgbClr val="522F15"/>
                </a:solidFill>
                <a:latin typeface="+mn-lt"/>
              </a:rPr>
              <a:t>Caracrystal</a:t>
            </a:r>
            <a:r>
              <a:rPr lang="en-US" sz="2000" dirty="0" smtClean="0">
                <a:solidFill>
                  <a:srgbClr val="522F15"/>
                </a:solidFill>
                <a:latin typeface="+mn-lt"/>
              </a:rPr>
              <a:t> Wheat 55°L	: Sweet, Malty, Subtle Caramel/Toffee</a:t>
            </a:r>
          </a:p>
          <a:p>
            <a:pPr>
              <a:spcBef>
                <a:spcPct val="20000"/>
              </a:spcBef>
            </a:pPr>
            <a:r>
              <a:rPr lang="en-US" sz="2000" dirty="0">
                <a:solidFill>
                  <a:srgbClr val="522F15"/>
                </a:solidFill>
                <a:latin typeface="+mn-lt"/>
              </a:rPr>
              <a:t>	</a:t>
            </a:r>
            <a:r>
              <a:rPr lang="en-US" sz="2000" dirty="0" smtClean="0">
                <a:solidFill>
                  <a:srgbClr val="522F15"/>
                </a:solidFill>
                <a:latin typeface="+mn-lt"/>
              </a:rPr>
              <a:t>			-  usage rates 5% - 25%</a:t>
            </a:r>
            <a:r>
              <a:rPr lang="en-US" sz="2000" dirty="0" smtClean="0">
                <a:solidFill>
                  <a:srgbClr val="522F15"/>
                </a:solidFill>
                <a:latin typeface="Tahoma" pitchFamily="34" charset="0"/>
              </a:rPr>
              <a:t>	</a:t>
            </a:r>
            <a:endParaRPr lang="en-US" sz="2000" dirty="0">
              <a:solidFill>
                <a:srgbClr val="522F15"/>
              </a:solidFill>
              <a:latin typeface="Tahoma" pitchFamily="34" charset="0"/>
            </a:endParaRPr>
          </a:p>
        </p:txBody>
      </p:sp>
    </p:spTree>
    <p:extLst>
      <p:ext uri="{BB962C8B-B14F-4D97-AF65-F5344CB8AC3E}">
        <p14:creationId xmlns:p14="http://schemas.microsoft.com/office/powerpoint/2010/main" val="37810199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1066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2500" b="1" dirty="0">
                <a:solidFill>
                  <a:schemeClr val="accent2"/>
                </a:solidFill>
                <a:latin typeface="+mj-lt"/>
              </a:rPr>
              <a:t>Dark Roasted Malt and Grain Flavors</a:t>
            </a:r>
          </a:p>
        </p:txBody>
      </p:sp>
      <p:sp>
        <p:nvSpPr>
          <p:cNvPr id="40963" name="Rectangle 3"/>
          <p:cNvSpPr>
            <a:spLocks noChangeArrowheads="1"/>
          </p:cNvSpPr>
          <p:nvPr/>
        </p:nvSpPr>
        <p:spPr bwMode="auto">
          <a:xfrm>
            <a:off x="304800" y="19812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25000"/>
              </a:lnSpc>
              <a:spcBef>
                <a:spcPct val="20000"/>
              </a:spcBef>
              <a:buFont typeface="Wingdings" pitchFamily="2" charset="2"/>
              <a:buChar char="v"/>
            </a:pPr>
            <a:r>
              <a:rPr lang="en-US" sz="2000" dirty="0">
                <a:solidFill>
                  <a:srgbClr val="522F15"/>
                </a:solidFill>
                <a:latin typeface="+mn-lt"/>
              </a:rPr>
              <a:t>Chocolate Malt 350</a:t>
            </a:r>
            <a:r>
              <a:rPr lang="en-US" sz="2000" dirty="0">
                <a:solidFill>
                  <a:srgbClr val="522F15"/>
                </a:solidFill>
                <a:latin typeface="+mn-lt"/>
                <a:cs typeface="Tahoma" pitchFamily="34" charset="0"/>
              </a:rPr>
              <a:t>°</a:t>
            </a:r>
            <a:r>
              <a:rPr lang="en-US" sz="2000" dirty="0">
                <a:solidFill>
                  <a:srgbClr val="522F15"/>
                </a:solidFill>
                <a:latin typeface="+mn-lt"/>
              </a:rPr>
              <a:t>L  	: Rich cocoa	</a:t>
            </a:r>
          </a:p>
          <a:p>
            <a:pPr marL="342900" indent="-342900">
              <a:lnSpc>
                <a:spcPct val="125000"/>
              </a:lnSpc>
              <a:spcBef>
                <a:spcPct val="20000"/>
              </a:spcBef>
              <a:buFont typeface="Wingdings" pitchFamily="2" charset="2"/>
              <a:buChar char="v"/>
            </a:pPr>
            <a:r>
              <a:rPr lang="en-US" sz="2000" dirty="0">
                <a:solidFill>
                  <a:srgbClr val="522F15"/>
                </a:solidFill>
                <a:latin typeface="+mn-lt"/>
              </a:rPr>
              <a:t>Dark Chocolate Malt 420</a:t>
            </a:r>
            <a:r>
              <a:rPr lang="en-US" sz="2000" dirty="0">
                <a:solidFill>
                  <a:srgbClr val="522F15"/>
                </a:solidFill>
                <a:latin typeface="+mn-lt"/>
                <a:cs typeface="Tahoma" pitchFamily="34" charset="0"/>
              </a:rPr>
              <a:t>°</a:t>
            </a:r>
            <a:r>
              <a:rPr lang="en-US" sz="2000" dirty="0">
                <a:solidFill>
                  <a:srgbClr val="522F15"/>
                </a:solidFill>
                <a:latin typeface="+mn-lt"/>
              </a:rPr>
              <a:t>L	: Dark, smooth cocoa		</a:t>
            </a:r>
          </a:p>
          <a:p>
            <a:pPr marL="342900" indent="-342900">
              <a:lnSpc>
                <a:spcPct val="125000"/>
              </a:lnSpc>
              <a:spcBef>
                <a:spcPct val="20000"/>
              </a:spcBef>
              <a:buFont typeface="Wingdings" pitchFamily="2" charset="2"/>
              <a:buChar char="v"/>
            </a:pPr>
            <a:r>
              <a:rPr lang="en-US" sz="2000" dirty="0">
                <a:solidFill>
                  <a:srgbClr val="522F15"/>
                </a:solidFill>
                <a:latin typeface="+mn-lt"/>
              </a:rPr>
              <a:t>Roasted Barley </a:t>
            </a:r>
            <a:r>
              <a:rPr lang="en-US" sz="2000" dirty="0">
                <a:solidFill>
                  <a:srgbClr val="FF0000"/>
                </a:solidFill>
                <a:latin typeface="+mn-lt"/>
              </a:rPr>
              <a:t>300</a:t>
            </a:r>
            <a:r>
              <a:rPr lang="en-US" sz="2000" dirty="0">
                <a:solidFill>
                  <a:srgbClr val="FF0000"/>
                </a:solidFill>
                <a:latin typeface="+mn-lt"/>
                <a:cs typeface="Tahoma" pitchFamily="34" charset="0"/>
              </a:rPr>
              <a:t>°</a:t>
            </a:r>
            <a:r>
              <a:rPr lang="en-US" sz="2000" dirty="0">
                <a:solidFill>
                  <a:srgbClr val="522F15"/>
                </a:solidFill>
                <a:latin typeface="+mn-lt"/>
              </a:rPr>
              <a:t>L  	: Intense coffee, roasted, dry</a:t>
            </a:r>
          </a:p>
          <a:p>
            <a:pPr marL="342900" indent="-342900">
              <a:lnSpc>
                <a:spcPct val="125000"/>
              </a:lnSpc>
              <a:spcBef>
                <a:spcPct val="20000"/>
              </a:spcBef>
              <a:buFont typeface="Wingdings" pitchFamily="2" charset="2"/>
              <a:buChar char="v"/>
            </a:pPr>
            <a:r>
              <a:rPr lang="en-US" sz="2000" dirty="0">
                <a:solidFill>
                  <a:srgbClr val="522F15"/>
                </a:solidFill>
                <a:latin typeface="+mn-lt"/>
              </a:rPr>
              <a:t>Black Malt 500°L           	: Very dry, sharp, acrid at high levels</a:t>
            </a:r>
          </a:p>
          <a:p>
            <a:pPr marL="342900" indent="-342900">
              <a:lnSpc>
                <a:spcPct val="125000"/>
              </a:lnSpc>
              <a:spcBef>
                <a:spcPct val="20000"/>
              </a:spcBef>
              <a:buFont typeface="Wingdings" pitchFamily="2" charset="2"/>
              <a:buChar char="v"/>
            </a:pPr>
            <a:r>
              <a:rPr lang="en-US" sz="2000" dirty="0">
                <a:solidFill>
                  <a:srgbClr val="522F15"/>
                </a:solidFill>
                <a:latin typeface="+mn-lt"/>
              </a:rPr>
              <a:t>Black Barley 500</a:t>
            </a:r>
            <a:r>
              <a:rPr lang="en-US" sz="2000" dirty="0">
                <a:solidFill>
                  <a:srgbClr val="522F15"/>
                </a:solidFill>
                <a:latin typeface="+mn-lt"/>
                <a:cs typeface="Tahoma" pitchFamily="34" charset="0"/>
              </a:rPr>
              <a:t>°</a:t>
            </a:r>
            <a:r>
              <a:rPr lang="en-US" sz="2000" dirty="0">
                <a:solidFill>
                  <a:srgbClr val="522F15"/>
                </a:solidFill>
                <a:latin typeface="+mn-lt"/>
              </a:rPr>
              <a:t>L		: Coffee, intense bitter, roasted, dry</a:t>
            </a:r>
          </a:p>
          <a:p>
            <a:pPr marL="342900" indent="-342900">
              <a:lnSpc>
                <a:spcPct val="125000"/>
              </a:lnSpc>
              <a:spcBef>
                <a:spcPct val="20000"/>
              </a:spcBef>
              <a:buFont typeface="Wingdings" pitchFamily="2" charset="2"/>
              <a:buChar char="v"/>
            </a:pPr>
            <a:r>
              <a:rPr lang="en-US" sz="2000" dirty="0">
                <a:solidFill>
                  <a:srgbClr val="522F15"/>
                </a:solidFill>
                <a:latin typeface="+mn-lt"/>
              </a:rPr>
              <a:t>Black </a:t>
            </a:r>
            <a:r>
              <a:rPr lang="en-US" sz="2000" dirty="0" err="1">
                <a:solidFill>
                  <a:srgbClr val="522F15"/>
                </a:solidFill>
                <a:latin typeface="+mn-lt"/>
              </a:rPr>
              <a:t>Prinz</a:t>
            </a:r>
            <a:r>
              <a:rPr lang="en-US" sz="2000" dirty="0">
                <a:solidFill>
                  <a:srgbClr val="522F15"/>
                </a:solidFill>
                <a:latin typeface="+mn-lt"/>
                <a:cs typeface="Tahoma" pitchFamily="34" charset="0"/>
              </a:rPr>
              <a:t>®</a:t>
            </a:r>
            <a:r>
              <a:rPr lang="en-US" sz="2000" dirty="0">
                <a:solidFill>
                  <a:srgbClr val="522F15"/>
                </a:solidFill>
                <a:latin typeface="+mn-lt"/>
              </a:rPr>
              <a:t> 500</a:t>
            </a:r>
            <a:r>
              <a:rPr lang="en-US" sz="2000" dirty="0">
                <a:solidFill>
                  <a:srgbClr val="522F15"/>
                </a:solidFill>
                <a:latin typeface="+mn-lt"/>
                <a:cs typeface="Tahoma" pitchFamily="34" charset="0"/>
              </a:rPr>
              <a:t>°</a:t>
            </a:r>
            <a:r>
              <a:rPr lang="en-US" sz="2000" dirty="0">
                <a:solidFill>
                  <a:srgbClr val="522F15"/>
                </a:solidFill>
                <a:latin typeface="+mn-lt"/>
              </a:rPr>
              <a:t>L		: Dry, delicate, mild roast, neutral</a:t>
            </a:r>
          </a:p>
          <a:p>
            <a:pPr marL="342900" indent="-342900">
              <a:lnSpc>
                <a:spcPct val="125000"/>
              </a:lnSpc>
              <a:spcBef>
                <a:spcPct val="20000"/>
              </a:spcBef>
              <a:buFont typeface="Wingdings" pitchFamily="2" charset="2"/>
              <a:buChar char="v"/>
            </a:pPr>
            <a:r>
              <a:rPr lang="en-US" sz="2000" dirty="0">
                <a:solidFill>
                  <a:srgbClr val="522F15"/>
                </a:solidFill>
                <a:latin typeface="+mn-lt"/>
              </a:rPr>
              <a:t>Midnight Wheat 550°L	: Clean, starts sweet, neutral, smooth</a:t>
            </a:r>
          </a:p>
          <a:p>
            <a:pPr marL="342900" indent="-342900">
              <a:lnSpc>
                <a:spcPct val="125000"/>
              </a:lnSpc>
              <a:spcBef>
                <a:spcPct val="20000"/>
              </a:spcBef>
            </a:pPr>
            <a:r>
              <a:rPr lang="en-US" sz="2000" dirty="0">
                <a:solidFill>
                  <a:srgbClr val="522F15"/>
                </a:solidFill>
                <a:latin typeface="Tahoma" pitchFamily="34" charset="0"/>
              </a:rPr>
              <a:t>	</a:t>
            </a:r>
          </a:p>
        </p:txBody>
      </p:sp>
      <p:sp>
        <p:nvSpPr>
          <p:cNvPr id="2" name="Rectangle 1"/>
          <p:cNvSpPr/>
          <p:nvPr/>
        </p:nvSpPr>
        <p:spPr>
          <a:xfrm>
            <a:off x="685800" y="5486400"/>
            <a:ext cx="7924800" cy="369332"/>
          </a:xfrm>
          <a:prstGeom prst="rect">
            <a:avLst/>
          </a:prstGeom>
        </p:spPr>
        <p:txBody>
          <a:bodyPr wrap="square">
            <a:spAutoFit/>
          </a:bodyPr>
          <a:lstStyle/>
          <a:p>
            <a:r>
              <a:rPr lang="en-US" sz="1800" i="1" dirty="0">
                <a:solidFill>
                  <a:srgbClr val="FF0000"/>
                </a:solidFill>
              </a:rPr>
              <a:t>Need to pay attention to </a:t>
            </a:r>
            <a:r>
              <a:rPr lang="en-US" sz="1800" i="1" dirty="0" smtClean="0">
                <a:solidFill>
                  <a:srgbClr val="FF0000"/>
                </a:solidFill>
              </a:rPr>
              <a:t>specs and </a:t>
            </a:r>
            <a:r>
              <a:rPr lang="en-US" sz="1800" i="1" dirty="0">
                <a:solidFill>
                  <a:srgbClr val="FF0000"/>
                </a:solidFill>
              </a:rPr>
              <a:t>NOT select just by brand or style!</a:t>
            </a:r>
          </a:p>
        </p:txBody>
      </p:sp>
    </p:spTree>
    <p:extLst>
      <p:ext uri="{BB962C8B-B14F-4D97-AF65-F5344CB8AC3E}">
        <p14:creationId xmlns:p14="http://schemas.microsoft.com/office/powerpoint/2010/main" val="21133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a:solidFill>
                  <a:schemeClr val="accent2"/>
                </a:solidFill>
              </a:rPr>
              <a:t>What is Sensory Evaluation?</a:t>
            </a:r>
          </a:p>
        </p:txBody>
      </p:sp>
      <p:sp>
        <p:nvSpPr>
          <p:cNvPr id="18435" name="Content Placeholder 2"/>
          <p:cNvSpPr>
            <a:spLocks noGrp="1"/>
          </p:cNvSpPr>
          <p:nvPr>
            <p:ph idx="1"/>
          </p:nvPr>
        </p:nvSpPr>
        <p:spPr>
          <a:xfrm>
            <a:off x="228600" y="1484313"/>
            <a:ext cx="8915400" cy="4114800"/>
          </a:xfrm>
        </p:spPr>
        <p:txBody>
          <a:bodyPr/>
          <a:lstStyle/>
          <a:p>
            <a:pPr marL="0" indent="0">
              <a:buFontTx/>
              <a:buNone/>
            </a:pPr>
            <a:r>
              <a:rPr lang="en-US" altLang="en-US" dirty="0" smtClean="0"/>
              <a:t>Scientific discipline</a:t>
            </a:r>
          </a:p>
          <a:p>
            <a:pPr marL="0" indent="0">
              <a:buFontTx/>
              <a:buNone/>
            </a:pPr>
            <a:endParaRPr lang="en-US" altLang="en-US" dirty="0" smtClean="0"/>
          </a:p>
          <a:p>
            <a:pPr marL="0" indent="0">
              <a:buFontTx/>
              <a:buNone/>
            </a:pPr>
            <a:r>
              <a:rPr lang="en-US" altLang="en-US" dirty="0" smtClean="0"/>
              <a:t>For malt, our primary concerns are COLOR and extractable FLAVOR</a:t>
            </a:r>
          </a:p>
          <a:p>
            <a:pPr marL="0" indent="0">
              <a:buFontTx/>
              <a:buNone/>
            </a:pPr>
            <a:endParaRPr lang="en-US" altLang="en-US" dirty="0" smtClean="0"/>
          </a:p>
          <a:p>
            <a:pPr marL="0" indent="0">
              <a:buFontTx/>
              <a:buNone/>
            </a:pPr>
            <a:r>
              <a:rPr lang="en-US" altLang="en-US" dirty="0" smtClean="0"/>
              <a:t>Whole kernel TEXTURE is important for milling considerations</a:t>
            </a:r>
          </a:p>
        </p:txBody>
      </p:sp>
      <p:sp>
        <p:nvSpPr>
          <p:cNvPr id="204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fld id="{49516F13-3116-498F-97D9-58EA388E0D0C}" type="slidenum">
              <a:rPr lang="en-US" altLang="en-US" sz="1000" smtClean="0"/>
              <a:pPr>
                <a:spcBef>
                  <a:spcPct val="0"/>
                </a:spcBef>
                <a:buFontTx/>
                <a:buNone/>
              </a:pPr>
              <a:t>3</a:t>
            </a:fld>
            <a:endParaRPr lang="en-US" altLang="en-US" sz="1000" smtClean="0">
              <a:solidFill>
                <a:schemeClr val="tx1"/>
              </a:solidFill>
            </a:endParaRPr>
          </a:p>
        </p:txBody>
      </p:sp>
      <p:pic>
        <p:nvPicPr>
          <p:cNvPr id="19461" name="Picture 1"/>
          <p:cNvPicPr>
            <a:picLocks noChangeAspect="1"/>
          </p:cNvPicPr>
          <p:nvPr/>
        </p:nvPicPr>
        <p:blipFill>
          <a:blip r:embed="rId3" cstate="print">
            <a:extLst>
              <a:ext uri="{28A0092B-C50C-407E-A947-70E740481C1C}">
                <a14:useLocalDpi xmlns:a14="http://schemas.microsoft.com/office/drawing/2010/main" val="0"/>
              </a:ext>
            </a:extLst>
          </a:blip>
          <a:srcRect t="21980"/>
          <a:stretch>
            <a:fillRect/>
          </a:stretch>
        </p:blipFill>
        <p:spPr bwMode="auto">
          <a:xfrm>
            <a:off x="2362200" y="4038600"/>
            <a:ext cx="415925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437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9461"/>
                                        </p:tgtEl>
                                        <p:attrNameLst>
                                          <p:attrName>style.visibility</p:attrName>
                                        </p:attrNameLst>
                                      </p:cBhvr>
                                      <p:to>
                                        <p:strVal val="visible"/>
                                      </p:to>
                                    </p:set>
                                    <p:animEffect transition="in" filter="fade">
                                      <p:cBhvr>
                                        <p:cTn id="13" dur="500"/>
                                        <p:tgtEl>
                                          <p:spTgt spid="1946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219200" y="609600"/>
            <a:ext cx="7772400" cy="762000"/>
          </a:xfrm>
        </p:spPr>
        <p:txBody>
          <a:bodyPr/>
          <a:lstStyle/>
          <a:p>
            <a:r>
              <a:rPr lang="en-US" altLang="en-US" b="1" dirty="0" err="1" smtClean="0">
                <a:solidFill>
                  <a:schemeClr val="accent2"/>
                </a:solidFill>
              </a:rPr>
              <a:t>Briess</a:t>
            </a:r>
            <a:r>
              <a:rPr lang="en-US" altLang="en-US" b="1" dirty="0" smtClean="0">
                <a:solidFill>
                  <a:schemeClr val="accent2"/>
                </a:solidFill>
              </a:rPr>
              <a:t> Dark Chocolate Malt</a:t>
            </a:r>
            <a:endParaRPr lang="en-US" altLang="en-US" b="1" dirty="0">
              <a:solidFill>
                <a:schemeClr val="accent2"/>
              </a:solidFill>
            </a:endParaRPr>
          </a:p>
        </p:txBody>
      </p:sp>
      <p:sp>
        <p:nvSpPr>
          <p:cNvPr id="43011"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fld id="{664D33BD-9E4C-438A-8369-915ACF25E190}" type="slidenum">
              <a:rPr lang="en-US" altLang="en-US" sz="1000" smtClean="0"/>
              <a:pPr>
                <a:spcBef>
                  <a:spcPct val="0"/>
                </a:spcBef>
                <a:buFontTx/>
                <a:buNone/>
              </a:pPr>
              <a:t>39</a:t>
            </a:fld>
            <a:endParaRPr lang="en-US" altLang="en-US" sz="1000" smtClean="0">
              <a:solidFill>
                <a:schemeClr val="tx1"/>
              </a:solidFill>
            </a:endParaRPr>
          </a:p>
        </p:txBody>
      </p:sp>
      <p:sp>
        <p:nvSpPr>
          <p:cNvPr id="43013" name="TextBox 1"/>
          <p:cNvSpPr txBox="1">
            <a:spLocks noChangeArrowheads="1"/>
          </p:cNvSpPr>
          <p:nvPr/>
        </p:nvSpPr>
        <p:spPr bwMode="auto">
          <a:xfrm>
            <a:off x="304800" y="5769114"/>
            <a:ext cx="777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2000" dirty="0"/>
              <a:t>Flavor: Rich smooth coffee </a:t>
            </a:r>
          </a:p>
          <a:p>
            <a:r>
              <a:rPr lang="en-US" sz="2000" dirty="0" smtClean="0"/>
              <a:t>Color</a:t>
            </a:r>
            <a:r>
              <a:rPr lang="en-US" sz="2000" dirty="0"/>
              <a:t>: Brown hues</a:t>
            </a:r>
            <a:endParaRPr lang="en-US" altLang="en-US" sz="2000" dirty="0">
              <a:latin typeface="+mn-lt"/>
              <a:ea typeface="+mn-ea"/>
            </a:endParaRPr>
          </a:p>
        </p:txBody>
      </p:sp>
      <p:sp>
        <p:nvSpPr>
          <p:cNvPr id="3" name="Rectangle 2"/>
          <p:cNvSpPr/>
          <p:nvPr/>
        </p:nvSpPr>
        <p:spPr>
          <a:xfrm>
            <a:off x="2209800" y="1066800"/>
            <a:ext cx="4572000" cy="369332"/>
          </a:xfrm>
          <a:prstGeom prst="rect">
            <a:avLst/>
          </a:prstGeom>
        </p:spPr>
        <p:txBody>
          <a:bodyPr>
            <a:spAutoFit/>
          </a:bodyPr>
          <a:lstStyle/>
          <a:p>
            <a:pPr algn="ctr"/>
            <a:r>
              <a:rPr lang="en-US" sz="1800" b="1" u="sng" dirty="0" smtClean="0"/>
              <a:t>Average Sensory Profile</a:t>
            </a:r>
            <a:endParaRPr lang="en-US" sz="1800" b="1"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447800"/>
            <a:ext cx="6830153" cy="4395234"/>
          </a:xfrm>
          <a:prstGeom prst="rect">
            <a:avLst/>
          </a:prstGeom>
        </p:spPr>
      </p:pic>
    </p:spTree>
    <p:extLst>
      <p:ext uri="{BB962C8B-B14F-4D97-AF65-F5344CB8AC3E}">
        <p14:creationId xmlns:p14="http://schemas.microsoft.com/office/powerpoint/2010/main" val="28265722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96" charset="-128"/>
              </a:defRPr>
            </a:lvl1pPr>
            <a:lvl2pPr marL="742950" indent="-285750" eaLnBrk="0" hangingPunct="0">
              <a:defRPr sz="2400">
                <a:solidFill>
                  <a:schemeClr val="tx1"/>
                </a:solidFill>
                <a:latin typeface="Arial" charset="0"/>
                <a:ea typeface="ＭＳ Ｐゴシック" pitchFamily="-96" charset="-128"/>
              </a:defRPr>
            </a:lvl2pPr>
            <a:lvl3pPr marL="1143000" indent="-228600" eaLnBrk="0" hangingPunct="0">
              <a:defRPr sz="2400">
                <a:solidFill>
                  <a:schemeClr val="tx1"/>
                </a:solidFill>
                <a:latin typeface="Arial" charset="0"/>
                <a:ea typeface="ＭＳ Ｐゴシック" pitchFamily="-96" charset="-128"/>
              </a:defRPr>
            </a:lvl3pPr>
            <a:lvl4pPr marL="1600200" indent="-228600" eaLnBrk="0" hangingPunct="0">
              <a:defRPr sz="2400">
                <a:solidFill>
                  <a:schemeClr val="tx1"/>
                </a:solidFill>
                <a:latin typeface="Arial" charset="0"/>
                <a:ea typeface="ＭＳ Ｐゴシック" pitchFamily="-96" charset="-128"/>
              </a:defRPr>
            </a:lvl4pPr>
            <a:lvl5pPr marL="2057400" indent="-228600" eaLnBrk="0" hangingPunct="0">
              <a:defRPr sz="24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6" charset="-128"/>
              </a:defRPr>
            </a:lvl9pPr>
          </a:lstStyle>
          <a:p>
            <a:pPr>
              <a:defRPr/>
            </a:pPr>
            <a:fld id="{D04965A3-BBF6-467C-902B-991EF1DEE3F2}" type="slidenum">
              <a:rPr lang="en-US" sz="1000" smtClean="0">
                <a:solidFill>
                  <a:srgbClr val="522F15"/>
                </a:solidFill>
              </a:rPr>
              <a:pPr>
                <a:defRPr/>
              </a:pPr>
              <a:t>40</a:t>
            </a:fld>
            <a:endParaRPr lang="en-US" sz="1000" smtClean="0"/>
          </a:p>
        </p:txBody>
      </p:sp>
      <p:sp>
        <p:nvSpPr>
          <p:cNvPr id="48131" name="Rectangle 2"/>
          <p:cNvSpPr>
            <a:spLocks noGrp="1" noChangeArrowheads="1"/>
          </p:cNvSpPr>
          <p:nvPr>
            <p:ph type="title"/>
          </p:nvPr>
        </p:nvSpPr>
        <p:spPr>
          <a:xfrm>
            <a:off x="990600" y="762000"/>
            <a:ext cx="7772400" cy="762000"/>
          </a:xfrm>
        </p:spPr>
        <p:txBody>
          <a:bodyPr/>
          <a:lstStyle/>
          <a:p>
            <a:pPr eaLnBrk="1" hangingPunct="1"/>
            <a:r>
              <a:rPr lang="en-US" dirty="0">
                <a:solidFill>
                  <a:schemeClr val="accent2"/>
                </a:solidFill>
              </a:rPr>
              <a:t>Other Unique Specialty Malts</a:t>
            </a:r>
          </a:p>
        </p:txBody>
      </p:sp>
      <p:sp>
        <p:nvSpPr>
          <p:cNvPr id="48132" name="Rectangle 3"/>
          <p:cNvSpPr>
            <a:spLocks noGrp="1" noChangeArrowheads="1"/>
          </p:cNvSpPr>
          <p:nvPr>
            <p:ph type="body" idx="1"/>
          </p:nvPr>
        </p:nvSpPr>
        <p:spPr>
          <a:xfrm>
            <a:off x="685800" y="1827212"/>
            <a:ext cx="7772400" cy="4421187"/>
          </a:xfrm>
        </p:spPr>
        <p:txBody>
          <a:bodyPr/>
          <a:lstStyle/>
          <a:p>
            <a:pPr>
              <a:buFontTx/>
              <a:buNone/>
            </a:pPr>
            <a:r>
              <a:rPr lang="en-US" sz="2000" dirty="0" smtClean="0">
                <a:ea typeface="Tahoma" pitchFamily="34" charset="0"/>
                <a:cs typeface="Tahoma" pitchFamily="34" charset="0"/>
              </a:rPr>
              <a:t>Mesquite Smoked and Cherry and Apple </a:t>
            </a:r>
            <a:r>
              <a:rPr lang="en-US" sz="2000" dirty="0">
                <a:ea typeface="Tahoma" pitchFamily="34" charset="0"/>
                <a:cs typeface="Tahoma" pitchFamily="34" charset="0"/>
              </a:rPr>
              <a:t>W</a:t>
            </a:r>
            <a:r>
              <a:rPr lang="en-US" sz="2000" dirty="0" smtClean="0">
                <a:ea typeface="Tahoma" pitchFamily="34" charset="0"/>
                <a:cs typeface="Tahoma" pitchFamily="34" charset="0"/>
              </a:rPr>
              <a:t>ood Smoked Malt</a:t>
            </a:r>
          </a:p>
          <a:p>
            <a:r>
              <a:rPr lang="en-US" sz="2000" dirty="0" smtClean="0">
                <a:ea typeface="Tahoma" pitchFamily="34" charset="0"/>
                <a:cs typeface="Tahoma" pitchFamily="34" charset="0"/>
              </a:rPr>
              <a:t>	2R </a:t>
            </a:r>
            <a:r>
              <a:rPr lang="en-US" sz="2000" i="1" dirty="0" smtClean="0">
                <a:ea typeface="Tahoma" pitchFamily="34" charset="0"/>
                <a:cs typeface="Tahoma" pitchFamily="34" charset="0"/>
              </a:rPr>
              <a:t>enzymatic</a:t>
            </a:r>
            <a:r>
              <a:rPr lang="en-US" sz="2000" dirty="0" smtClean="0">
                <a:ea typeface="Tahoma" pitchFamily="34" charset="0"/>
                <a:cs typeface="Tahoma" pitchFamily="34" charset="0"/>
              </a:rPr>
              <a:t>  base malt using Cherry Wood or Mesquite</a:t>
            </a:r>
          </a:p>
          <a:p>
            <a:r>
              <a:rPr lang="en-US" sz="2000" dirty="0" smtClean="0">
                <a:ea typeface="Tahoma" pitchFamily="34" charset="0"/>
                <a:cs typeface="Tahoma" pitchFamily="34" charset="0"/>
              </a:rPr>
              <a:t>        DP - 140	Phenols - 15-30ppm</a:t>
            </a:r>
          </a:p>
          <a:p>
            <a:r>
              <a:rPr lang="en-US" sz="2000" dirty="0" smtClean="0">
                <a:ea typeface="Tahoma" pitchFamily="34" charset="0"/>
                <a:cs typeface="Tahoma" pitchFamily="34" charset="0"/>
              </a:rPr>
              <a:t>	Used in Scottish/Scotch Ales and Rauch Beers though 	splendid in Porters!  </a:t>
            </a:r>
            <a:r>
              <a:rPr lang="en-US" sz="2000" dirty="0" err="1" smtClean="0">
                <a:ea typeface="Tahoma" pitchFamily="34" charset="0"/>
                <a:cs typeface="Tahoma" pitchFamily="34" charset="0"/>
              </a:rPr>
              <a:t>Doppelbock</a:t>
            </a:r>
            <a:r>
              <a:rPr lang="en-US" sz="2000" dirty="0" smtClean="0">
                <a:ea typeface="Tahoma" pitchFamily="34" charset="0"/>
                <a:cs typeface="Tahoma" pitchFamily="34" charset="0"/>
              </a:rPr>
              <a:t>?</a:t>
            </a:r>
          </a:p>
          <a:p>
            <a:r>
              <a:rPr lang="en-US" sz="2000" dirty="0" smtClean="0">
                <a:ea typeface="Tahoma" pitchFamily="34" charset="0"/>
                <a:cs typeface="Tahoma" pitchFamily="34" charset="0"/>
              </a:rPr>
              <a:t>        Usage rates – 5% to 60% or more!</a:t>
            </a:r>
          </a:p>
          <a:p>
            <a:pPr marL="0" indent="0">
              <a:buNone/>
            </a:pPr>
            <a:endParaRPr lang="en-US" sz="2000" dirty="0" smtClean="0">
              <a:solidFill>
                <a:schemeClr val="tx1"/>
              </a:solidFill>
              <a:latin typeface="Tahoma" pitchFamily="34" charset="0"/>
              <a:ea typeface="Tahoma" pitchFamily="34" charset="0"/>
              <a:cs typeface="Tahoma" pitchFamily="34" charset="0"/>
            </a:endParaRPr>
          </a:p>
          <a:p>
            <a:pPr>
              <a:buFontTx/>
              <a:buNone/>
            </a:pPr>
            <a:r>
              <a:rPr lang="en-US" sz="2000" dirty="0" smtClean="0">
                <a:solidFill>
                  <a:schemeClr val="tx1"/>
                </a:solidFill>
                <a:latin typeface="Tahoma" pitchFamily="34" charset="0"/>
                <a:ea typeface="Tahoma" pitchFamily="34" charset="0"/>
                <a:cs typeface="Tahoma" pitchFamily="34" charset="0"/>
              </a:rPr>
              <a:t> </a:t>
            </a:r>
          </a:p>
          <a:p>
            <a:pPr>
              <a:buFontTx/>
              <a:buNone/>
            </a:pPr>
            <a:endParaRPr lang="en-US" sz="2000" dirty="0" smtClean="0">
              <a:latin typeface="Tahoma" pitchFamily="34" charset="0"/>
              <a:ea typeface="Tahoma" pitchFamily="34" charset="0"/>
              <a:cs typeface="Tahoma" pitchFamily="34" charset="0"/>
            </a:endParaRPr>
          </a:p>
        </p:txBody>
      </p:sp>
      <p:pic>
        <p:nvPicPr>
          <p:cNvPr id="1026" name="Picture 2" descr="http://www.effectspecialist.com/imagesSP/smoke4-988x4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278814"/>
            <a:ext cx="4229100" cy="17250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2.mm.bing.net/th?id=HN.607990356583908257&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429000"/>
            <a:ext cx="2286000"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878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181100" y="741363"/>
            <a:ext cx="7772400" cy="762000"/>
          </a:xfrm>
        </p:spPr>
        <p:txBody>
          <a:bodyPr/>
          <a:lstStyle/>
          <a:p>
            <a:r>
              <a:rPr lang="en-US" altLang="en-US" dirty="0">
                <a:solidFill>
                  <a:schemeClr val="accent2"/>
                </a:solidFill>
              </a:rPr>
              <a:t>Malt Sensory – Key Takeaways</a:t>
            </a:r>
          </a:p>
        </p:txBody>
      </p:sp>
      <p:sp>
        <p:nvSpPr>
          <p:cNvPr id="50179" name="Content Placeholder 2"/>
          <p:cNvSpPr>
            <a:spLocks noGrp="1"/>
          </p:cNvSpPr>
          <p:nvPr>
            <p:ph idx="1"/>
          </p:nvPr>
        </p:nvSpPr>
        <p:spPr>
          <a:xfrm>
            <a:off x="381000" y="1503363"/>
            <a:ext cx="7772400" cy="4114800"/>
          </a:xfrm>
        </p:spPr>
        <p:txBody>
          <a:bodyPr/>
          <a:lstStyle/>
          <a:p>
            <a:pPr>
              <a:defRPr/>
            </a:pPr>
            <a:r>
              <a:rPr lang="en-US" altLang="en-US" dirty="0" smtClean="0"/>
              <a:t>Sensory evaluation is a </a:t>
            </a:r>
            <a:r>
              <a:rPr lang="en-US" altLang="en-US" dirty="0" smtClean="0">
                <a:solidFill>
                  <a:srgbClr val="FF0000"/>
                </a:solidFill>
              </a:rPr>
              <a:t>scientific discipline</a:t>
            </a:r>
          </a:p>
          <a:p>
            <a:pPr>
              <a:defRPr/>
            </a:pPr>
            <a:endParaRPr lang="en-US" altLang="en-US" dirty="0" smtClean="0">
              <a:solidFill>
                <a:srgbClr val="FF0000"/>
              </a:solidFill>
            </a:endParaRPr>
          </a:p>
          <a:p>
            <a:pPr>
              <a:defRPr/>
            </a:pPr>
            <a:r>
              <a:rPr lang="en-US" altLang="en-US" dirty="0" smtClean="0"/>
              <a:t>Key sensory aspects of malt are:</a:t>
            </a:r>
          </a:p>
          <a:p>
            <a:pPr lvl="1">
              <a:defRPr/>
            </a:pPr>
            <a:r>
              <a:rPr lang="en-US" altLang="en-US" dirty="0" smtClean="0">
                <a:solidFill>
                  <a:srgbClr val="FF0000"/>
                </a:solidFill>
              </a:rPr>
              <a:t>Color</a:t>
            </a:r>
          </a:p>
          <a:p>
            <a:pPr lvl="1">
              <a:defRPr/>
            </a:pPr>
            <a:r>
              <a:rPr lang="en-US" altLang="en-US" dirty="0" smtClean="0">
                <a:solidFill>
                  <a:srgbClr val="FF0000"/>
                </a:solidFill>
              </a:rPr>
              <a:t>Flavor</a:t>
            </a:r>
          </a:p>
          <a:p>
            <a:pPr lvl="1">
              <a:defRPr/>
            </a:pPr>
            <a:r>
              <a:rPr lang="en-US" altLang="en-US" dirty="0" smtClean="0">
                <a:solidFill>
                  <a:srgbClr val="FF0000"/>
                </a:solidFill>
              </a:rPr>
              <a:t>Texture</a:t>
            </a:r>
          </a:p>
          <a:p>
            <a:pPr marL="457200" lvl="1" indent="0">
              <a:buFontTx/>
              <a:buNone/>
              <a:defRPr/>
            </a:pPr>
            <a:endParaRPr lang="en-US" altLang="en-US" dirty="0" smtClean="0">
              <a:solidFill>
                <a:srgbClr val="FF0000"/>
              </a:solidFill>
            </a:endParaRPr>
          </a:p>
          <a:p>
            <a:pPr>
              <a:defRPr/>
            </a:pPr>
            <a:r>
              <a:rPr lang="en-US" altLang="en-US" dirty="0" smtClean="0"/>
              <a:t>For </a:t>
            </a:r>
            <a:r>
              <a:rPr lang="en-US" altLang="en-US" u="sng" dirty="0" smtClean="0"/>
              <a:t>most</a:t>
            </a:r>
            <a:r>
              <a:rPr lang="en-US" altLang="en-US" dirty="0" smtClean="0"/>
              <a:t> malt styles, flavor is a result of non-enzymatic browning reactions that occur during thermal processing</a:t>
            </a:r>
          </a:p>
          <a:p>
            <a:pPr lvl="1">
              <a:defRPr/>
            </a:pPr>
            <a:r>
              <a:rPr lang="en-US" altLang="en-US" dirty="0" err="1" smtClean="0">
                <a:solidFill>
                  <a:srgbClr val="FF0000"/>
                </a:solidFill>
              </a:rPr>
              <a:t>Maillard</a:t>
            </a:r>
            <a:r>
              <a:rPr lang="en-US" altLang="en-US" dirty="0" smtClean="0">
                <a:solidFill>
                  <a:srgbClr val="FF0000"/>
                </a:solidFill>
              </a:rPr>
              <a:t> Reaction </a:t>
            </a:r>
          </a:p>
          <a:p>
            <a:pPr lvl="1">
              <a:defRPr/>
            </a:pPr>
            <a:r>
              <a:rPr lang="en-US" altLang="en-US" dirty="0" smtClean="0">
                <a:solidFill>
                  <a:srgbClr val="FF0000"/>
                </a:solidFill>
              </a:rPr>
              <a:t>Caramelization</a:t>
            </a:r>
          </a:p>
        </p:txBody>
      </p:sp>
      <p:sp>
        <p:nvSpPr>
          <p:cNvPr id="634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fld id="{4D03B981-6CDF-4F13-B2E0-BDD4DEA30BCA}" type="slidenum">
              <a:rPr lang="en-US" altLang="en-US" sz="1000" smtClean="0"/>
              <a:pPr>
                <a:spcBef>
                  <a:spcPct val="0"/>
                </a:spcBef>
                <a:buFontTx/>
                <a:buNone/>
              </a:pPr>
              <a:t>41</a:t>
            </a:fld>
            <a:endParaRPr lang="en-US" altLang="en-US" sz="1000" smtClean="0">
              <a:solidFill>
                <a:schemeClr val="tx1"/>
              </a:solidFill>
            </a:endParaRPr>
          </a:p>
        </p:txBody>
      </p:sp>
    </p:spTree>
    <p:extLst>
      <p:ext uri="{BB962C8B-B14F-4D97-AF65-F5344CB8AC3E}">
        <p14:creationId xmlns:p14="http://schemas.microsoft.com/office/powerpoint/2010/main" val="1509487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17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017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1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a:solidFill>
                  <a:schemeClr val="accent2"/>
                </a:solidFill>
              </a:rPr>
              <a:t>Malt Sensory – Key Takeaways</a:t>
            </a:r>
          </a:p>
        </p:txBody>
      </p:sp>
      <p:sp>
        <p:nvSpPr>
          <p:cNvPr id="51203" name="Content Placeholder 2"/>
          <p:cNvSpPr>
            <a:spLocks noGrp="1"/>
          </p:cNvSpPr>
          <p:nvPr>
            <p:ph idx="1"/>
          </p:nvPr>
        </p:nvSpPr>
        <p:spPr>
          <a:xfrm>
            <a:off x="685800" y="1752600"/>
            <a:ext cx="7772400" cy="4114800"/>
          </a:xfrm>
        </p:spPr>
        <p:txBody>
          <a:bodyPr/>
          <a:lstStyle/>
          <a:p>
            <a:r>
              <a:rPr lang="en-US" altLang="en-US" dirty="0" smtClean="0"/>
              <a:t>Malt sensory has important applications for </a:t>
            </a:r>
            <a:r>
              <a:rPr lang="en-US" altLang="en-US" dirty="0" smtClean="0">
                <a:solidFill>
                  <a:srgbClr val="FF0000"/>
                </a:solidFill>
              </a:rPr>
              <a:t>maltsters</a:t>
            </a:r>
            <a:r>
              <a:rPr lang="en-US" altLang="en-US" dirty="0"/>
              <a:t> </a:t>
            </a:r>
            <a:r>
              <a:rPr lang="en-US" altLang="en-US" dirty="0" smtClean="0"/>
              <a:t>and </a:t>
            </a:r>
            <a:r>
              <a:rPr lang="en-US" altLang="en-US" u="sng" dirty="0" smtClean="0">
                <a:solidFill>
                  <a:srgbClr val="FF0000"/>
                </a:solidFill>
              </a:rPr>
              <a:t>homebrewers.</a:t>
            </a:r>
            <a:r>
              <a:rPr lang="en-US" altLang="en-US" u="sng" dirty="0" smtClean="0"/>
              <a:t> </a:t>
            </a:r>
          </a:p>
          <a:p>
            <a:endParaRPr lang="en-US" altLang="en-US" dirty="0" smtClean="0"/>
          </a:p>
          <a:p>
            <a:r>
              <a:rPr lang="en-US" altLang="en-US" dirty="0" err="1" smtClean="0"/>
              <a:t>Hombrewers</a:t>
            </a:r>
            <a:r>
              <a:rPr lang="en-US" altLang="en-US" dirty="0" smtClean="0"/>
              <a:t> can especially benefit from malt sensory in situations that involve:</a:t>
            </a:r>
          </a:p>
          <a:p>
            <a:pPr lvl="1"/>
            <a:r>
              <a:rPr lang="en-US" altLang="en-US" dirty="0" smtClean="0">
                <a:solidFill>
                  <a:srgbClr val="FF0000"/>
                </a:solidFill>
              </a:rPr>
              <a:t>Malt supplier comparisons</a:t>
            </a:r>
          </a:p>
          <a:p>
            <a:pPr lvl="1"/>
            <a:r>
              <a:rPr lang="en-US" altLang="en-US" dirty="0" smtClean="0">
                <a:solidFill>
                  <a:srgbClr val="FF0000"/>
                </a:solidFill>
              </a:rPr>
              <a:t>Recipe development</a:t>
            </a:r>
          </a:p>
          <a:p>
            <a:pPr lvl="1"/>
            <a:r>
              <a:rPr lang="en-US" altLang="en-US" dirty="0" smtClean="0">
                <a:solidFill>
                  <a:srgbClr val="FF0000"/>
                </a:solidFill>
              </a:rPr>
              <a:t>Assessment of quality</a:t>
            </a:r>
          </a:p>
          <a:p>
            <a:pPr lvl="1"/>
            <a:r>
              <a:rPr lang="en-US" altLang="en-US" dirty="0" smtClean="0">
                <a:solidFill>
                  <a:srgbClr val="FF0000"/>
                </a:solidFill>
              </a:rPr>
              <a:t>Developing a deeper understanding of malt flavors</a:t>
            </a:r>
          </a:p>
          <a:p>
            <a:pPr lvl="1"/>
            <a:endParaRPr lang="en-US" altLang="en-US" dirty="0" smtClean="0"/>
          </a:p>
        </p:txBody>
      </p:sp>
      <p:sp>
        <p:nvSpPr>
          <p:cNvPr id="655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fld id="{9E36E69C-5BB7-476A-99C6-2D56B0AE82C6}" type="slidenum">
              <a:rPr lang="en-US" altLang="en-US" sz="1000" smtClean="0"/>
              <a:pPr>
                <a:spcBef>
                  <a:spcPct val="0"/>
                </a:spcBef>
                <a:buFontTx/>
                <a:buNone/>
              </a:pPr>
              <a:t>42</a:t>
            </a:fld>
            <a:endParaRPr lang="en-US" altLang="en-US" sz="1000" smtClean="0">
              <a:solidFill>
                <a:schemeClr val="tx1"/>
              </a:solidFill>
            </a:endParaRPr>
          </a:p>
        </p:txBody>
      </p:sp>
    </p:spTree>
    <p:extLst>
      <p:ext uri="{BB962C8B-B14F-4D97-AF65-F5344CB8AC3E}">
        <p14:creationId xmlns:p14="http://schemas.microsoft.com/office/powerpoint/2010/main" val="1542064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0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altLang="en-US" dirty="0">
                <a:solidFill>
                  <a:schemeClr val="accent2"/>
                </a:solidFill>
              </a:rPr>
              <a:t>Malt Sensory – Key Takeaways</a:t>
            </a:r>
          </a:p>
        </p:txBody>
      </p:sp>
      <p:sp>
        <p:nvSpPr>
          <p:cNvPr id="52227" name="Content Placeholder 2"/>
          <p:cNvSpPr>
            <a:spLocks noGrp="1"/>
          </p:cNvSpPr>
          <p:nvPr>
            <p:ph idx="1"/>
          </p:nvPr>
        </p:nvSpPr>
        <p:spPr>
          <a:xfrm>
            <a:off x="76200" y="1752600"/>
            <a:ext cx="8915400" cy="4114800"/>
          </a:xfrm>
        </p:spPr>
        <p:txBody>
          <a:bodyPr/>
          <a:lstStyle/>
          <a:p>
            <a:pPr marL="0" indent="0">
              <a:buFontTx/>
              <a:buNone/>
            </a:pPr>
            <a:r>
              <a:rPr lang="en-US" altLang="en-US" dirty="0" smtClean="0"/>
              <a:t>Malt sensory evaluation can be performed with knowledge and use of the following:</a:t>
            </a:r>
          </a:p>
          <a:p>
            <a:pPr marL="0" indent="0">
              <a:buFontTx/>
              <a:buNone/>
            </a:pPr>
            <a:endParaRPr lang="en-US" altLang="en-US" dirty="0" smtClean="0"/>
          </a:p>
          <a:p>
            <a:pPr lvl="1"/>
            <a:r>
              <a:rPr lang="en-US" altLang="en-US" dirty="0" smtClean="0">
                <a:solidFill>
                  <a:srgbClr val="FF0000"/>
                </a:solidFill>
              </a:rPr>
              <a:t>Hot steep method</a:t>
            </a:r>
          </a:p>
          <a:p>
            <a:pPr lvl="2"/>
            <a:endParaRPr lang="en-US" altLang="en-US" dirty="0" smtClean="0">
              <a:solidFill>
                <a:srgbClr val="FF0000"/>
              </a:solidFill>
            </a:endParaRPr>
          </a:p>
          <a:p>
            <a:pPr lvl="1"/>
            <a:r>
              <a:rPr lang="en-US" altLang="en-US" dirty="0" smtClean="0">
                <a:solidFill>
                  <a:srgbClr val="FF0000"/>
                </a:solidFill>
              </a:rPr>
              <a:t>Malt sensory lexicon</a:t>
            </a:r>
          </a:p>
          <a:p>
            <a:pPr lvl="1"/>
            <a:endParaRPr lang="en-US" altLang="en-US" dirty="0" smtClean="0">
              <a:solidFill>
                <a:srgbClr val="FF0000"/>
              </a:solidFill>
            </a:endParaRPr>
          </a:p>
          <a:p>
            <a:pPr lvl="1"/>
            <a:r>
              <a:rPr lang="en-US" altLang="en-US" dirty="0">
                <a:solidFill>
                  <a:srgbClr val="FF0000"/>
                </a:solidFill>
              </a:rPr>
              <a:t>R</a:t>
            </a:r>
            <a:r>
              <a:rPr lang="en-US" altLang="en-US" dirty="0" smtClean="0">
                <a:solidFill>
                  <a:srgbClr val="FF0000"/>
                </a:solidFill>
              </a:rPr>
              <a:t>ecord your sensory perceptions!</a:t>
            </a:r>
          </a:p>
          <a:p>
            <a:pPr lvl="1"/>
            <a:endParaRPr lang="en-US" altLang="en-US" dirty="0" smtClean="0">
              <a:solidFill>
                <a:srgbClr val="FF0000"/>
              </a:solidFill>
            </a:endParaRPr>
          </a:p>
          <a:p>
            <a:pPr lvl="1"/>
            <a:r>
              <a:rPr lang="en-US" altLang="en-US" dirty="0">
                <a:solidFill>
                  <a:srgbClr val="FF0000"/>
                </a:solidFill>
              </a:rPr>
              <a:t>B</a:t>
            </a:r>
            <a:r>
              <a:rPr lang="en-US" altLang="en-US" dirty="0" smtClean="0">
                <a:solidFill>
                  <a:srgbClr val="FF0000"/>
                </a:solidFill>
              </a:rPr>
              <a:t>uild a sensory profile diagram when you brew with malt</a:t>
            </a:r>
            <a:r>
              <a:rPr lang="en-US" altLang="en-US" dirty="0">
                <a:solidFill>
                  <a:srgbClr val="FF0000"/>
                </a:solidFill>
              </a:rPr>
              <a:t>-</a:t>
            </a:r>
            <a:r>
              <a:rPr lang="en-US" altLang="en-US" dirty="0" smtClean="0">
                <a:solidFill>
                  <a:srgbClr val="FF0000"/>
                </a:solidFill>
              </a:rPr>
              <a:t> it’ll make you a better brewer, beer judge, and beer drinker!</a:t>
            </a:r>
          </a:p>
          <a:p>
            <a:pPr lvl="2"/>
            <a:endParaRPr lang="en-US" altLang="en-US" dirty="0" smtClean="0"/>
          </a:p>
          <a:p>
            <a:pPr lvl="2"/>
            <a:endParaRPr lang="en-US" altLang="en-US" dirty="0" smtClean="0"/>
          </a:p>
        </p:txBody>
      </p:sp>
      <p:sp>
        <p:nvSpPr>
          <p:cNvPr id="675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fld id="{A2D4FEB0-0DD9-4225-8F52-0B528FD2B24B}" type="slidenum">
              <a:rPr lang="en-US" altLang="en-US" sz="1000" smtClean="0"/>
              <a:pPr>
                <a:spcBef>
                  <a:spcPct val="0"/>
                </a:spcBef>
                <a:buFontTx/>
                <a:buNone/>
              </a:pPr>
              <a:t>43</a:t>
            </a:fld>
            <a:endParaRPr lang="en-US" altLang="en-US" sz="1000" smtClean="0">
              <a:solidFill>
                <a:schemeClr val="tx1"/>
              </a:solidFill>
            </a:endParaRPr>
          </a:p>
        </p:txBody>
      </p:sp>
    </p:spTree>
    <p:extLst>
      <p:ext uri="{BB962C8B-B14F-4D97-AF65-F5344CB8AC3E}">
        <p14:creationId xmlns:p14="http://schemas.microsoft.com/office/powerpoint/2010/main" val="3861118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439615" y="4267200"/>
            <a:ext cx="8382000" cy="609600"/>
          </a:xfrm>
        </p:spPr>
        <p:txBody>
          <a:bodyPr/>
          <a:lstStyle/>
          <a:p>
            <a:pPr eaLnBrk="1" hangingPunct="1">
              <a:defRPr/>
            </a:pPr>
            <a:r>
              <a:rPr lang="en-US" sz="3200" b="1" dirty="0" smtClean="0">
                <a:effectLst>
                  <a:outerShdw blurRad="38100" dist="38100" dir="2700000" algn="tl">
                    <a:srgbClr val="C0C0C0"/>
                  </a:outerShdw>
                </a:effectLst>
                <a:latin typeface="Tahoma" pitchFamily="34" charset="0"/>
              </a:rPr>
              <a:t>Thanks! Questions?</a:t>
            </a:r>
            <a:br>
              <a:rPr lang="en-US" sz="3200" b="1" dirty="0" smtClean="0">
                <a:effectLst>
                  <a:outerShdw blurRad="38100" dist="38100" dir="2700000" algn="tl">
                    <a:srgbClr val="C0C0C0"/>
                  </a:outerShdw>
                </a:effectLst>
                <a:latin typeface="Tahoma" pitchFamily="34" charset="0"/>
              </a:rPr>
            </a:br>
            <a:r>
              <a:rPr lang="en-US" sz="3200" b="1" dirty="0" smtClean="0">
                <a:effectLst>
                  <a:outerShdw blurRad="38100" dist="38100" dir="2700000" algn="tl">
                    <a:srgbClr val="C0C0C0"/>
                  </a:outerShdw>
                </a:effectLst>
                <a:latin typeface="Tahoma" pitchFamily="34" charset="0"/>
              </a:rPr>
              <a:t>aaron.hyde@briess.com</a:t>
            </a:r>
            <a:br>
              <a:rPr lang="en-US" sz="3200" b="1" dirty="0" smtClean="0">
                <a:effectLst>
                  <a:outerShdw blurRad="38100" dist="38100" dir="2700000" algn="tl">
                    <a:srgbClr val="C0C0C0"/>
                  </a:outerShdw>
                </a:effectLst>
                <a:latin typeface="Tahoma" pitchFamily="34" charset="0"/>
              </a:rPr>
            </a:br>
            <a:r>
              <a:rPr lang="en-US" sz="3200" b="1" dirty="0" smtClean="0">
                <a:effectLst>
                  <a:outerShdw blurRad="38100" dist="38100" dir="2700000" algn="tl">
                    <a:srgbClr val="C0C0C0"/>
                  </a:outerShdw>
                </a:effectLst>
                <a:latin typeface="Tahoma" pitchFamily="34" charset="0"/>
              </a:rPr>
              <a:t>920-418-3109</a:t>
            </a: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dirty="0">
                <a:solidFill>
                  <a:schemeClr val="accent2"/>
                </a:solidFill>
              </a:rPr>
              <a:t>How Are Malt Flavors Generated?</a:t>
            </a:r>
          </a:p>
        </p:txBody>
      </p:sp>
      <p:sp>
        <p:nvSpPr>
          <p:cNvPr id="20483" name="Content Placeholder 2"/>
          <p:cNvSpPr>
            <a:spLocks noGrp="1"/>
          </p:cNvSpPr>
          <p:nvPr>
            <p:ph idx="1"/>
          </p:nvPr>
        </p:nvSpPr>
        <p:spPr>
          <a:xfrm>
            <a:off x="457200" y="2286000"/>
            <a:ext cx="7772400" cy="4114800"/>
          </a:xfrm>
        </p:spPr>
        <p:txBody>
          <a:bodyPr/>
          <a:lstStyle/>
          <a:p>
            <a:pPr marL="0" indent="0">
              <a:buFontTx/>
              <a:buNone/>
              <a:defRPr/>
            </a:pPr>
            <a:r>
              <a:rPr lang="en-US" altLang="en-US" dirty="0" smtClean="0">
                <a:solidFill>
                  <a:srgbClr val="5B3E19"/>
                </a:solidFill>
              </a:rPr>
              <a:t>Non-enzymatic browning reactions</a:t>
            </a:r>
          </a:p>
          <a:p>
            <a:pPr>
              <a:defRPr/>
            </a:pPr>
            <a:endParaRPr lang="en-US" altLang="en-US" dirty="0" smtClean="0"/>
          </a:p>
          <a:p>
            <a:pPr marL="457200" lvl="1" indent="0">
              <a:buFontTx/>
              <a:buNone/>
              <a:defRPr/>
            </a:pPr>
            <a:r>
              <a:rPr lang="en-US" altLang="en-US" dirty="0" err="1" smtClean="0"/>
              <a:t>Maillard</a:t>
            </a:r>
            <a:r>
              <a:rPr lang="en-US" altLang="en-US" dirty="0" smtClean="0"/>
              <a:t> Reaction (</a:t>
            </a:r>
            <a:r>
              <a:rPr lang="en-US" altLang="en-US" dirty="0" smtClean="0">
                <a:solidFill>
                  <a:srgbClr val="FF0000"/>
                </a:solidFill>
              </a:rPr>
              <a:t>amino acids and reducing sugars</a:t>
            </a:r>
            <a:r>
              <a:rPr lang="en-US" altLang="en-US" dirty="0" smtClean="0"/>
              <a:t>)</a:t>
            </a:r>
          </a:p>
          <a:p>
            <a:pPr marL="457200" lvl="1" indent="0">
              <a:buFontTx/>
              <a:buNone/>
              <a:defRPr/>
            </a:pPr>
            <a:endParaRPr lang="en-US" altLang="en-US" dirty="0" smtClean="0"/>
          </a:p>
          <a:p>
            <a:pPr marL="457200" lvl="1" indent="0">
              <a:buFontTx/>
              <a:buNone/>
              <a:defRPr/>
            </a:pPr>
            <a:r>
              <a:rPr lang="en-US" altLang="en-US" dirty="0" smtClean="0"/>
              <a:t>Caramelization (</a:t>
            </a:r>
            <a:r>
              <a:rPr lang="en-US" altLang="en-US" dirty="0" smtClean="0">
                <a:solidFill>
                  <a:srgbClr val="FF0000"/>
                </a:solidFill>
              </a:rPr>
              <a:t>sugars</a:t>
            </a:r>
            <a:r>
              <a:rPr lang="en-US" altLang="en-US" dirty="0" smtClean="0"/>
              <a:t>)</a:t>
            </a:r>
            <a:endParaRPr lang="en-US" altLang="en-US" dirty="0" smtClean="0"/>
          </a:p>
        </p:txBody>
      </p:sp>
      <p:sp>
        <p:nvSpPr>
          <p:cNvPr id="225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fld id="{70C73CB5-9862-4023-AA33-3E8A8F0EDD21}" type="slidenum">
              <a:rPr lang="en-US" altLang="en-US" sz="1000" smtClean="0"/>
              <a:pPr>
                <a:spcBef>
                  <a:spcPct val="0"/>
                </a:spcBef>
                <a:buFontTx/>
                <a:buNone/>
              </a:pPr>
              <a:t>4</a:t>
            </a:fld>
            <a:endParaRPr lang="en-US" altLang="en-US" sz="1000" smtClean="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5325" y="1306513"/>
            <a:ext cx="2478088"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419600"/>
            <a:ext cx="24415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02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0483">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solidFill>
                  <a:schemeClr val="accent2"/>
                </a:solidFill>
              </a:rPr>
              <a:t>How Are Malt Flavors Generated?</a:t>
            </a:r>
          </a:p>
        </p:txBody>
      </p:sp>
      <p:sp>
        <p:nvSpPr>
          <p:cNvPr id="22531" name="Content Placeholder 2"/>
          <p:cNvSpPr>
            <a:spLocks noGrp="1"/>
          </p:cNvSpPr>
          <p:nvPr>
            <p:ph idx="1"/>
          </p:nvPr>
        </p:nvSpPr>
        <p:spPr>
          <a:xfrm>
            <a:off x="222250" y="1600200"/>
            <a:ext cx="8915400" cy="4114800"/>
          </a:xfrm>
        </p:spPr>
        <p:txBody>
          <a:bodyPr/>
          <a:lstStyle/>
          <a:p>
            <a:pPr marL="0" indent="0">
              <a:buFontTx/>
              <a:buNone/>
              <a:defRPr/>
            </a:pPr>
            <a:r>
              <a:rPr lang="en-US" altLang="en-US" dirty="0" smtClean="0"/>
              <a:t>Flavor can be creatively manipulated </a:t>
            </a:r>
          </a:p>
          <a:p>
            <a:pPr>
              <a:defRPr/>
            </a:pPr>
            <a:endParaRPr lang="en-US" altLang="en-US" dirty="0" smtClean="0">
              <a:solidFill>
                <a:srgbClr val="FF0000"/>
              </a:solidFill>
            </a:endParaRPr>
          </a:p>
          <a:p>
            <a:pPr>
              <a:defRPr/>
            </a:pPr>
            <a:endParaRPr lang="en-US" altLang="en-US" dirty="0">
              <a:solidFill>
                <a:srgbClr val="FF0000"/>
              </a:solidFill>
            </a:endParaRPr>
          </a:p>
          <a:p>
            <a:pPr>
              <a:defRPr/>
            </a:pPr>
            <a:endParaRPr lang="en-US" altLang="en-US" dirty="0" smtClean="0">
              <a:solidFill>
                <a:srgbClr val="FF0000"/>
              </a:solidFill>
            </a:endParaRPr>
          </a:p>
          <a:p>
            <a:pPr>
              <a:defRPr/>
            </a:pPr>
            <a:endParaRPr lang="en-US" altLang="en-US" dirty="0">
              <a:solidFill>
                <a:srgbClr val="FF0000"/>
              </a:solidFill>
            </a:endParaRPr>
          </a:p>
          <a:p>
            <a:pPr>
              <a:defRPr/>
            </a:pPr>
            <a:endParaRPr lang="en-US" altLang="en-US" dirty="0" smtClean="0">
              <a:solidFill>
                <a:srgbClr val="FF0000"/>
              </a:solidFill>
            </a:endParaRPr>
          </a:p>
          <a:p>
            <a:pPr>
              <a:defRPr/>
            </a:pPr>
            <a:endParaRPr lang="en-US" altLang="en-US" dirty="0">
              <a:solidFill>
                <a:srgbClr val="FF0000"/>
              </a:solidFill>
            </a:endParaRPr>
          </a:p>
          <a:p>
            <a:pPr>
              <a:defRPr/>
            </a:pPr>
            <a:endParaRPr lang="en-US" altLang="en-US" dirty="0" smtClean="0">
              <a:solidFill>
                <a:srgbClr val="FF0000"/>
              </a:solidFill>
            </a:endParaRPr>
          </a:p>
          <a:p>
            <a:pPr marL="0" indent="0">
              <a:buFontTx/>
              <a:buNone/>
              <a:defRPr/>
            </a:pPr>
            <a:endParaRPr lang="en-US" altLang="en-US" dirty="0" smtClean="0">
              <a:solidFill>
                <a:srgbClr val="FF0000"/>
              </a:solidFill>
            </a:endParaRPr>
          </a:p>
          <a:p>
            <a:pPr marL="0" indent="0">
              <a:buFontTx/>
              <a:buNone/>
              <a:defRPr/>
            </a:pPr>
            <a:r>
              <a:rPr lang="en-US" altLang="en-US" dirty="0" smtClean="0">
                <a:solidFill>
                  <a:srgbClr val="FF0000"/>
                </a:solidFill>
              </a:rPr>
              <a:t>For most malt styles, flavor is a result of the specific volatile compounds that are produced in thermal processing </a:t>
            </a:r>
          </a:p>
          <a:p>
            <a:pPr>
              <a:defRPr/>
            </a:pPr>
            <a:endParaRPr lang="en-US" altLang="en-US" dirty="0" smtClean="0"/>
          </a:p>
        </p:txBody>
      </p:sp>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fld id="{EF1EC0D3-D7ED-4117-89CD-70C3A7BD7FB4}" type="slidenum">
              <a:rPr lang="en-US" altLang="en-US" sz="1000" smtClean="0"/>
              <a:pPr>
                <a:spcBef>
                  <a:spcPct val="0"/>
                </a:spcBef>
                <a:buFontTx/>
                <a:buNone/>
              </a:pPr>
              <a:t>5</a:t>
            </a:fld>
            <a:endParaRPr lang="en-US" altLang="en-US" sz="1000" smtClean="0">
              <a:solidFill>
                <a:schemeClr val="tx1"/>
              </a:solidFill>
            </a:endParaRPr>
          </a:p>
        </p:txBody>
      </p:sp>
      <p:pic>
        <p:nvPicPr>
          <p:cNvPr id="2253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75" y="2643188"/>
            <a:ext cx="3006725"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p:cNvPicPr>
            <a:picLocks noChangeAspect="1"/>
          </p:cNvPicPr>
          <p:nvPr/>
        </p:nvPicPr>
        <p:blipFill>
          <a:blip r:embed="rId4">
            <a:extLst>
              <a:ext uri="{28A0092B-C50C-407E-A947-70E740481C1C}">
                <a14:useLocalDpi xmlns:a14="http://schemas.microsoft.com/office/drawing/2010/main" val="0"/>
              </a:ext>
            </a:extLst>
          </a:blip>
          <a:srcRect r="29787" b="14378"/>
          <a:stretch>
            <a:fillRect/>
          </a:stretch>
        </p:blipFill>
        <p:spPr bwMode="auto">
          <a:xfrm>
            <a:off x="5791200" y="2643188"/>
            <a:ext cx="2514600"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3"/>
          <p:cNvSpPr txBox="1">
            <a:spLocks noChangeArrowheads="1"/>
          </p:cNvSpPr>
          <p:nvPr/>
        </p:nvSpPr>
        <p:spPr bwMode="auto">
          <a:xfrm>
            <a:off x="1423987" y="2149475"/>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70C0"/>
                </a:solidFill>
              </a:rPr>
              <a:t>Kiln</a:t>
            </a:r>
          </a:p>
        </p:txBody>
      </p:sp>
      <p:sp>
        <p:nvSpPr>
          <p:cNvPr id="22536" name="TextBox 4"/>
          <p:cNvSpPr txBox="1">
            <a:spLocks noChangeArrowheads="1"/>
          </p:cNvSpPr>
          <p:nvPr/>
        </p:nvSpPr>
        <p:spPr bwMode="auto">
          <a:xfrm>
            <a:off x="6416675" y="2149475"/>
            <a:ext cx="1263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70C0"/>
                </a:solidFill>
              </a:rPr>
              <a:t>Roaster</a:t>
            </a:r>
          </a:p>
        </p:txBody>
      </p:sp>
      <p:sp>
        <p:nvSpPr>
          <p:cNvPr id="2" name="TextBox 1"/>
          <p:cNvSpPr txBox="1">
            <a:spLocks noChangeArrowheads="1"/>
          </p:cNvSpPr>
          <p:nvPr/>
        </p:nvSpPr>
        <p:spPr bwMode="auto">
          <a:xfrm>
            <a:off x="3894137" y="2149475"/>
            <a:ext cx="1211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dirty="0">
                <a:solidFill>
                  <a:srgbClr val="0070C0"/>
                </a:solidFill>
              </a:rPr>
              <a:t>Or both</a:t>
            </a:r>
          </a:p>
        </p:txBody>
      </p:sp>
      <p:sp>
        <p:nvSpPr>
          <p:cNvPr id="5" name="Plus 4"/>
          <p:cNvSpPr/>
          <p:nvPr/>
        </p:nvSpPr>
        <p:spPr bwMode="auto">
          <a:xfrm>
            <a:off x="3981449" y="3109119"/>
            <a:ext cx="1036638" cy="1054100"/>
          </a:xfrm>
          <a:prstGeom prst="mathPlus">
            <a:avLst>
              <a:gd name="adj1" fmla="val 8274"/>
            </a:avLst>
          </a:prstGeom>
          <a:solidFill>
            <a:srgbClr val="92D05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pitchFamily="-96" charset="-128"/>
            </a:endParaRPr>
          </a:p>
        </p:txBody>
      </p:sp>
    </p:spTree>
    <p:extLst>
      <p:ext uri="{BB962C8B-B14F-4D97-AF65-F5344CB8AC3E}">
        <p14:creationId xmlns:p14="http://schemas.microsoft.com/office/powerpoint/2010/main" val="2058786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5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25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2536"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335088" y="762000"/>
            <a:ext cx="7772400" cy="762000"/>
          </a:xfrm>
        </p:spPr>
        <p:txBody>
          <a:bodyPr/>
          <a:lstStyle/>
          <a:p>
            <a:pPr eaLnBrk="1" hangingPunct="1"/>
            <a:r>
              <a:rPr lang="en-US" altLang="en-US" dirty="0">
                <a:solidFill>
                  <a:schemeClr val="accent2"/>
                </a:solidFill>
              </a:rPr>
              <a:t>How are Malt Flavors Generated?</a:t>
            </a:r>
          </a:p>
        </p:txBody>
      </p:sp>
      <p:sp>
        <p:nvSpPr>
          <p:cNvPr id="3" name="Content Placeholder 2"/>
          <p:cNvSpPr>
            <a:spLocks noGrp="1"/>
          </p:cNvSpPr>
          <p:nvPr>
            <p:ph idx="1"/>
          </p:nvPr>
        </p:nvSpPr>
        <p:spPr>
          <a:xfrm>
            <a:off x="990600" y="2133600"/>
            <a:ext cx="7772400" cy="4114800"/>
          </a:xfrm>
        </p:spPr>
        <p:txBody>
          <a:bodyPr/>
          <a:lstStyle/>
          <a:p>
            <a:pPr marL="342900" lvl="1" indent="-342900">
              <a:buFontTx/>
              <a:buChar char="•"/>
              <a:defRPr/>
            </a:pPr>
            <a:endParaRPr lang="en-US" altLang="en-US" sz="2200" dirty="0" smtClean="0"/>
          </a:p>
          <a:p>
            <a:pPr marL="742950" lvl="2" indent="-342900">
              <a:defRPr/>
            </a:pPr>
            <a:endParaRPr lang="en-US" altLang="en-US" sz="2100" dirty="0" smtClean="0"/>
          </a:p>
          <a:p>
            <a:pPr marL="400050" lvl="2" indent="0">
              <a:buFontTx/>
              <a:buNone/>
              <a:defRPr/>
            </a:pPr>
            <a:endParaRPr lang="en-US" altLang="en-US" sz="2000" dirty="0"/>
          </a:p>
          <a:p>
            <a:pPr marL="742950" lvl="2" indent="-342900">
              <a:defRPr/>
            </a:pPr>
            <a:endParaRPr lang="en-US" dirty="0"/>
          </a:p>
        </p:txBody>
      </p:sp>
      <p:sp>
        <p:nvSpPr>
          <p:cNvPr id="2662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fld id="{999BF4A0-16B9-425B-A2AC-A9B5B95C5062}" type="slidenum">
              <a:rPr lang="en-US" altLang="en-US" sz="1000" smtClean="0"/>
              <a:pPr>
                <a:spcBef>
                  <a:spcPct val="0"/>
                </a:spcBef>
                <a:buFontTx/>
                <a:buNone/>
              </a:pPr>
              <a:t>6</a:t>
            </a:fld>
            <a:endParaRPr lang="en-US" altLang="en-US" sz="1000" smtClean="0">
              <a:solidFill>
                <a:schemeClr val="tx1"/>
              </a:solidFill>
            </a:endParaRPr>
          </a:p>
        </p:txBody>
      </p:sp>
      <p:pic>
        <p:nvPicPr>
          <p:cNvPr id="2355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24063"/>
            <a:ext cx="2062163"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1"/>
          <p:cNvSpPr txBox="1">
            <a:spLocks noChangeArrowheads="1"/>
          </p:cNvSpPr>
          <p:nvPr/>
        </p:nvSpPr>
        <p:spPr bwMode="auto">
          <a:xfrm>
            <a:off x="390525" y="1433513"/>
            <a:ext cx="5138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5B3E19"/>
                </a:solidFill>
              </a:rPr>
              <a:t>Other ways of affecting malt flavor…</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332288"/>
            <a:ext cx="22161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327525"/>
            <a:ext cx="2224088"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7100" y="1984375"/>
            <a:ext cx="17875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904875" y="3729038"/>
            <a:ext cx="1830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70C0"/>
                </a:solidFill>
              </a:rPr>
              <a:t>Modification</a:t>
            </a:r>
          </a:p>
        </p:txBody>
      </p:sp>
      <p:sp>
        <p:nvSpPr>
          <p:cNvPr id="11" name="TextBox 10"/>
          <p:cNvSpPr txBox="1">
            <a:spLocks noChangeArrowheads="1"/>
          </p:cNvSpPr>
          <p:nvPr/>
        </p:nvSpPr>
        <p:spPr bwMode="auto">
          <a:xfrm>
            <a:off x="6502400" y="3608388"/>
            <a:ext cx="1247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70C0"/>
                </a:solidFill>
              </a:rPr>
              <a:t>Souring</a:t>
            </a:r>
          </a:p>
        </p:txBody>
      </p:sp>
      <p:sp>
        <p:nvSpPr>
          <p:cNvPr id="12" name="TextBox 11"/>
          <p:cNvSpPr txBox="1">
            <a:spLocks noChangeArrowheads="1"/>
          </p:cNvSpPr>
          <p:nvPr/>
        </p:nvSpPr>
        <p:spPr bwMode="auto">
          <a:xfrm>
            <a:off x="4129088" y="5922963"/>
            <a:ext cx="1384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rgbClr val="522F15"/>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522F15"/>
                </a:solidFill>
                <a:latin typeface="Arial" panose="020B0604020202020204" pitchFamily="34" charset="0"/>
                <a:ea typeface="ＭＳ Ｐゴシック" panose="020B0600070205080204" pitchFamily="34" charset="-128"/>
              </a:defRPr>
            </a:lvl2pPr>
            <a:lvl3pPr marL="1143000" indent="-228600">
              <a:spcBef>
                <a:spcPct val="20000"/>
              </a:spcBef>
              <a:buChar char="•"/>
              <a:defRPr sz="1900">
                <a:solidFill>
                  <a:srgbClr val="522F15"/>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rgbClr val="522F1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rgbClr val="522F15"/>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70C0"/>
                </a:solidFill>
              </a:rPr>
              <a:t>Smoking</a:t>
            </a:r>
          </a:p>
        </p:txBody>
      </p:sp>
    </p:spTree>
    <p:extLst>
      <p:ext uri="{BB962C8B-B14F-4D97-AF65-F5344CB8AC3E}">
        <p14:creationId xmlns:p14="http://schemas.microsoft.com/office/powerpoint/2010/main" val="3275324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35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7"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Color &amp; Hue – Key Points</a:t>
            </a:r>
            <a:endParaRPr lang="en-US" b="1" dirty="0">
              <a:solidFill>
                <a:schemeClr val="accent2"/>
              </a:solidFill>
            </a:endParaRPr>
          </a:p>
        </p:txBody>
      </p:sp>
      <p:sp>
        <p:nvSpPr>
          <p:cNvPr id="3" name="Content Placeholder 2"/>
          <p:cNvSpPr>
            <a:spLocks noGrp="1"/>
          </p:cNvSpPr>
          <p:nvPr>
            <p:ph idx="1"/>
          </p:nvPr>
        </p:nvSpPr>
        <p:spPr>
          <a:xfrm>
            <a:off x="609600" y="3810000"/>
            <a:ext cx="7772400" cy="2133600"/>
          </a:xfrm>
        </p:spPr>
        <p:txBody>
          <a:bodyPr/>
          <a:lstStyle/>
          <a:p>
            <a:pPr marL="0" lvl="0" indent="0" algn="ctr">
              <a:buNone/>
            </a:pPr>
            <a:r>
              <a:rPr lang="en-US" sz="1800" b="1" i="1" dirty="0" smtClean="0"/>
              <a:t>Assuming suggested usage rates (~1-15%)</a:t>
            </a:r>
          </a:p>
          <a:p>
            <a:pPr marL="0" lvl="0" indent="0" algn="ctr">
              <a:buNone/>
            </a:pPr>
            <a:endParaRPr lang="en-US" sz="800" b="1" i="1" dirty="0" smtClean="0"/>
          </a:p>
          <a:p>
            <a:pPr lvl="0"/>
            <a:r>
              <a:rPr lang="en-US" sz="1800" b="1" dirty="0" smtClean="0"/>
              <a:t>Caramel </a:t>
            </a:r>
            <a:r>
              <a:rPr lang="en-US" sz="1800" b="1" dirty="0"/>
              <a:t>10 – 40L</a:t>
            </a:r>
          </a:p>
          <a:p>
            <a:pPr marL="0" lvl="0" indent="0">
              <a:buNone/>
            </a:pPr>
            <a:r>
              <a:rPr lang="en-US" sz="1800" dirty="0" smtClean="0"/>
              <a:t>	Color:</a:t>
            </a:r>
            <a:r>
              <a:rPr lang="en-US" sz="1800" dirty="0"/>
              <a:t>	</a:t>
            </a:r>
            <a:r>
              <a:rPr lang="en-US" sz="1800" dirty="0" smtClean="0"/>
              <a:t>Golden hues</a:t>
            </a:r>
          </a:p>
          <a:p>
            <a:pPr marL="0" lvl="0" indent="0">
              <a:buNone/>
            </a:pPr>
            <a:endParaRPr lang="en-US" sz="1000" dirty="0"/>
          </a:p>
          <a:p>
            <a:pPr lvl="0"/>
            <a:r>
              <a:rPr lang="en-US" sz="1800" b="1" dirty="0"/>
              <a:t>Caramel 60L – 120L</a:t>
            </a:r>
          </a:p>
          <a:p>
            <a:pPr marL="0" lvl="0" indent="0">
              <a:buNone/>
            </a:pPr>
            <a:r>
              <a:rPr lang="en-US" sz="1800" dirty="0" smtClean="0"/>
              <a:t>	Color</a:t>
            </a:r>
            <a:r>
              <a:rPr lang="en-US" sz="1800" dirty="0"/>
              <a:t>:    	</a:t>
            </a:r>
            <a:r>
              <a:rPr lang="en-US" sz="1800" dirty="0" smtClean="0"/>
              <a:t>Deep golden, reddish orange hues</a:t>
            </a:r>
          </a:p>
          <a:p>
            <a:pPr marL="0" lvl="0" indent="0">
              <a:buNone/>
            </a:pPr>
            <a:endParaRPr lang="en-US" sz="1800" dirty="0">
              <a:solidFill>
                <a:srgbClr val="FF0000"/>
              </a:solidFill>
            </a:endParaRPr>
          </a:p>
          <a:p>
            <a:pPr marL="0" lvl="0" indent="0">
              <a:buNone/>
            </a:pPr>
            <a:endParaRPr lang="en-US" sz="180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9660FDA8-F47A-4BF7-8D6B-AF718CC6F13D}" type="slidenum">
              <a:rPr lang="en-US" smtClean="0"/>
              <a:pPr>
                <a:defRPr/>
              </a:pPr>
              <a:t>7</a:t>
            </a:fld>
            <a:endParaRPr lang="en-US" dirty="0">
              <a:solidFill>
                <a:schemeClr val="tx1"/>
              </a:solidFill>
            </a:endParaRPr>
          </a:p>
        </p:txBody>
      </p:sp>
      <p:sp>
        <p:nvSpPr>
          <p:cNvPr id="5" name="Rectangle 4"/>
          <p:cNvSpPr/>
          <p:nvPr/>
        </p:nvSpPr>
        <p:spPr>
          <a:xfrm>
            <a:off x="609600" y="1524000"/>
            <a:ext cx="7848600" cy="2000548"/>
          </a:xfrm>
          <a:prstGeom prst="rect">
            <a:avLst/>
          </a:prstGeom>
        </p:spPr>
        <p:txBody>
          <a:bodyPr wrap="square">
            <a:spAutoFit/>
          </a:bodyPr>
          <a:lstStyle/>
          <a:p>
            <a:pPr marL="342900" indent="-342900">
              <a:buFont typeface="Arial" panose="020B0604020202020204" pitchFamily="34" charset="0"/>
              <a:buChar char="•"/>
            </a:pPr>
            <a:r>
              <a:rPr lang="en-US" sz="1800" dirty="0">
                <a:solidFill>
                  <a:srgbClr val="522F15"/>
                </a:solidFill>
              </a:rPr>
              <a:t>In </a:t>
            </a:r>
            <a:r>
              <a:rPr lang="en-US" sz="1800" dirty="0" smtClean="0">
                <a:solidFill>
                  <a:srgbClr val="522F15"/>
                </a:solidFill>
              </a:rPr>
              <a:t>malting and brewing </a:t>
            </a:r>
            <a:r>
              <a:rPr lang="en-US" sz="1800" dirty="0">
                <a:solidFill>
                  <a:srgbClr val="522F15"/>
                </a:solidFill>
              </a:rPr>
              <a:t>we tend to </a:t>
            </a:r>
            <a:r>
              <a:rPr lang="en-US" sz="1800" dirty="0" smtClean="0">
                <a:solidFill>
                  <a:srgbClr val="522F15"/>
                </a:solidFill>
              </a:rPr>
              <a:t>regard </a:t>
            </a:r>
            <a:r>
              <a:rPr lang="en-US" sz="1800" b="1" i="1" dirty="0">
                <a:solidFill>
                  <a:srgbClr val="522F15"/>
                </a:solidFill>
              </a:rPr>
              <a:t>color</a:t>
            </a:r>
            <a:r>
              <a:rPr lang="en-US" sz="1800" dirty="0">
                <a:solidFill>
                  <a:srgbClr val="522F15"/>
                </a:solidFill>
              </a:rPr>
              <a:t> </a:t>
            </a:r>
            <a:r>
              <a:rPr lang="en-US" sz="1800" dirty="0" smtClean="0">
                <a:solidFill>
                  <a:srgbClr val="522F15"/>
                </a:solidFill>
              </a:rPr>
              <a:t>as a measurement in </a:t>
            </a:r>
            <a:r>
              <a:rPr lang="en-US" sz="1800" dirty="0">
                <a:solidFill>
                  <a:srgbClr val="522F15"/>
                </a:solidFill>
              </a:rPr>
              <a:t>degrees </a:t>
            </a:r>
            <a:r>
              <a:rPr lang="en-US" sz="1800" dirty="0" err="1" smtClean="0">
                <a:solidFill>
                  <a:srgbClr val="522F15"/>
                </a:solidFill>
              </a:rPr>
              <a:t>lovibond</a:t>
            </a:r>
            <a:r>
              <a:rPr lang="en-US" sz="1800" dirty="0" smtClean="0">
                <a:solidFill>
                  <a:srgbClr val="522F15"/>
                </a:solidFill>
              </a:rPr>
              <a:t> or SRM (considered nearly identical). </a:t>
            </a:r>
          </a:p>
          <a:p>
            <a:pPr marL="342900" indent="-342900">
              <a:buFont typeface="Arial" panose="020B0604020202020204" pitchFamily="34" charset="0"/>
              <a:buChar char="•"/>
            </a:pPr>
            <a:endParaRPr lang="en-US" sz="800" dirty="0" smtClean="0">
              <a:solidFill>
                <a:srgbClr val="522F15"/>
              </a:solidFill>
            </a:endParaRPr>
          </a:p>
          <a:p>
            <a:pPr marL="342900" indent="-342900">
              <a:buFont typeface="Arial" panose="020B0604020202020204" pitchFamily="34" charset="0"/>
              <a:buChar char="•"/>
            </a:pPr>
            <a:r>
              <a:rPr lang="en-US" sz="1800" dirty="0" smtClean="0">
                <a:solidFill>
                  <a:srgbClr val="522F15"/>
                </a:solidFill>
              </a:rPr>
              <a:t>We use spectrophotometers measure the absorbance at single wavelength (430 nm) through standard sized sample. </a:t>
            </a:r>
          </a:p>
          <a:p>
            <a:pPr marL="342900" indent="-342900">
              <a:buFont typeface="Arial" panose="020B0604020202020204" pitchFamily="34" charset="0"/>
              <a:buChar char="•"/>
            </a:pPr>
            <a:endParaRPr lang="en-US" sz="800" dirty="0" smtClean="0">
              <a:solidFill>
                <a:srgbClr val="522F15"/>
              </a:solidFill>
            </a:endParaRPr>
          </a:p>
          <a:p>
            <a:pPr marL="342900" indent="-342900">
              <a:buFont typeface="Arial" panose="020B0604020202020204" pitchFamily="34" charset="0"/>
              <a:buChar char="•"/>
            </a:pPr>
            <a:r>
              <a:rPr lang="en-US" sz="1800" dirty="0">
                <a:solidFill>
                  <a:srgbClr val="522F15"/>
                </a:solidFill>
              </a:rPr>
              <a:t>A</a:t>
            </a:r>
            <a:r>
              <a:rPr lang="en-US" sz="1800" dirty="0" smtClean="0">
                <a:solidFill>
                  <a:srgbClr val="522F15"/>
                </a:solidFill>
              </a:rPr>
              <a:t>ctual color or hue (what </a:t>
            </a:r>
            <a:r>
              <a:rPr lang="en-US" sz="1800" dirty="0">
                <a:solidFill>
                  <a:srgbClr val="522F15"/>
                </a:solidFill>
              </a:rPr>
              <a:t>our eyes see) </a:t>
            </a:r>
            <a:r>
              <a:rPr lang="en-US" sz="1800" dirty="0" smtClean="0">
                <a:solidFill>
                  <a:srgbClr val="522F15"/>
                </a:solidFill>
              </a:rPr>
              <a:t>in </a:t>
            </a:r>
            <a:r>
              <a:rPr lang="en-US" sz="1800" dirty="0" err="1" smtClean="0">
                <a:solidFill>
                  <a:srgbClr val="522F15"/>
                </a:solidFill>
              </a:rPr>
              <a:t>wort</a:t>
            </a:r>
            <a:r>
              <a:rPr lang="en-US" sz="1800" dirty="0" smtClean="0">
                <a:solidFill>
                  <a:srgbClr val="522F15"/>
                </a:solidFill>
              </a:rPr>
              <a:t> and beer may vary compared with our interpretation of measured SRM or degrees </a:t>
            </a:r>
            <a:r>
              <a:rPr lang="en-US" sz="1800" dirty="0" err="1" smtClean="0">
                <a:solidFill>
                  <a:srgbClr val="522F15"/>
                </a:solidFill>
              </a:rPr>
              <a:t>lovibond</a:t>
            </a:r>
            <a:r>
              <a:rPr lang="en-US" sz="1800" dirty="0" smtClean="0">
                <a:solidFill>
                  <a:srgbClr val="522F15"/>
                </a:solidFill>
              </a:rPr>
              <a:t>.</a:t>
            </a:r>
            <a:endParaRPr lang="en-US" sz="1800" dirty="0">
              <a:solidFill>
                <a:srgbClr val="522F15"/>
              </a:solidFill>
            </a:endParaRPr>
          </a:p>
        </p:txBody>
      </p:sp>
    </p:spTree>
    <p:extLst>
      <p:ext uri="{BB962C8B-B14F-4D97-AF65-F5344CB8AC3E}">
        <p14:creationId xmlns:p14="http://schemas.microsoft.com/office/powerpoint/2010/main" val="777323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Color &amp; Hue</a:t>
            </a:r>
            <a:endParaRPr lang="en-US" b="1" dirty="0">
              <a:solidFill>
                <a:schemeClr val="accent2"/>
              </a:solidFill>
            </a:endParaRPr>
          </a:p>
        </p:txBody>
      </p:sp>
      <p:sp>
        <p:nvSpPr>
          <p:cNvPr id="3" name="Content Placeholder 2"/>
          <p:cNvSpPr>
            <a:spLocks noGrp="1"/>
          </p:cNvSpPr>
          <p:nvPr>
            <p:ph idx="1"/>
          </p:nvPr>
        </p:nvSpPr>
        <p:spPr>
          <a:xfrm>
            <a:off x="685800" y="1825622"/>
            <a:ext cx="7772400" cy="3889378"/>
          </a:xfrm>
        </p:spPr>
        <p:txBody>
          <a:bodyPr/>
          <a:lstStyle/>
          <a:p>
            <a:pPr marL="0" lvl="0" indent="0">
              <a:buNone/>
            </a:pPr>
            <a:r>
              <a:rPr lang="en-US" sz="1800" dirty="0" smtClean="0"/>
              <a:t>What measured color (SRM) is sample A? </a:t>
            </a:r>
          </a:p>
          <a:p>
            <a:pPr marL="0" lvl="0" indent="0">
              <a:buNone/>
            </a:pPr>
            <a:endParaRPr lang="en-US" sz="1800" dirty="0">
              <a:solidFill>
                <a:srgbClr val="FF0000"/>
              </a:solidFill>
            </a:endParaRPr>
          </a:p>
          <a:p>
            <a:pPr marL="0" lvl="0" indent="0">
              <a:buNone/>
            </a:pPr>
            <a:endParaRPr lang="en-US" sz="1800" dirty="0" smtClean="0">
              <a:solidFill>
                <a:srgbClr val="FF0000"/>
              </a:solidFill>
            </a:endParaRPr>
          </a:p>
          <a:p>
            <a:pPr marL="0" lvl="0" indent="0">
              <a:buNone/>
            </a:pPr>
            <a:endParaRPr lang="en-US" sz="1800" dirty="0" smtClean="0">
              <a:solidFill>
                <a:srgbClr val="FF0000"/>
              </a:solidFill>
            </a:endParaRPr>
          </a:p>
          <a:p>
            <a:pPr marL="0" lvl="0" indent="0">
              <a:buNone/>
            </a:pPr>
            <a:endParaRPr lang="en-US" sz="1800" dirty="0" smtClean="0">
              <a:solidFill>
                <a:srgbClr val="FF0000"/>
              </a:solidFill>
            </a:endParaRPr>
          </a:p>
          <a:p>
            <a:pPr marL="0" lvl="0" indent="0">
              <a:buNone/>
            </a:pPr>
            <a:endParaRPr lang="en-US" sz="1800" dirty="0" smtClean="0">
              <a:solidFill>
                <a:srgbClr val="FF0000"/>
              </a:solidFill>
            </a:endParaRPr>
          </a:p>
          <a:p>
            <a:pPr marL="0" lvl="0" indent="0">
              <a:buNone/>
            </a:pPr>
            <a:endParaRPr lang="en-US" sz="1800" dirty="0">
              <a:solidFill>
                <a:srgbClr val="FF0000"/>
              </a:solidFill>
            </a:endParaRPr>
          </a:p>
          <a:p>
            <a:pPr marL="0" lvl="0" indent="0">
              <a:buNone/>
            </a:pPr>
            <a:r>
              <a:rPr lang="en-US" sz="1800" dirty="0" smtClean="0"/>
              <a:t>What measured color (SRM) is sample B? </a:t>
            </a:r>
          </a:p>
          <a:p>
            <a:pPr marL="0" lvl="0" indent="0">
              <a:buNone/>
            </a:pPr>
            <a:endParaRPr lang="en-US" sz="1800" dirty="0">
              <a:solidFill>
                <a:srgbClr val="FF0000"/>
              </a:solidFill>
            </a:endParaRPr>
          </a:p>
        </p:txBody>
      </p:sp>
      <p:sp>
        <p:nvSpPr>
          <p:cNvPr id="4" name="Slide Number Placeholder 3"/>
          <p:cNvSpPr>
            <a:spLocks noGrp="1"/>
          </p:cNvSpPr>
          <p:nvPr>
            <p:ph type="sldNum" sz="quarter" idx="10"/>
          </p:nvPr>
        </p:nvSpPr>
        <p:spPr/>
        <p:txBody>
          <a:bodyPr/>
          <a:lstStyle/>
          <a:p>
            <a:pPr>
              <a:defRPr/>
            </a:pPr>
            <a:fld id="{9660FDA8-F47A-4BF7-8D6B-AF718CC6F13D}" type="slidenum">
              <a:rPr lang="en-US" smtClean="0"/>
              <a:pPr>
                <a:defRPr/>
              </a:pPr>
              <a:t>8</a:t>
            </a:fld>
            <a:endParaRPr lang="en-US"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543" y="1419924"/>
            <a:ext cx="1339057" cy="1843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449263"/>
            <a:ext cx="1295400" cy="1951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2135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46535</TotalTime>
  <Words>2263</Words>
  <Application>Microsoft Office PowerPoint</Application>
  <PresentationFormat>On-screen Show (4:3)</PresentationFormat>
  <Paragraphs>549</Paragraphs>
  <Slides>45</Slides>
  <Notes>36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45</vt:i4>
      </vt:variant>
    </vt:vector>
  </HeadingPairs>
  <TitlesOfParts>
    <vt:vector size="57" baseType="lpstr">
      <vt:lpstr>ＭＳ Ｐゴシック</vt:lpstr>
      <vt:lpstr>Arial</vt:lpstr>
      <vt:lpstr>Calibri</vt:lpstr>
      <vt:lpstr>Calibri Light</vt:lpstr>
      <vt:lpstr>Palatino</vt:lpstr>
      <vt:lpstr>Tahoma</vt:lpstr>
      <vt:lpstr>Times New Roman</vt:lpstr>
      <vt:lpstr>Wingdings</vt:lpstr>
      <vt:lpstr>Blank Presentation</vt:lpstr>
      <vt:lpstr>1_Custom Design</vt:lpstr>
      <vt:lpstr>2_Custom Design</vt:lpstr>
      <vt:lpstr>Custom Design</vt:lpstr>
      <vt:lpstr>Sensory &amp; Flavor of Different Specialty Malt</vt:lpstr>
      <vt:lpstr>Overview of Discussion</vt:lpstr>
      <vt:lpstr>Overview of Discussion</vt:lpstr>
      <vt:lpstr>What is Sensory Evaluation?</vt:lpstr>
      <vt:lpstr>How Are Malt Flavors Generated?</vt:lpstr>
      <vt:lpstr>How Are Malt Flavors Generated?</vt:lpstr>
      <vt:lpstr>How are Malt Flavors Generated?</vt:lpstr>
      <vt:lpstr>Color &amp; Hue – Key Points</vt:lpstr>
      <vt:lpstr>Color &amp; Hue</vt:lpstr>
      <vt:lpstr>Spectrum of Roasted Worts </vt:lpstr>
      <vt:lpstr>Applications For Malt Sensory - Brewers</vt:lpstr>
      <vt:lpstr>Applications For Malt Sensory - Maltsters</vt:lpstr>
      <vt:lpstr>Tools For Malt Sensory  How To Perform Evaluation</vt:lpstr>
      <vt:lpstr>Tools For Malt Sensory How To Perform Evaluation</vt:lpstr>
      <vt:lpstr>   Sense Of Smell</vt:lpstr>
      <vt:lpstr>Wort Tasting Procedure</vt:lpstr>
      <vt:lpstr>Types of Sensory Wort Mashes</vt:lpstr>
      <vt:lpstr>Tools For Malt Sensory Evaluation – Standard Wort Preparation</vt:lpstr>
      <vt:lpstr>Tools For Malt Sensory Evaluation – Hot Steep Method</vt:lpstr>
      <vt:lpstr>Malt Sensory Lexicon</vt:lpstr>
      <vt:lpstr>Tools For Malt Sensory  Malt Sensory Lexicon</vt:lpstr>
      <vt:lpstr>Tools For Malt Sensory</vt:lpstr>
      <vt:lpstr>Tools For Malt Sensory – Sensory Profile Diagram</vt:lpstr>
      <vt:lpstr>Tools For Malt Sensory – Sensory Profile Diagram</vt:lpstr>
      <vt:lpstr>Types of Kilned Specialty Malts </vt:lpstr>
      <vt:lpstr> Kiln Produced Specialty Malt Characteritics  </vt:lpstr>
      <vt:lpstr>PowerPoint Presentation</vt:lpstr>
      <vt:lpstr>PowerPoint Presentation</vt:lpstr>
      <vt:lpstr>Briess Aromatic Munich 20L</vt:lpstr>
      <vt:lpstr>PowerPoint Presentation</vt:lpstr>
      <vt:lpstr>PowerPoint Presentation</vt:lpstr>
      <vt:lpstr>Caramel-Style Malts – General Characteristics  </vt:lpstr>
      <vt:lpstr>Caramel Malt 20L</vt:lpstr>
      <vt:lpstr>Extra Special Malt</vt:lpstr>
      <vt:lpstr>Dry Roasted Malts and Grains </vt:lpstr>
      <vt:lpstr>Roasted Malts &amp; Grains </vt:lpstr>
      <vt:lpstr>Types of Roasted Malts &amp; Grains </vt:lpstr>
      <vt:lpstr>PowerPoint Presentation</vt:lpstr>
      <vt:lpstr>PowerPoint Presentation</vt:lpstr>
      <vt:lpstr>Briess Dark Chocolate Malt</vt:lpstr>
      <vt:lpstr>Other Unique Specialty Malts</vt:lpstr>
      <vt:lpstr>Malt Sensory – Key Takeaways</vt:lpstr>
      <vt:lpstr>Malt Sensory – Key Takeaways</vt:lpstr>
      <vt:lpstr>Malt Sensory – Key Takeaways</vt:lpstr>
      <vt:lpstr>Thanks! Questions? aaron.hyde@briess.com 920-418-3109 </vt:lpstr>
    </vt:vector>
  </TitlesOfParts>
  <Company>patrick mcdonough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mcdonough</dc:creator>
  <cp:lastModifiedBy>Aaron Hyde</cp:lastModifiedBy>
  <cp:revision>343</cp:revision>
  <cp:lastPrinted>2016-07-29T18:00:04Z</cp:lastPrinted>
  <dcterms:created xsi:type="dcterms:W3CDTF">2008-04-16T17:20:00Z</dcterms:created>
  <dcterms:modified xsi:type="dcterms:W3CDTF">2017-03-18T22:18:59Z</dcterms:modified>
</cp:coreProperties>
</file>