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1"/>
  </p:sldMasterIdLst>
  <p:notesMasterIdLst>
    <p:notesMasterId r:id="rId41"/>
  </p:notesMasterIdLst>
  <p:handoutMasterIdLst>
    <p:handoutMasterId r:id="rId42"/>
  </p:handoutMasterIdLst>
  <p:sldIdLst>
    <p:sldId id="256" r:id="rId2"/>
    <p:sldId id="414" r:id="rId3"/>
    <p:sldId id="425" r:id="rId4"/>
    <p:sldId id="426" r:id="rId5"/>
    <p:sldId id="378" r:id="rId6"/>
    <p:sldId id="423" r:id="rId7"/>
    <p:sldId id="424" r:id="rId8"/>
    <p:sldId id="379" r:id="rId9"/>
    <p:sldId id="382" r:id="rId10"/>
    <p:sldId id="380" r:id="rId11"/>
    <p:sldId id="381" r:id="rId12"/>
    <p:sldId id="412" r:id="rId13"/>
    <p:sldId id="389" r:id="rId14"/>
    <p:sldId id="390" r:id="rId15"/>
    <p:sldId id="391" r:id="rId16"/>
    <p:sldId id="413" r:id="rId17"/>
    <p:sldId id="410" r:id="rId18"/>
    <p:sldId id="411" r:id="rId19"/>
    <p:sldId id="419" r:id="rId20"/>
    <p:sldId id="398" r:id="rId21"/>
    <p:sldId id="399" r:id="rId22"/>
    <p:sldId id="400" r:id="rId23"/>
    <p:sldId id="401" r:id="rId24"/>
    <p:sldId id="406" r:id="rId25"/>
    <p:sldId id="420" r:id="rId26"/>
    <p:sldId id="396" r:id="rId27"/>
    <p:sldId id="395" r:id="rId28"/>
    <p:sldId id="394" r:id="rId29"/>
    <p:sldId id="397" r:id="rId30"/>
    <p:sldId id="409" r:id="rId31"/>
    <p:sldId id="427" r:id="rId32"/>
    <p:sldId id="428" r:id="rId33"/>
    <p:sldId id="429" r:id="rId34"/>
    <p:sldId id="403" r:id="rId35"/>
    <p:sldId id="421" r:id="rId36"/>
    <p:sldId id="415" r:id="rId37"/>
    <p:sldId id="422" r:id="rId38"/>
    <p:sldId id="404" r:id="rId39"/>
    <p:sldId id="308" r:id="rId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5pPr>
    <a:lvl6pPr marL="2286000" algn="l" defTabSz="914400" rtl="0" eaLnBrk="1" latinLnBrk="0" hangingPunct="1">
      <a:defRPr sz="2400" kern="1200">
        <a:solidFill>
          <a:schemeClr val="tx1"/>
        </a:solidFill>
        <a:latin typeface="Arial" charset="0"/>
        <a:ea typeface="ＭＳ Ｐゴシック" pitchFamily="-96" charset="-128"/>
        <a:cs typeface="+mn-cs"/>
      </a:defRPr>
    </a:lvl6pPr>
    <a:lvl7pPr marL="2743200" algn="l" defTabSz="914400" rtl="0" eaLnBrk="1" latinLnBrk="0" hangingPunct="1">
      <a:defRPr sz="2400" kern="1200">
        <a:solidFill>
          <a:schemeClr val="tx1"/>
        </a:solidFill>
        <a:latin typeface="Arial" charset="0"/>
        <a:ea typeface="ＭＳ Ｐゴシック" pitchFamily="-96" charset="-128"/>
        <a:cs typeface="+mn-cs"/>
      </a:defRPr>
    </a:lvl7pPr>
    <a:lvl8pPr marL="3200400" algn="l" defTabSz="914400" rtl="0" eaLnBrk="1" latinLnBrk="0" hangingPunct="1">
      <a:defRPr sz="2400" kern="1200">
        <a:solidFill>
          <a:schemeClr val="tx1"/>
        </a:solidFill>
        <a:latin typeface="Arial" charset="0"/>
        <a:ea typeface="ＭＳ Ｐゴシック" pitchFamily="-96" charset="-128"/>
        <a:cs typeface="+mn-cs"/>
      </a:defRPr>
    </a:lvl8pPr>
    <a:lvl9pPr marL="3657600" algn="l" defTabSz="914400" rtl="0" eaLnBrk="1" latinLnBrk="0" hangingPunct="1">
      <a:defRPr sz="2400" kern="1200">
        <a:solidFill>
          <a:schemeClr val="tx1"/>
        </a:solidFill>
        <a:latin typeface="Arial" charset="0"/>
        <a:ea typeface="ＭＳ Ｐゴシック" pitchFamily="-9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931"/>
    <a:srgbClr val="522F15"/>
    <a:srgbClr val="C84B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359" autoAdjust="0"/>
    <p:restoredTop sz="51056" autoAdjust="0"/>
  </p:normalViewPr>
  <p:slideViewPr>
    <p:cSldViewPr>
      <p:cViewPr varScale="1">
        <p:scale>
          <a:sx n="70" d="100"/>
          <a:sy n="70" d="100"/>
        </p:scale>
        <p:origin x="72" y="126"/>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6" d="100"/>
        <a:sy n="66" d="100"/>
      </p:scale>
      <p:origin x="0" y="0"/>
    </p:cViewPr>
  </p:sorterViewPr>
  <p:notesViewPr>
    <p:cSldViewPr>
      <p:cViewPr varScale="1">
        <p:scale>
          <a:sx n="54" d="100"/>
          <a:sy n="54" d="100"/>
        </p:scale>
        <p:origin x="-284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Extract Composition</a:t>
            </a:r>
          </a:p>
          <a:p>
            <a:pPr>
              <a:defRPr/>
            </a:pPr>
            <a:r>
              <a:rPr lang="en-US" dirty="0" smtClean="0"/>
              <a:t>g / 100g malt</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NEM</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Extract</c:v>
                </c:pt>
                <c:pt idx="1">
                  <c:v>Fermentable Sugars</c:v>
                </c:pt>
                <c:pt idx="2">
                  <c:v>Protein</c:v>
                </c:pt>
                <c:pt idx="3">
                  <c:v>Unfermentable Carbs</c:v>
                </c:pt>
              </c:strCache>
            </c:strRef>
          </c:cat>
          <c:val>
            <c:numRef>
              <c:f>Sheet1!$B$2:$B$5</c:f>
              <c:numCache>
                <c:formatCode>0</c:formatCode>
                <c:ptCount val="4"/>
                <c:pt idx="0">
                  <c:v>19</c:v>
                </c:pt>
                <c:pt idx="1">
                  <c:v>9</c:v>
                </c:pt>
                <c:pt idx="2">
                  <c:v>4</c:v>
                </c:pt>
                <c:pt idx="3">
                  <c:v>6</c:v>
                </c:pt>
              </c:numCache>
            </c:numRef>
          </c:val>
        </c:ser>
        <c:ser>
          <c:idx val="1"/>
          <c:order val="1"/>
          <c:tx>
            <c:strRef>
              <c:f>Sheet1!$C$1</c:f>
              <c:strCache>
                <c:ptCount val="1"/>
                <c:pt idx="0">
                  <c:v>Traditional</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Extract</c:v>
                </c:pt>
                <c:pt idx="1">
                  <c:v>Fermentable Sugars</c:v>
                </c:pt>
                <c:pt idx="2">
                  <c:v>Protein</c:v>
                </c:pt>
                <c:pt idx="3">
                  <c:v>Unfermentable Carbs</c:v>
                </c:pt>
              </c:strCache>
            </c:strRef>
          </c:cat>
          <c:val>
            <c:numRef>
              <c:f>Sheet1!$C$2:$C$5</c:f>
              <c:numCache>
                <c:formatCode>0</c:formatCode>
                <c:ptCount val="4"/>
                <c:pt idx="0">
                  <c:v>76</c:v>
                </c:pt>
                <c:pt idx="1">
                  <c:v>45</c:v>
                </c:pt>
                <c:pt idx="2">
                  <c:v>5</c:v>
                </c:pt>
                <c:pt idx="3">
                  <c:v>25</c:v>
                </c:pt>
              </c:numCache>
            </c:numRef>
          </c:val>
        </c:ser>
        <c:dLbls>
          <c:showLegendKey val="0"/>
          <c:showVal val="0"/>
          <c:showCatName val="0"/>
          <c:showSerName val="0"/>
          <c:showPercent val="0"/>
          <c:showBubbleSize val="0"/>
        </c:dLbls>
        <c:gapWidth val="219"/>
        <c:overlap val="-27"/>
        <c:axId val="306501248"/>
        <c:axId val="265203880"/>
      </c:barChart>
      <c:catAx>
        <c:axId val="30650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203880"/>
        <c:crosses val="autoZero"/>
        <c:auto val="1"/>
        <c:lblAlgn val="ctr"/>
        <c:lblOffset val="100"/>
        <c:noMultiLvlLbl val="0"/>
      </c:catAx>
      <c:valAx>
        <c:axId val="2652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5012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Extract Composition</a:t>
            </a:r>
            <a:r>
              <a:rPr lang="en-US" baseline="0" dirty="0" smtClean="0"/>
              <a:t> </a:t>
            </a:r>
          </a:p>
          <a:p>
            <a:pPr>
              <a:defRPr/>
            </a:pPr>
            <a:r>
              <a:rPr lang="en-US" baseline="0" dirty="0" smtClean="0"/>
              <a:t>Multiplication Factor Related To Extract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NEM X 4</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Extract</c:v>
                </c:pt>
                <c:pt idx="1">
                  <c:v>Color Compounds</c:v>
                </c:pt>
                <c:pt idx="2">
                  <c:v>Aroma Compounds</c:v>
                </c:pt>
                <c:pt idx="3">
                  <c:v>Protein</c:v>
                </c:pt>
              </c:strCache>
            </c:strRef>
          </c:cat>
          <c:val>
            <c:numRef>
              <c:f>Sheet1!$B$2:$B$5</c:f>
              <c:numCache>
                <c:formatCode>0</c:formatCode>
                <c:ptCount val="4"/>
                <c:pt idx="0">
                  <c:v>1</c:v>
                </c:pt>
                <c:pt idx="1">
                  <c:v>4</c:v>
                </c:pt>
                <c:pt idx="2">
                  <c:v>4</c:v>
                </c:pt>
                <c:pt idx="3">
                  <c:v>3.2</c:v>
                </c:pt>
              </c:numCache>
            </c:numRef>
          </c:val>
        </c:ser>
        <c:ser>
          <c:idx val="1"/>
          <c:order val="1"/>
          <c:tx>
            <c:strRef>
              <c:f>Sheet1!$C$1</c:f>
              <c:strCache>
                <c:ptCount val="1"/>
                <c:pt idx="0">
                  <c:v>Traditional</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Extract</c:v>
                </c:pt>
                <c:pt idx="1">
                  <c:v>Color Compounds</c:v>
                </c:pt>
                <c:pt idx="2">
                  <c:v>Aroma Compounds</c:v>
                </c:pt>
                <c:pt idx="3">
                  <c:v>Protein</c:v>
                </c:pt>
              </c:strCache>
            </c:strRef>
          </c:cat>
          <c:val>
            <c:numRef>
              <c:f>Sheet1!$C$2:$C$5</c:f>
              <c:numCache>
                <c:formatCode>0</c:formatCode>
                <c:ptCount val="4"/>
                <c:pt idx="0">
                  <c:v>1</c:v>
                </c:pt>
                <c:pt idx="1">
                  <c:v>1</c:v>
                </c:pt>
                <c:pt idx="2">
                  <c:v>1</c:v>
                </c:pt>
                <c:pt idx="3">
                  <c:v>1</c:v>
                </c:pt>
              </c:numCache>
            </c:numRef>
          </c:val>
        </c:ser>
        <c:dLbls>
          <c:showLegendKey val="0"/>
          <c:showVal val="0"/>
          <c:showCatName val="0"/>
          <c:showSerName val="0"/>
          <c:showPercent val="0"/>
          <c:showBubbleSize val="0"/>
        </c:dLbls>
        <c:gapWidth val="219"/>
        <c:overlap val="-27"/>
        <c:axId val="265206232"/>
        <c:axId val="265206624"/>
      </c:barChart>
      <c:catAx>
        <c:axId val="26520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206624"/>
        <c:crosses val="autoZero"/>
        <c:auto val="1"/>
        <c:lblAlgn val="ctr"/>
        <c:lblOffset val="100"/>
        <c:noMultiLvlLbl val="0"/>
      </c:catAx>
      <c:valAx>
        <c:axId val="265206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5206232"/>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ＭＳ Ｐゴシック" pitchFamily="-96" charset="-128"/>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ＭＳ Ｐゴシック" pitchFamily="-96" charset="-128"/>
              </a:defRPr>
            </a:lvl1pPr>
          </a:lstStyle>
          <a:p>
            <a:pPr>
              <a:defRPr/>
            </a:pPr>
            <a:fld id="{7C706DD0-BB56-436E-BBFB-6777B2DA3F09}" type="datetimeFigureOut">
              <a:rPr lang="en-US"/>
              <a:pPr>
                <a:defRPr/>
              </a:pPr>
              <a:t>3/18/2017</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ＭＳ Ｐゴシック" pitchFamily="-96" charset="-128"/>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59E700FB-C25C-4835-B4E6-0F2B339DB2EB}" type="slidenum">
              <a:rPr lang="en-US" altLang="en-US"/>
              <a:pPr/>
              <a:t>‹#›</a:t>
            </a:fld>
            <a:endParaRPr lang="en-US" altLang="en-US"/>
          </a:p>
        </p:txBody>
      </p:sp>
    </p:spTree>
    <p:extLst>
      <p:ext uri="{BB962C8B-B14F-4D97-AF65-F5344CB8AC3E}">
        <p14:creationId xmlns:p14="http://schemas.microsoft.com/office/powerpoint/2010/main" val="3928871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atin typeface="Arial" charset="0"/>
                <a:ea typeface="ＭＳ Ｐゴシック" pitchFamily="-96" charset="-128"/>
              </a:defRPr>
            </a:lvl1pPr>
          </a:lstStyle>
          <a:p>
            <a:pPr>
              <a:defRPr/>
            </a:pPr>
            <a:endParaRPr lang="en-US"/>
          </a:p>
        </p:txBody>
      </p:sp>
      <p:sp>
        <p:nvSpPr>
          <p:cNvPr id="4099"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atin typeface="Arial" charset="0"/>
                <a:ea typeface="ＭＳ Ｐゴシック" pitchFamily="-96"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atin typeface="Arial" charset="0"/>
                <a:ea typeface="ＭＳ Ｐゴシック" pitchFamily="-96" charset="-128"/>
              </a:defRPr>
            </a:lvl1pPr>
          </a:lstStyle>
          <a:p>
            <a:pPr>
              <a:defRPr/>
            </a:pPr>
            <a:endParaRPr lang="en-US"/>
          </a:p>
        </p:txBody>
      </p:sp>
      <p:sp>
        <p:nvSpPr>
          <p:cNvPr id="410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BE17335D-8264-485C-B61B-A1E2EB26572B}" type="slidenum">
              <a:rPr lang="en-US" altLang="en-US"/>
              <a:pPr/>
              <a:t>‹#›</a:t>
            </a:fld>
            <a:endParaRPr lang="en-US" altLang="en-US"/>
          </a:p>
        </p:txBody>
      </p:sp>
    </p:spTree>
    <p:extLst>
      <p:ext uri="{BB962C8B-B14F-4D97-AF65-F5344CB8AC3E}">
        <p14:creationId xmlns:p14="http://schemas.microsoft.com/office/powerpoint/2010/main" val="2097800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9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4E8FF0C-6447-4EE5-9F19-EA137C4594C4}" type="slidenum">
              <a:rPr lang="en-US" altLang="en-US"/>
              <a:pPr/>
              <a:t>0</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altLang="en-US" dirty="0" smtClean="0"/>
              <a:t>When</a:t>
            </a:r>
            <a:r>
              <a:rPr lang="en-US" altLang="en-US" baseline="0" dirty="0" smtClean="0"/>
              <a:t> I first started work on this presentation I titled  the concept  that I had as Cold Steeping, and that is the title listed in your conference literature.  But as searched for literature on the subject I  turned up a bunch of reference to coffee and dark roasted malts.  And the idea in these references was that you could change the flavor of you coffee or dark roasted malts by not extracting bitter components with heat.</a:t>
            </a:r>
          </a:p>
          <a:p>
            <a:pPr eaLnBrk="1" hangingPunct="1"/>
            <a:endParaRPr lang="en-US" altLang="en-US" baseline="0" dirty="0" smtClean="0"/>
          </a:p>
          <a:p>
            <a:pPr eaLnBrk="1" hangingPunct="1"/>
            <a:r>
              <a:rPr lang="en-US" altLang="en-US" baseline="0" dirty="0" smtClean="0"/>
              <a:t>This is not the objective of my talk, so I decided to give my concept a new name.</a:t>
            </a:r>
          </a:p>
          <a:p>
            <a:pPr eaLnBrk="1" hangingPunct="1"/>
            <a:r>
              <a:rPr lang="en-US" altLang="en-US" baseline="0" dirty="0" smtClean="0"/>
              <a:t>Which is Non Enzymatic Mashing, a title that better describes this the goal of this method, namely as a replacement for or supplementation to traditional mashing.</a:t>
            </a:r>
          </a:p>
        </p:txBody>
      </p:sp>
    </p:spTree>
    <p:extLst>
      <p:ext uri="{BB962C8B-B14F-4D97-AF65-F5344CB8AC3E}">
        <p14:creationId xmlns:p14="http://schemas.microsoft.com/office/powerpoint/2010/main" val="220245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can finish the brew as usual, utilizing</a:t>
            </a:r>
            <a:r>
              <a:rPr lang="en-US" baseline="0" dirty="0" smtClean="0"/>
              <a:t> the NEM </a:t>
            </a:r>
            <a:r>
              <a:rPr lang="en-US" baseline="0" dirty="0" err="1" smtClean="0"/>
              <a:t>wort</a:t>
            </a:r>
            <a:r>
              <a:rPr lang="en-US" baseline="0" dirty="0" smtClean="0"/>
              <a:t> as you mash water, </a:t>
            </a:r>
          </a:p>
          <a:p>
            <a:r>
              <a:rPr lang="en-US" baseline="0" dirty="0" smtClean="0"/>
              <a:t>Or use this </a:t>
            </a:r>
            <a:r>
              <a:rPr lang="en-US" baseline="0" dirty="0" err="1" smtClean="0"/>
              <a:t>wort</a:t>
            </a:r>
            <a:r>
              <a:rPr lang="en-US" baseline="0" dirty="0" smtClean="0"/>
              <a:t> for another NEM mash to further concentrate the cold dissolvable compounds in you malt.</a:t>
            </a:r>
          </a:p>
          <a:p>
            <a:r>
              <a:rPr lang="en-US" baseline="0" dirty="0" smtClean="0"/>
              <a:t>or you can convert the NEM </a:t>
            </a:r>
            <a:r>
              <a:rPr lang="en-US" baseline="0" dirty="0" err="1" smtClean="0"/>
              <a:t>wort</a:t>
            </a:r>
            <a:r>
              <a:rPr lang="en-US" baseline="0" dirty="0" smtClean="0"/>
              <a:t> as if grain was included, by heating to your desired mash temperatures.</a:t>
            </a:r>
          </a:p>
          <a:p>
            <a:r>
              <a:rPr lang="en-US" baseline="0" dirty="0" smtClean="0"/>
              <a:t>And we will </a:t>
            </a:r>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10</a:t>
            </a:fld>
            <a:endParaRPr lang="en-US" altLang="en-US"/>
          </a:p>
        </p:txBody>
      </p:sp>
    </p:spTree>
    <p:extLst>
      <p:ext uri="{BB962C8B-B14F-4D97-AF65-F5344CB8AC3E}">
        <p14:creationId xmlns:p14="http://schemas.microsoft.com/office/powerpoint/2010/main" val="196181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 brew as usual</a:t>
            </a:r>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11</a:t>
            </a:fld>
            <a:endParaRPr lang="en-US" altLang="en-US"/>
          </a:p>
        </p:txBody>
      </p:sp>
    </p:spTree>
    <p:extLst>
      <p:ext uri="{BB962C8B-B14F-4D97-AF65-F5344CB8AC3E}">
        <p14:creationId xmlns:p14="http://schemas.microsoft.com/office/powerpoint/2010/main" val="4213453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feel it is important to show you why NEM works, so hopefully you don’t think that this is </a:t>
            </a:r>
            <a:r>
              <a:rPr lang="en-US" baseline="0" dirty="0" err="1" smtClean="0"/>
              <a:t>VooDoo</a:t>
            </a:r>
            <a:r>
              <a:rPr lang="en-US" baseline="0" dirty="0" smtClean="0"/>
              <a:t> science.</a:t>
            </a:r>
          </a:p>
          <a:p>
            <a:r>
              <a:rPr lang="en-US" baseline="0" dirty="0" smtClean="0"/>
              <a:t>And maybe it will give you the knowledge base required to utilize and expand on this method.</a:t>
            </a:r>
          </a:p>
          <a:p>
            <a:endParaRPr lang="en-US" baseline="0" dirty="0" smtClean="0"/>
          </a:p>
          <a:p>
            <a:r>
              <a:rPr lang="en-US" baseline="0" dirty="0" smtClean="0"/>
              <a:t>So, just as with any seed , water is the magical substance that makes things grow, it is the solvent that allows the enzyme mobility, and thus is necessary for virtually all reactions in malting. </a:t>
            </a:r>
          </a:p>
          <a:p>
            <a:endParaRPr lang="en-US" baseline="0" dirty="0" smtClean="0"/>
          </a:p>
          <a:p>
            <a:r>
              <a:rPr lang="en-US" baseline="0" dirty="0" smtClean="0"/>
              <a:t>Since water is the solvent that makes the magic, logic would dictate that any compound that is liberated in the malting process would be  readily soluble water.  And those compounds that are not liberated are essentially the portions of the kernel that are raw barley.</a:t>
            </a:r>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12</a:t>
            </a:fld>
            <a:endParaRPr lang="en-US" altLang="en-US"/>
          </a:p>
        </p:txBody>
      </p:sp>
    </p:spTree>
    <p:extLst>
      <p:ext uri="{BB962C8B-B14F-4D97-AF65-F5344CB8AC3E}">
        <p14:creationId xmlns:p14="http://schemas.microsoft.com/office/powerpoint/2010/main" val="310549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Enzymes liberate compounds as they begin breaking down the protein and polysaccharide layer that protects the growing kernels food source, or starch.</a:t>
            </a:r>
          </a:p>
          <a:p>
            <a:r>
              <a:rPr lang="en-US" baseline="0" dirty="0" smtClean="0"/>
              <a:t>As the enzymes work on this raw barley food store, they are breaking down protein to form the smaller protein and amino acids necessary for good yeast health, head retention, and full mouth feel.</a:t>
            </a:r>
          </a:p>
          <a:p>
            <a:endParaRPr lang="en-US" baseline="0" dirty="0" smtClean="0"/>
          </a:p>
          <a:p>
            <a:r>
              <a:rPr lang="en-US" baseline="0" dirty="0" smtClean="0"/>
              <a:t>If I’ve lost you, just let me say that you do not an enzymatic mash to obtain good head retention, mouth feel, or yeast health.</a:t>
            </a:r>
          </a:p>
          <a:p>
            <a:endParaRPr lang="en-US" baseline="0" dirty="0" smtClean="0"/>
          </a:p>
          <a:p>
            <a:r>
              <a:rPr lang="en-US" baseline="0" dirty="0" smtClean="0"/>
              <a:t>Once the </a:t>
            </a:r>
            <a:r>
              <a:rPr lang="en-US" baseline="0" dirty="0" err="1" smtClean="0"/>
              <a:t>Maltster</a:t>
            </a:r>
            <a:r>
              <a:rPr lang="en-US" baseline="0" dirty="0" smtClean="0"/>
              <a:t> is satisfied with the amount of degradation to the formerly raw barley the will of  remove water with heat to stop kernel growth</a:t>
            </a:r>
          </a:p>
          <a:p>
            <a:r>
              <a:rPr lang="en-US" baseline="0" dirty="0" smtClean="0"/>
              <a:t>And they typically do this by applying heat in a kiln or roaster.</a:t>
            </a:r>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13</a:t>
            </a:fld>
            <a:endParaRPr lang="en-US" altLang="en-US"/>
          </a:p>
        </p:txBody>
      </p:sp>
    </p:spTree>
    <p:extLst>
      <p:ext uri="{BB962C8B-B14F-4D97-AF65-F5344CB8AC3E}">
        <p14:creationId xmlns:p14="http://schemas.microsoft.com/office/powerpoint/2010/main" val="403278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causes a reaction between protein and sugar to create color and flavor</a:t>
            </a:r>
          </a:p>
          <a:p>
            <a:r>
              <a:rPr lang="en-US" dirty="0" smtClean="0"/>
              <a:t>Water is necessary in this reaction</a:t>
            </a:r>
            <a:r>
              <a:rPr lang="en-US" baseline="0" dirty="0" smtClean="0"/>
              <a:t>, as it is the solvent in which the reaction takes place.  Without  water these compound would not have mobility, and could not interact with one another.  These are </a:t>
            </a:r>
            <a:r>
              <a:rPr lang="en-US" baseline="0" dirty="0" err="1" smtClean="0"/>
              <a:t>Maillard</a:t>
            </a:r>
            <a:r>
              <a:rPr lang="en-US" baseline="0" dirty="0" smtClean="0"/>
              <a:t> compounds, and they are responsible for the majority of color and aroma in every malt aside from those that are dark roasted.</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Again, If I’m loosing you, just let me say that you do not an enzymatic mash to the malt color and aroma.</a:t>
            </a:r>
            <a:endParaRPr lang="en-US" dirty="0" smtClean="0"/>
          </a:p>
          <a:p>
            <a:endParaRPr lang="en-US" dirty="0" smtClean="0"/>
          </a:p>
          <a:p>
            <a:r>
              <a:rPr lang="en-US" dirty="0" smtClean="0"/>
              <a:t>Refined</a:t>
            </a:r>
            <a:r>
              <a:rPr lang="en-US" baseline="0" dirty="0" smtClean="0"/>
              <a:t> malt components are readily soluble in water:</a:t>
            </a:r>
          </a:p>
          <a:p>
            <a:r>
              <a:rPr lang="en-US" baseline="0" dirty="0" smtClean="0"/>
              <a:t>Aroma (flavor), Color, FAN, Small Proteins (foam), Enzyme</a:t>
            </a:r>
          </a:p>
          <a:p>
            <a:endParaRPr lang="en-US" baseline="0" dirty="0" smtClean="0"/>
          </a:p>
          <a:p>
            <a:r>
              <a:rPr lang="en-US" baseline="0" dirty="0" smtClean="0"/>
              <a:t>Coarse starch binding structures need to be liberated in an enzymatic mash:</a:t>
            </a:r>
          </a:p>
          <a:p>
            <a:r>
              <a:rPr lang="en-US" baseline="0" dirty="0" smtClean="0"/>
              <a:t>Large Proteins, Beta Glucans, Complex </a:t>
            </a:r>
            <a:r>
              <a:rPr lang="en-US" baseline="0" dirty="0" err="1" smtClean="0"/>
              <a:t>unfermentable</a:t>
            </a:r>
            <a:r>
              <a:rPr lang="en-US" baseline="0" dirty="0" smtClean="0"/>
              <a:t> sugars, </a:t>
            </a:r>
            <a:r>
              <a:rPr lang="en-US" baseline="0" dirty="0" err="1" smtClean="0"/>
              <a:t>Dextrins</a:t>
            </a:r>
            <a:endParaRPr lang="en-US" baseline="0" dirty="0" smtClean="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14</a:t>
            </a:fld>
            <a:endParaRPr lang="en-US" altLang="en-US"/>
          </a:p>
        </p:txBody>
      </p:sp>
    </p:spTree>
    <p:extLst>
      <p:ext uri="{BB962C8B-B14F-4D97-AF65-F5344CB8AC3E}">
        <p14:creationId xmlns:p14="http://schemas.microsoft.com/office/powerpoint/2010/main" val="185528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19</a:t>
            </a:fld>
            <a:endParaRPr lang="en-US" altLang="en-US"/>
          </a:p>
        </p:txBody>
      </p:sp>
    </p:spTree>
    <p:extLst>
      <p:ext uri="{BB962C8B-B14F-4D97-AF65-F5344CB8AC3E}">
        <p14:creationId xmlns:p14="http://schemas.microsoft.com/office/powerpoint/2010/main" val="125090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Amber Ale made with wort from 11# cold steeped specialty malt</a:t>
            </a:r>
            <a:r>
              <a:rPr lang="en-US" baseline="0" dirty="0" smtClean="0"/>
              <a:t> and converted with 7# Brewers malt.  1.055 to 1.012,  78% apparent attenuation.  Bravo 60min, Centennial 15min.</a:t>
            </a:r>
          </a:p>
          <a:p>
            <a:r>
              <a:rPr lang="en-US" baseline="0" dirty="0" smtClean="0"/>
              <a:t>Malty, biscuit, toasty, toffee, dryer finish, tart</a:t>
            </a:r>
          </a:p>
          <a:p>
            <a:r>
              <a:rPr lang="en-US" baseline="0" dirty="0" smtClean="0"/>
              <a:t>Full mouthfeel, thicker</a:t>
            </a:r>
          </a:p>
          <a:p>
            <a:r>
              <a:rPr lang="en-US" baseline="0" dirty="0" smtClean="0"/>
              <a:t>Right:  Pale Ale made with grain left over from 11# cold steeped specialty malt and converted with 5# Brewers malt.   1.058 to 1.011, 81% apparent attenuation.  Same Hops as Amber.</a:t>
            </a:r>
          </a:p>
          <a:p>
            <a:r>
              <a:rPr lang="en-US" baseline="0" dirty="0" smtClean="0"/>
              <a:t>Floral, slight malty, </a:t>
            </a:r>
            <a:r>
              <a:rPr lang="en-US" baseline="0" dirty="0" err="1" smtClean="0"/>
              <a:t>estery</a:t>
            </a:r>
            <a:r>
              <a:rPr lang="en-US" baseline="0" dirty="0" smtClean="0"/>
              <a:t>, </a:t>
            </a:r>
          </a:p>
          <a:p>
            <a:r>
              <a:rPr lang="en-US" baseline="0" dirty="0" smtClean="0"/>
              <a:t>Thin, light mouthfeel, </a:t>
            </a:r>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22</a:t>
            </a:fld>
            <a:endParaRPr lang="en-US" altLang="en-US"/>
          </a:p>
        </p:txBody>
      </p:sp>
    </p:spTree>
    <p:extLst>
      <p:ext uri="{BB962C8B-B14F-4D97-AF65-F5344CB8AC3E}">
        <p14:creationId xmlns:p14="http://schemas.microsoft.com/office/powerpoint/2010/main" val="3413241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smtClean="0"/>
              <a:t>Gravity From NEM, 1.014</a:t>
            </a:r>
          </a:p>
          <a:p>
            <a:pPr marL="0" indent="0" algn="ctr">
              <a:buNone/>
            </a:pPr>
            <a:r>
              <a:rPr lang="en-US" dirty="0" smtClean="0"/>
              <a:t>Gravity From Re-Brew,1.041</a:t>
            </a:r>
          </a:p>
          <a:p>
            <a:endParaRPr lang="en-US" dirty="0" smtClean="0"/>
          </a:p>
          <a:p>
            <a:pPr marL="0" indent="0" algn="ctr">
              <a:buNone/>
            </a:pPr>
            <a:r>
              <a:rPr lang="en-US" kern="0" dirty="0" smtClean="0"/>
              <a:t>Gravity From Sent Grain, 1.030</a:t>
            </a:r>
          </a:p>
          <a:p>
            <a:pPr marL="0" indent="0" algn="ctr">
              <a:buNone/>
            </a:pPr>
            <a:r>
              <a:rPr lang="en-US" dirty="0" smtClean="0"/>
              <a:t>Gravity From Re-Brew, 1.028</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23</a:t>
            </a:fld>
            <a:endParaRPr lang="en-US" altLang="en-US" dirty="0"/>
          </a:p>
        </p:txBody>
      </p:sp>
    </p:spTree>
    <p:extLst>
      <p:ext uri="{BB962C8B-B14F-4D97-AF65-F5344CB8AC3E}">
        <p14:creationId xmlns:p14="http://schemas.microsoft.com/office/powerpoint/2010/main" val="907738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24</a:t>
            </a:fld>
            <a:endParaRPr lang="en-US" altLang="en-US"/>
          </a:p>
        </p:txBody>
      </p:sp>
    </p:spTree>
    <p:extLst>
      <p:ext uri="{BB962C8B-B14F-4D97-AF65-F5344CB8AC3E}">
        <p14:creationId xmlns:p14="http://schemas.microsoft.com/office/powerpoint/2010/main" val="956207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a:t>
            </a:r>
            <a:r>
              <a:rPr lang="en-US" baseline="0" dirty="0" smtClean="0"/>
              <a:t> to 144F and hold for 20 minutes, Heat to 157F and hold for 40 minutes.  Starch negative before was confirmed before 157 was reached.  1.046 to 1.016 (4%ABV) a session ale.</a:t>
            </a:r>
          </a:p>
          <a:p>
            <a:r>
              <a:rPr lang="en-US" baseline="0" dirty="0" smtClean="0"/>
              <a:t>Achieved 75 SRM with &lt; a 12 Plato beer, would need to brew at 46 Plato or 1.210 SG to get the same color and would finish around 1.055.</a:t>
            </a:r>
          </a:p>
          <a:p>
            <a:r>
              <a:rPr lang="en-US" baseline="0" dirty="0" smtClean="0"/>
              <a:t>Attenuation is lower because roughly a 3x concentration in </a:t>
            </a:r>
            <a:r>
              <a:rPr lang="en-US" baseline="0" dirty="0" err="1" smtClean="0"/>
              <a:t>unfermentable</a:t>
            </a:r>
            <a:r>
              <a:rPr lang="en-US" baseline="0" dirty="0" smtClean="0"/>
              <a:t> protein.</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28</a:t>
            </a:fld>
            <a:endParaRPr lang="en-US" altLang="en-US"/>
          </a:p>
        </p:txBody>
      </p:sp>
    </p:spTree>
    <p:extLst>
      <p:ext uri="{BB962C8B-B14F-4D97-AF65-F5344CB8AC3E}">
        <p14:creationId xmlns:p14="http://schemas.microsoft.com/office/powerpoint/2010/main" val="300090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1</a:t>
            </a:fld>
            <a:endParaRPr lang="en-US" altLang="en-US"/>
          </a:p>
        </p:txBody>
      </p:sp>
    </p:spTree>
    <p:extLst>
      <p:ext uri="{BB962C8B-B14F-4D97-AF65-F5344CB8AC3E}">
        <p14:creationId xmlns:p14="http://schemas.microsoft.com/office/powerpoint/2010/main" val="275554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29</a:t>
            </a:fld>
            <a:endParaRPr lang="en-US" altLang="en-US"/>
          </a:p>
        </p:txBody>
      </p:sp>
    </p:spTree>
    <p:extLst>
      <p:ext uri="{BB962C8B-B14F-4D97-AF65-F5344CB8AC3E}">
        <p14:creationId xmlns:p14="http://schemas.microsoft.com/office/powerpoint/2010/main" val="78492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a:t>
            </a:r>
            <a:r>
              <a:rPr lang="en-US" baseline="0" dirty="0" smtClean="0"/>
              <a:t> to 144F and hold for 20 minutes, Heat to 157F and hold for 40 minutes.  Starch negative before was confirmed before 157 was reached.  1.046 to 1.016 (4%ABV) a session ale.</a:t>
            </a:r>
          </a:p>
          <a:p>
            <a:r>
              <a:rPr lang="en-US" baseline="0" dirty="0" smtClean="0"/>
              <a:t>Achieved 75 SRM with &lt; a 12 Plato beer, would need to brew at 46 Plato or 1.210 SG to get the same color and would finish around 1.055.</a:t>
            </a:r>
          </a:p>
          <a:p>
            <a:r>
              <a:rPr lang="en-US" baseline="0" dirty="0" smtClean="0"/>
              <a:t>Attenuation is lower because roughly a 3x concentration in </a:t>
            </a:r>
            <a:r>
              <a:rPr lang="en-US" baseline="0" dirty="0" err="1" smtClean="0"/>
              <a:t>unfermentable</a:t>
            </a:r>
            <a:r>
              <a:rPr lang="en-US" baseline="0" dirty="0" smtClean="0"/>
              <a:t> protein.</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30</a:t>
            </a:fld>
            <a:endParaRPr lang="en-US" altLang="en-US"/>
          </a:p>
        </p:txBody>
      </p:sp>
    </p:spTree>
    <p:extLst>
      <p:ext uri="{BB962C8B-B14F-4D97-AF65-F5344CB8AC3E}">
        <p14:creationId xmlns:p14="http://schemas.microsoft.com/office/powerpoint/2010/main" val="127035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a:t>
            </a:r>
            <a:r>
              <a:rPr lang="en-US" baseline="0" dirty="0" smtClean="0"/>
              <a:t> to 144F and hold for 20 minutes, Heat to 157F and hold for 40 minutes.  Starch negative before was confirmed before 157 was reached.  1.046 to 1.016 (4%ABV) a session ale.</a:t>
            </a:r>
          </a:p>
          <a:p>
            <a:r>
              <a:rPr lang="en-US" baseline="0" dirty="0" smtClean="0"/>
              <a:t>Achieved 75 SRM with &lt; a 12 Plato beer, would need to brew at 46 Plato or 1.210 SG to get the same color and would finish around 1.055.</a:t>
            </a:r>
          </a:p>
          <a:p>
            <a:r>
              <a:rPr lang="en-US" baseline="0" dirty="0" smtClean="0"/>
              <a:t>Attenuation is lower because roughly a 3x concentration in </a:t>
            </a:r>
            <a:r>
              <a:rPr lang="en-US" baseline="0" dirty="0" err="1" smtClean="0"/>
              <a:t>unfermentable</a:t>
            </a:r>
            <a:r>
              <a:rPr lang="en-US" baseline="0" dirty="0" smtClean="0"/>
              <a:t> protein.</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31</a:t>
            </a:fld>
            <a:endParaRPr lang="en-US" altLang="en-US"/>
          </a:p>
        </p:txBody>
      </p:sp>
    </p:spTree>
    <p:extLst>
      <p:ext uri="{BB962C8B-B14F-4D97-AF65-F5344CB8AC3E}">
        <p14:creationId xmlns:p14="http://schemas.microsoft.com/office/powerpoint/2010/main" val="647698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a:t>
            </a:r>
            <a:r>
              <a:rPr lang="en-US" baseline="0" dirty="0" smtClean="0"/>
              <a:t> to 144F and hold for 20 minutes, Heat to 157F and hold for 40 minutes.  Starch negative before was confirmed before 157 was reached.  1.046 to 1.016 (4%ABV) a session ale.</a:t>
            </a:r>
          </a:p>
          <a:p>
            <a:r>
              <a:rPr lang="en-US" baseline="0" dirty="0" smtClean="0"/>
              <a:t>Achieved 75 SRM with &lt; a 12 Plato beer, would need to brew at 46 Plato or 1.210 SG to get the same color and would finish around 1.055.</a:t>
            </a:r>
          </a:p>
          <a:p>
            <a:r>
              <a:rPr lang="en-US" baseline="0" dirty="0" smtClean="0"/>
              <a:t>Attenuation is lower because roughly a 3x concentration in </a:t>
            </a:r>
            <a:r>
              <a:rPr lang="en-US" baseline="0" dirty="0" err="1" smtClean="0"/>
              <a:t>unfermentable</a:t>
            </a:r>
            <a:r>
              <a:rPr lang="en-US" baseline="0" dirty="0" smtClean="0"/>
              <a:t> protein.</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32</a:t>
            </a:fld>
            <a:endParaRPr lang="en-US" altLang="en-US"/>
          </a:p>
        </p:txBody>
      </p:sp>
    </p:spTree>
    <p:extLst>
      <p:ext uri="{BB962C8B-B14F-4D97-AF65-F5344CB8AC3E}">
        <p14:creationId xmlns:p14="http://schemas.microsoft.com/office/powerpoint/2010/main" val="148186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0" indent="-742950"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Boost Color and Flavor in Big Beers with out the cloying &amp; viscous effects of </a:t>
            </a:r>
            <a:r>
              <a:rPr lang="en-US" altLang="en-US" b="1" kern="0" noProof="0" dirty="0" err="1" smtClean="0">
                <a:latin typeface="Century Gothic" pitchFamily="34" charset="0"/>
                <a:ea typeface="Gulim" pitchFamily="34" charset="-127"/>
              </a:rPr>
              <a:t>Dextrins</a:t>
            </a:r>
            <a:r>
              <a:rPr lang="en-US" altLang="en-US" b="1" kern="0" noProof="0" dirty="0" smtClean="0">
                <a:latin typeface="Century Gothic" pitchFamily="34" charset="0"/>
                <a:ea typeface="Gulim" pitchFamily="34" charset="-127"/>
              </a:rPr>
              <a:t> &amp; Beta Glucans</a:t>
            </a:r>
          </a:p>
          <a:p>
            <a:pPr marL="742950" indent="-742950">
              <a:spcBef>
                <a:spcPct val="20000"/>
              </a:spcBef>
              <a:defRPr/>
            </a:pPr>
            <a:r>
              <a:rPr lang="en-US" altLang="en-US" sz="1100" b="1" kern="0" dirty="0" smtClean="0">
                <a:solidFill>
                  <a:srgbClr val="FF0000"/>
                </a:solidFill>
                <a:latin typeface="Century Gothic" pitchFamily="34" charset="0"/>
                <a:ea typeface="Gulim" pitchFamily="34" charset="-127"/>
              </a:rPr>
              <a:t>*</a:t>
            </a:r>
            <a:r>
              <a:rPr lang="en-US" altLang="en-US" sz="1100" b="1" i="1" kern="0" dirty="0" smtClean="0">
                <a:solidFill>
                  <a:srgbClr val="FF0000"/>
                </a:solidFill>
                <a:latin typeface="Century Gothic" pitchFamily="34" charset="0"/>
                <a:ea typeface="Gulim" pitchFamily="34" charset="-127"/>
              </a:rPr>
              <a:t>Use NEM to make cleaner/dryer stouts, strong ales and big lagers</a:t>
            </a:r>
            <a:endParaRPr lang="en-US" altLang="en-US" sz="1100" b="1" kern="0" dirty="0" smtClean="0">
              <a:solidFill>
                <a:srgbClr val="FF0000"/>
              </a:solidFill>
              <a:latin typeface="Century Gothic" pitchFamily="34" charset="0"/>
              <a:ea typeface="Gulim" pitchFamily="34" charset="-127"/>
            </a:endParaRPr>
          </a:p>
          <a:p>
            <a:pPr marL="742950" lvl="0" indent="-742950">
              <a:spcBef>
                <a:spcPct val="20000"/>
              </a:spcBef>
              <a:defRPr/>
            </a:pPr>
            <a:r>
              <a:rPr lang="en-US" altLang="en-US" b="1" kern="0" dirty="0" smtClean="0">
                <a:latin typeface="Calibri" panose="020F0502020204030204" pitchFamily="34" charset="0"/>
                <a:ea typeface="Gulim" pitchFamily="34" charset="-127"/>
              </a:rPr>
              <a:t>▪ </a:t>
            </a:r>
            <a:r>
              <a:rPr lang="en-US" altLang="en-US" b="1" kern="0" noProof="0" dirty="0" smtClean="0">
                <a:latin typeface="Century Gothic" pitchFamily="34" charset="0"/>
                <a:ea typeface="Gulim" pitchFamily="34" charset="-127"/>
              </a:rPr>
              <a:t>Great foam and mouthfeel in low alcohol beer</a:t>
            </a:r>
          </a:p>
          <a:p>
            <a:pPr marL="742950" lvl="0" indent="-742950">
              <a:spcBef>
                <a:spcPct val="20000"/>
              </a:spcBef>
              <a:defRPr/>
            </a:pPr>
            <a:r>
              <a:rPr lang="en-US" altLang="en-US" sz="1200" b="1" kern="0" noProof="0" dirty="0" smtClean="0">
                <a:solidFill>
                  <a:srgbClr val="FF0000"/>
                </a:solidFill>
                <a:latin typeface="Century Gothic" pitchFamily="34" charset="0"/>
                <a:ea typeface="Gulim" pitchFamily="34" charset="-127"/>
              </a:rPr>
              <a:t>*</a:t>
            </a:r>
            <a:r>
              <a:rPr lang="en-US" altLang="en-US" sz="1200" b="1" i="1" kern="0" dirty="0" smtClean="0">
                <a:solidFill>
                  <a:srgbClr val="FF0000"/>
                </a:solidFill>
                <a:latin typeface="Century Gothic" pitchFamily="34" charset="0"/>
                <a:ea typeface="Gulim" pitchFamily="34" charset="-127"/>
              </a:rPr>
              <a:t>Make standard recipe with NEM only for ~1/4 the alcohol</a:t>
            </a:r>
          </a:p>
          <a:p>
            <a:pPr marL="742950" lvl="0" indent="-742950">
              <a:spcBef>
                <a:spcPct val="20000"/>
              </a:spcBef>
              <a:defRPr/>
            </a:pPr>
            <a:r>
              <a:rPr lang="en-US" altLang="en-US" b="1" kern="0" dirty="0" smtClean="0">
                <a:latin typeface="Calibri" panose="020F0502020204030204" pitchFamily="34" charset="0"/>
                <a:ea typeface="Gulim" pitchFamily="34" charset="-127"/>
              </a:rPr>
              <a:t>▪ </a:t>
            </a:r>
            <a:r>
              <a:rPr lang="en-US" altLang="en-US" b="1" kern="0" noProof="0" dirty="0" smtClean="0">
                <a:latin typeface="Century Gothic" pitchFamily="34" charset="0"/>
                <a:ea typeface="Gulim" pitchFamily="34" charset="-127"/>
              </a:rPr>
              <a:t>Concentrate enzymes for </a:t>
            </a:r>
            <a:r>
              <a:rPr lang="en-US" altLang="en-US" b="1" kern="0" dirty="0" smtClean="0">
                <a:latin typeface="Century Gothic" pitchFamily="34" charset="0"/>
                <a:ea typeface="Gulim" pitchFamily="34" charset="-127"/>
              </a:rPr>
              <a:t>high adjunct brews</a:t>
            </a:r>
          </a:p>
          <a:p>
            <a:pPr marL="742950" lvl="0" indent="-742950">
              <a:spcBef>
                <a:spcPct val="20000"/>
              </a:spcBef>
              <a:defRPr/>
            </a:pPr>
            <a:r>
              <a:rPr lang="en-US" altLang="en-US" sz="1200" b="1" kern="0" dirty="0" smtClean="0">
                <a:solidFill>
                  <a:srgbClr val="FF0000"/>
                </a:solidFill>
                <a:latin typeface="Century Gothic" pitchFamily="34" charset="0"/>
                <a:ea typeface="Gulim" pitchFamily="34" charset="-127"/>
              </a:rPr>
              <a:t>*</a:t>
            </a:r>
            <a:r>
              <a:rPr lang="en-US" altLang="en-US" sz="1200" b="1" i="1" kern="0" dirty="0" smtClean="0">
                <a:solidFill>
                  <a:srgbClr val="FF0000"/>
                </a:solidFill>
                <a:latin typeface="Century Gothic" pitchFamily="34" charset="0"/>
                <a:ea typeface="Gulim" pitchFamily="34" charset="-127"/>
              </a:rPr>
              <a:t>NEM base malt to get all FAN and Foam with limited complex sugars</a:t>
            </a:r>
          </a:p>
          <a:p>
            <a:pPr marL="742950" lvl="0" indent="-742950">
              <a:spcBef>
                <a:spcPct val="20000"/>
              </a:spcBef>
              <a:defRPr/>
            </a:pPr>
            <a:r>
              <a:rPr lang="en-US" altLang="en-US" b="1" kern="0" dirty="0" smtClean="0">
                <a:latin typeface="Calibri" panose="020F0502020204030204" pitchFamily="34" charset="0"/>
                <a:ea typeface="Gulim" pitchFamily="34" charset="-127"/>
              </a:rPr>
              <a:t>▪ </a:t>
            </a:r>
            <a:r>
              <a:rPr lang="en-US" altLang="en-US" b="1" kern="0" noProof="0" dirty="0" smtClean="0">
                <a:latin typeface="Century Gothic" pitchFamily="34" charset="0"/>
                <a:ea typeface="Gulim" pitchFamily="34" charset="-127"/>
              </a:rPr>
              <a:t>Remove color, flavor, and FAN for an </a:t>
            </a:r>
            <a:r>
              <a:rPr lang="en-US" altLang="en-US" b="1" kern="0" noProof="0" dirty="0" err="1" smtClean="0">
                <a:latin typeface="Century Gothic" pitchFamily="34" charset="0"/>
                <a:ea typeface="Gulim" pitchFamily="34" charset="-127"/>
              </a:rPr>
              <a:t>estery</a:t>
            </a:r>
            <a:r>
              <a:rPr lang="en-US" altLang="en-US" b="1" kern="0" noProof="0" dirty="0" smtClean="0">
                <a:latin typeface="Century Gothic" pitchFamily="34" charset="0"/>
                <a:ea typeface="Gulim" pitchFamily="34" charset="-127"/>
              </a:rPr>
              <a:t> golden ale</a:t>
            </a:r>
          </a:p>
          <a:p>
            <a:pPr marL="742950" indent="-742950">
              <a:spcBef>
                <a:spcPct val="20000"/>
              </a:spcBef>
              <a:defRPr/>
            </a:pPr>
            <a:r>
              <a:rPr lang="en-US" altLang="en-US" sz="1200" b="1" i="1" kern="0" dirty="0" smtClean="0">
                <a:solidFill>
                  <a:srgbClr val="FF0000"/>
                </a:solidFill>
                <a:latin typeface="Century Gothic" pitchFamily="34" charset="0"/>
                <a:ea typeface="Gulim" pitchFamily="34" charset="-127"/>
              </a:rPr>
              <a:t>*Use spent grain from NEM to make low color, </a:t>
            </a:r>
            <a:r>
              <a:rPr lang="en-US" altLang="en-US" sz="1200" b="1" i="1" kern="0" dirty="0" err="1" smtClean="0">
                <a:solidFill>
                  <a:srgbClr val="FF0000"/>
                </a:solidFill>
                <a:latin typeface="Century Gothic" pitchFamily="34" charset="0"/>
                <a:ea typeface="Gulim" pitchFamily="34" charset="-127"/>
              </a:rPr>
              <a:t>estery</a:t>
            </a:r>
            <a:r>
              <a:rPr lang="en-US" altLang="en-US" sz="1200" b="1" i="1" kern="0" dirty="0" smtClean="0">
                <a:solidFill>
                  <a:srgbClr val="FF0000"/>
                </a:solidFill>
                <a:latin typeface="Century Gothic" pitchFamily="34" charset="0"/>
                <a:ea typeface="Gulim" pitchFamily="34" charset="-127"/>
              </a:rPr>
              <a:t> beers</a:t>
            </a:r>
          </a:p>
          <a:p>
            <a:pPr marL="742950" indent="-742950">
              <a:spcBef>
                <a:spcPct val="20000"/>
              </a:spcBef>
              <a:defRPr/>
            </a:pPr>
            <a:r>
              <a:rPr kumimoji="0" lang="en-US" altLang="en-US" sz="1200" b="1" i="1" u="none" strike="noStrike" kern="0" cap="none" spc="0" normalizeH="0" noProof="0" dirty="0" smtClean="0">
                <a:ln>
                  <a:noFill/>
                </a:ln>
                <a:solidFill>
                  <a:srgbClr val="FF0000"/>
                </a:solidFill>
                <a:effectLst/>
                <a:uLnTx/>
                <a:uFillTx/>
                <a:latin typeface="Century Gothic" pitchFamily="34" charset="0"/>
                <a:ea typeface="Gulim" pitchFamily="34" charset="-127"/>
              </a:rPr>
              <a:t>*Spent grains function as an adjunct</a:t>
            </a:r>
            <a:endParaRPr kumimoji="0" lang="en-US" altLang="en-US" b="1" i="1" u="none" strike="noStrike" kern="0" cap="none" spc="0" normalizeH="0" noProof="0" dirty="0" smtClean="0">
              <a:ln>
                <a:noFill/>
              </a:ln>
              <a:solidFill>
                <a:srgbClr val="FF0000"/>
              </a:solidFill>
              <a:effectLst/>
              <a:uLnTx/>
              <a:uFillTx/>
              <a:latin typeface="Century Gothic" pitchFamily="34" charset="0"/>
              <a:ea typeface="Gulim" pitchFamily="34" charset="-127"/>
            </a:endParaRPr>
          </a:p>
          <a:p>
            <a:pPr marL="742950" lvl="0" indent="-742950">
              <a:spcBef>
                <a:spcPct val="20000"/>
              </a:spcBef>
              <a:defRPr/>
            </a:pPr>
            <a:endParaRPr kumimoji="0" lang="en-US" altLang="en-US" sz="1200" b="1" i="0" u="none" strike="noStrike" kern="0" cap="none" spc="0" normalizeH="0" noProof="0" dirty="0" smtClean="0">
              <a:ln>
                <a:noFill/>
              </a:ln>
              <a:solidFill>
                <a:srgbClr val="FF0000"/>
              </a:solidFill>
              <a:effectLst/>
              <a:uLnTx/>
              <a:uFillTx/>
              <a:latin typeface="Century Gothic" pitchFamily="34" charset="0"/>
              <a:ea typeface="Gulim" pitchFamily="34" charset="-127"/>
            </a:endParaRPr>
          </a:p>
          <a:p>
            <a:pPr marL="742950" lvl="0" indent="-742950">
              <a:spcBef>
                <a:spcPct val="20000"/>
              </a:spcBef>
              <a:defRPr/>
            </a:pPr>
            <a:endParaRPr kumimoji="0" lang="en-US" altLang="en-US" sz="1200" b="1" i="1" u="none" strike="noStrike" kern="0" cap="none" spc="0" normalizeH="0" noProof="0" dirty="0" smtClean="0">
              <a:ln>
                <a:noFill/>
              </a:ln>
              <a:solidFill>
                <a:srgbClr val="FF0000"/>
              </a:solidFill>
              <a:effectLst/>
              <a:uLnTx/>
              <a:uFillTx/>
              <a:latin typeface="Century Gothic" pitchFamily="34" charset="0"/>
              <a:ea typeface="Gulim" pitchFamily="34" charset="-127"/>
            </a:endParaRP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33</a:t>
            </a:fld>
            <a:endParaRPr lang="en-US" altLang="en-US"/>
          </a:p>
        </p:txBody>
      </p:sp>
    </p:spTree>
    <p:extLst>
      <p:ext uri="{BB962C8B-B14F-4D97-AF65-F5344CB8AC3E}">
        <p14:creationId xmlns:p14="http://schemas.microsoft.com/office/powerpoint/2010/main" val="2815836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34</a:t>
            </a:fld>
            <a:endParaRPr lang="en-US" altLang="en-US"/>
          </a:p>
        </p:txBody>
      </p:sp>
    </p:spTree>
    <p:extLst>
      <p:ext uri="{BB962C8B-B14F-4D97-AF65-F5344CB8AC3E}">
        <p14:creationId xmlns:p14="http://schemas.microsoft.com/office/powerpoint/2010/main" val="4251209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36</a:t>
            </a:fld>
            <a:endParaRPr lang="en-US" altLang="en-US"/>
          </a:p>
        </p:txBody>
      </p:sp>
    </p:spTree>
    <p:extLst>
      <p:ext uri="{BB962C8B-B14F-4D97-AF65-F5344CB8AC3E}">
        <p14:creationId xmlns:p14="http://schemas.microsoft.com/office/powerpoint/2010/main" val="1885181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37</a:t>
            </a:fld>
            <a:endParaRPr lang="en-US" altLang="en-US"/>
          </a:p>
        </p:txBody>
      </p:sp>
    </p:spTree>
    <p:extLst>
      <p:ext uri="{BB962C8B-B14F-4D97-AF65-F5344CB8AC3E}">
        <p14:creationId xmlns:p14="http://schemas.microsoft.com/office/powerpoint/2010/main" val="1465499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FD57B83-0FCF-433C-BC07-732F6C754EFD}" type="slidenum">
              <a:rPr lang="en-US" altLang="en-US"/>
              <a:pPr/>
              <a:t>38</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tLang="en-US" dirty="0" smtClean="0"/>
          </a:p>
        </p:txBody>
      </p:sp>
    </p:spTree>
    <p:extLst>
      <p:ext uri="{BB962C8B-B14F-4D97-AF65-F5344CB8AC3E}">
        <p14:creationId xmlns:p14="http://schemas.microsoft.com/office/powerpoint/2010/main" val="310734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2</a:t>
            </a:fld>
            <a:endParaRPr lang="en-US" altLang="en-US"/>
          </a:p>
        </p:txBody>
      </p:sp>
    </p:spTree>
    <p:extLst>
      <p:ext uri="{BB962C8B-B14F-4D97-AF65-F5344CB8AC3E}">
        <p14:creationId xmlns:p14="http://schemas.microsoft.com/office/powerpoint/2010/main" val="420437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3</a:t>
            </a:fld>
            <a:endParaRPr lang="en-US" altLang="en-US"/>
          </a:p>
        </p:txBody>
      </p:sp>
    </p:spTree>
    <p:extLst>
      <p:ext uri="{BB962C8B-B14F-4D97-AF65-F5344CB8AC3E}">
        <p14:creationId xmlns:p14="http://schemas.microsoft.com/office/powerpoint/2010/main" val="32647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hope to convince you that this method can be used to create unique characteristics in beer.   My goal in giving this presentation is that next year,  when I return to </a:t>
            </a:r>
            <a:r>
              <a:rPr lang="en-US" baseline="0" dirty="0" err="1" smtClean="0"/>
              <a:t>homebrewcon</a:t>
            </a:r>
            <a:r>
              <a:rPr lang="en-US" baseline="0" dirty="0" smtClean="0"/>
              <a:t>, that someone will be serving a beer utilizing this method.  </a:t>
            </a:r>
          </a:p>
          <a:p>
            <a:r>
              <a:rPr lang="en-US" baseline="0" dirty="0" smtClean="0"/>
              <a:t>I will attempt to accomplish this by describing………</a:t>
            </a:r>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4</a:t>
            </a:fld>
            <a:endParaRPr lang="en-US" altLang="en-US"/>
          </a:p>
        </p:txBody>
      </p:sp>
    </p:spTree>
    <p:extLst>
      <p:ext uri="{BB962C8B-B14F-4D97-AF65-F5344CB8AC3E}">
        <p14:creationId xmlns:p14="http://schemas.microsoft.com/office/powerpoint/2010/main" val="33576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6</a:t>
            </a:fld>
            <a:endParaRPr lang="en-US" altLang="en-US"/>
          </a:p>
        </p:txBody>
      </p:sp>
    </p:spTree>
    <p:extLst>
      <p:ext uri="{BB962C8B-B14F-4D97-AF65-F5344CB8AC3E}">
        <p14:creationId xmlns:p14="http://schemas.microsoft.com/office/powerpoint/2010/main" val="250203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how we NEM.</a:t>
            </a:r>
          </a:p>
          <a:p>
            <a:r>
              <a:rPr lang="en-US" dirty="0" smtClean="0"/>
              <a:t>Big</a:t>
            </a:r>
            <a:r>
              <a:rPr lang="en-US" baseline="0" dirty="0" smtClean="0"/>
              <a:t> surprise, we start with malt.</a:t>
            </a:r>
          </a:p>
          <a:p>
            <a:r>
              <a:rPr lang="en-US" baseline="0" dirty="0" smtClean="0"/>
              <a:t>This malt needs to be ground, nothing tricky here just use your standard brewing grind.  The coarser the better, as I is favorable to not create excessive amounts of flour due to fine grinding.</a:t>
            </a:r>
          </a:p>
          <a:p>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7</a:t>
            </a:fld>
            <a:endParaRPr lang="en-US" altLang="en-US"/>
          </a:p>
        </p:txBody>
      </p:sp>
    </p:spTree>
    <p:extLst>
      <p:ext uri="{BB962C8B-B14F-4D97-AF65-F5344CB8AC3E}">
        <p14:creationId xmlns:p14="http://schemas.microsoft.com/office/powerpoint/2010/main" val="63918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a:t>
            </a:r>
            <a:r>
              <a:rPr lang="en-US" baseline="0" dirty="0" smtClean="0"/>
              <a:t>e your milled malt in a sealable container.</a:t>
            </a:r>
          </a:p>
          <a:p>
            <a:r>
              <a:rPr lang="en-US" baseline="0" dirty="0" smtClean="0"/>
              <a:t>Add about 3-5 times as much weight in water as malt.</a:t>
            </a:r>
          </a:p>
          <a:p>
            <a:r>
              <a:rPr lang="en-US" baseline="0" dirty="0" smtClean="0"/>
              <a:t>Mix the grain and water</a:t>
            </a:r>
          </a:p>
          <a:p>
            <a:r>
              <a:rPr lang="en-US" baseline="0" dirty="0" smtClean="0"/>
              <a:t>Seal container</a:t>
            </a:r>
          </a:p>
          <a:p>
            <a:r>
              <a:rPr lang="en-US" baseline="0" dirty="0" smtClean="0"/>
              <a:t>And store in refrigerator, about 8 hours is required for desired results</a:t>
            </a:r>
          </a:p>
          <a:p>
            <a:r>
              <a:rPr lang="en-US" baseline="0" dirty="0" smtClean="0"/>
              <a:t>-alternately in place of prolonged cold storage you could vigorously agitate, or continuously </a:t>
            </a:r>
            <a:r>
              <a:rPr lang="en-US" baseline="0" dirty="0" err="1" smtClean="0"/>
              <a:t>vorlauf</a:t>
            </a:r>
            <a:r>
              <a:rPr lang="en-US" baseline="0" dirty="0" smtClean="0"/>
              <a:t> the malt and cold water for 30-120minutes.</a:t>
            </a:r>
          </a:p>
          <a:p>
            <a:r>
              <a:rPr lang="en-US" baseline="0" dirty="0" smtClean="0"/>
              <a:t>-both methods should achieve similar results.</a:t>
            </a:r>
            <a:endParaRPr lang="en-US" dirty="0" smtClean="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8</a:t>
            </a:fld>
            <a:endParaRPr lang="en-US" altLang="en-US"/>
          </a:p>
        </p:txBody>
      </p:sp>
    </p:spTree>
    <p:extLst>
      <p:ext uri="{BB962C8B-B14F-4D97-AF65-F5344CB8AC3E}">
        <p14:creationId xmlns:p14="http://schemas.microsoft.com/office/powerpoint/2010/main" val="414809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pour the grain</a:t>
            </a:r>
            <a:r>
              <a:rPr lang="en-US" baseline="0" dirty="0" smtClean="0"/>
              <a:t> and liquid into a </a:t>
            </a:r>
            <a:r>
              <a:rPr lang="en-US" baseline="0" dirty="0" err="1" smtClean="0"/>
              <a:t>lauter</a:t>
            </a:r>
            <a:r>
              <a:rPr lang="en-US" baseline="0" dirty="0" smtClean="0"/>
              <a:t> </a:t>
            </a:r>
            <a:r>
              <a:rPr lang="en-US" baseline="0" dirty="0" err="1" smtClean="0"/>
              <a:t>tun</a:t>
            </a:r>
            <a:r>
              <a:rPr lang="en-US" baseline="0" dirty="0" smtClean="0"/>
              <a:t>, or pull grain bag.  And </a:t>
            </a:r>
            <a:r>
              <a:rPr lang="en-US" baseline="0" dirty="0" err="1" smtClean="0"/>
              <a:t>lauter</a:t>
            </a:r>
            <a:r>
              <a:rPr lang="en-US" baseline="0" dirty="0" smtClean="0"/>
              <a:t>.</a:t>
            </a:r>
          </a:p>
          <a:p>
            <a:r>
              <a:rPr lang="en-US" baseline="0" dirty="0" smtClean="0"/>
              <a:t>The </a:t>
            </a:r>
            <a:r>
              <a:rPr lang="en-US" baseline="0" dirty="0" err="1" smtClean="0"/>
              <a:t>wort</a:t>
            </a:r>
            <a:r>
              <a:rPr lang="en-US" baseline="0" dirty="0" smtClean="0"/>
              <a:t> will not look like a typical </a:t>
            </a:r>
            <a:r>
              <a:rPr lang="en-US" baseline="0" dirty="0" err="1" smtClean="0"/>
              <a:t>wort</a:t>
            </a:r>
            <a:r>
              <a:rPr lang="en-US" baseline="0" dirty="0" smtClean="0"/>
              <a:t>, it will most likely be quite hazy, which is why I’ve </a:t>
            </a:r>
            <a:r>
              <a:rPr lang="en-US" baseline="0" dirty="0" err="1" smtClean="0"/>
              <a:t>inclueded</a:t>
            </a:r>
            <a:r>
              <a:rPr lang="en-US" baseline="0" dirty="0" smtClean="0"/>
              <a:t> Kermit on this slide…to distract from the </a:t>
            </a:r>
            <a:r>
              <a:rPr lang="en-US" baseline="0" dirty="0" err="1" smtClean="0"/>
              <a:t>wort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E17335D-8264-485C-B61B-A1E2EB26572B}" type="slidenum">
              <a:rPr lang="en-US" altLang="en-US" smtClean="0"/>
              <a:pPr/>
              <a:t>9</a:t>
            </a:fld>
            <a:endParaRPr lang="en-US" altLang="en-US"/>
          </a:p>
        </p:txBody>
      </p:sp>
    </p:spTree>
    <p:extLst>
      <p:ext uri="{BB962C8B-B14F-4D97-AF65-F5344CB8AC3E}">
        <p14:creationId xmlns:p14="http://schemas.microsoft.com/office/powerpoint/2010/main" val="5325163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briess_LOGO"/>
          <p:cNvPicPr>
            <a:picLocks noChangeAspect="1" noChangeArrowheads="1"/>
          </p:cNvPicPr>
          <p:nvPr userDrawn="1"/>
        </p:nvPicPr>
        <p:blipFill>
          <a:blip r:embed="rId3" cstate="print"/>
          <a:srcRect/>
          <a:stretch>
            <a:fillRect/>
          </a:stretch>
        </p:blipFill>
        <p:spPr bwMode="auto">
          <a:xfrm>
            <a:off x="457200" y="501650"/>
            <a:ext cx="1828800" cy="869950"/>
          </a:xfrm>
          <a:prstGeom prst="rect">
            <a:avLst/>
          </a:prstGeom>
          <a:noFill/>
          <a:ln w="9525">
            <a:noFill/>
            <a:miter lim="800000"/>
            <a:headEnd/>
            <a:tailEnd/>
          </a:ln>
        </p:spPr>
      </p:pic>
      <p:pic>
        <p:nvPicPr>
          <p:cNvPr id="5" name="Picture 8" descr="TAGLINE"/>
          <p:cNvPicPr>
            <a:picLocks noChangeAspect="1" noChangeArrowheads="1"/>
          </p:cNvPicPr>
          <p:nvPr userDrawn="1"/>
        </p:nvPicPr>
        <p:blipFill>
          <a:blip r:embed="rId4" cstate="print"/>
          <a:srcRect/>
          <a:stretch>
            <a:fillRect/>
          </a:stretch>
        </p:blipFill>
        <p:spPr bwMode="auto">
          <a:xfrm>
            <a:off x="4419600" y="6553200"/>
            <a:ext cx="4572000" cy="212725"/>
          </a:xfrm>
          <a:prstGeom prst="rect">
            <a:avLst/>
          </a:prstGeom>
          <a:noFill/>
          <a:ln w="9525">
            <a:noFill/>
            <a:miter lim="800000"/>
            <a:headEnd/>
            <a:tailEnd/>
          </a:ln>
        </p:spPr>
      </p:pic>
      <p:sp>
        <p:nvSpPr>
          <p:cNvPr id="3074" name="Rectangle 2"/>
          <p:cNvSpPr>
            <a:spLocks noGrp="1" noChangeArrowheads="1"/>
          </p:cNvSpPr>
          <p:nvPr>
            <p:ph type="ctrTitle"/>
          </p:nvPr>
        </p:nvSpPr>
        <p:spPr>
          <a:xfrm>
            <a:off x="457200" y="4419600"/>
            <a:ext cx="8001000" cy="990600"/>
          </a:xfrm>
        </p:spPr>
        <p:txBody>
          <a:bodyPr/>
          <a:lstStyle>
            <a:lvl1pPr algn="l">
              <a:defRPr/>
            </a:lvl1pPr>
          </a:lstStyle>
          <a:p>
            <a:r>
              <a:rPr lang="en-US"/>
              <a:t>Click to edit Master title style</a:t>
            </a:r>
          </a:p>
        </p:txBody>
      </p:sp>
      <p:sp>
        <p:nvSpPr>
          <p:cNvPr id="3075" name="Rectangle 3"/>
          <p:cNvSpPr>
            <a:spLocks noGrp="1" noChangeArrowheads="1"/>
          </p:cNvSpPr>
          <p:nvPr>
            <p:ph type="subTitle" idx="1"/>
          </p:nvPr>
        </p:nvSpPr>
        <p:spPr>
          <a:xfrm>
            <a:off x="457200" y="5638800"/>
            <a:ext cx="4495800" cy="609600"/>
          </a:xfrm>
        </p:spPr>
        <p:txBody>
          <a:bodyPr/>
          <a:lstStyle>
            <a:lvl1pPr marL="0" indent="0">
              <a:buFontTx/>
              <a:buNone/>
              <a:defRPr sz="1200"/>
            </a:lvl1pPr>
          </a:lstStyle>
          <a:p>
            <a:r>
              <a:rPr lang="en-US"/>
              <a:t>Name - Title</a:t>
            </a:r>
          </a:p>
          <a:p>
            <a:r>
              <a:rPr lang="en-US"/>
              <a:t>4.18.08</a:t>
            </a:r>
          </a:p>
        </p:txBody>
      </p:sp>
      <p:sp>
        <p:nvSpPr>
          <p:cNvPr id="6" name="Rectangle 6"/>
          <p:cNvSpPr>
            <a:spLocks noGrp="1" noChangeArrowheads="1"/>
          </p:cNvSpPr>
          <p:nvPr>
            <p:ph type="sldNum" sz="quarter" idx="10"/>
          </p:nvPr>
        </p:nvSpPr>
        <p:spPr>
          <a:xfrm>
            <a:off x="76200" y="6629400"/>
            <a:ext cx="1905000" cy="228600"/>
          </a:xfrm>
        </p:spPr>
        <p:txBody>
          <a:bodyPr anchor="ctr"/>
          <a:lstStyle>
            <a:lvl1pPr>
              <a:defRPr sz="1100" b="0"/>
            </a:lvl1pPr>
          </a:lstStyle>
          <a:p>
            <a:fld id="{484ABC92-B81B-4D79-80F0-C8E121F33050}" type="slidenum">
              <a:rPr lang="en-US" altLang="en-US"/>
              <a:pPr/>
              <a:t>‹#›</a:t>
            </a:fld>
            <a:endParaRPr lang="en-US" altLang="en-US">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2ED8883-3711-412F-AC99-6C2EB07D73C7}" type="slidenum">
              <a:rPr lang="en-US" altLang="en-US"/>
              <a:pPr/>
              <a:t>‹#›</a:t>
            </a:fld>
            <a:endParaRPr lang="en-US" altLang="en-US">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685800"/>
            <a:ext cx="20764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85800"/>
            <a:ext cx="60769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AF93EA-FC4E-4279-996F-60EAB1603324}" type="slidenum">
              <a:rPr lang="en-US" altLang="en-US"/>
              <a:pPr/>
              <a:t>‹#›</a:t>
            </a:fld>
            <a:endParaRPr lang="en-US" altLang="en-US">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721AB60-DDF9-4D0B-B6CC-3E8E651BF192}" type="slidenum">
              <a:rPr lang="en-US" altLang="en-US"/>
              <a:pPr/>
              <a:t>‹#›</a:t>
            </a:fld>
            <a:endParaRPr lang="en-US" altLang="en-US">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399D40F-C2E8-41E2-BF14-D7F07D1B4E66}" type="slidenum">
              <a:rPr lang="en-US" altLang="en-US"/>
              <a:pPr/>
              <a:t>‹#›</a:t>
            </a:fld>
            <a:endParaRPr lang="en-US" alt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3E9C69D-5DB3-4BB3-98DC-20E2085DEB45}" type="slidenum">
              <a:rPr lang="en-US" altLang="en-US"/>
              <a:pPr/>
              <a:t>‹#›</a:t>
            </a:fld>
            <a:endParaRPr lang="en-US" altLang="en-US">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A416A7F-E77D-4994-9B63-B5619191F8CC}" type="slidenum">
              <a:rPr lang="en-US" altLang="en-US"/>
              <a:pPr/>
              <a:t>‹#›</a:t>
            </a:fld>
            <a:endParaRPr lang="en-US" altLang="en-US">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FFB7485-0695-4434-B781-33CF42101058}" type="slidenum">
              <a:rPr lang="en-US" altLang="en-US"/>
              <a:pPr/>
              <a:t>‹#›</a:t>
            </a:fld>
            <a:endParaRPr lang="en-US" altLang="en-US">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AD77963-2DE9-403C-AC2F-AC64E3C6BB89}" type="slidenum">
              <a:rPr lang="en-US" altLang="en-US"/>
              <a:pPr/>
              <a:t>‹#›</a:t>
            </a:fld>
            <a:endParaRPr lang="en-US" altLang="en-US">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6006A25-18B1-4625-938D-4EDEE54F32DE}" type="slidenum">
              <a:rPr lang="en-US" altLang="en-US"/>
              <a:pPr/>
              <a:t>‹#›</a:t>
            </a:fld>
            <a:endParaRPr lang="en-US" altLang="en-US">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4E31518-54FE-4F47-A5C8-1E0826AFE3B7}" type="slidenum">
              <a:rPr lang="en-US" altLang="en-US"/>
              <a:pPr/>
              <a:t>‹#›</a:t>
            </a:fld>
            <a:endParaRPr lang="en-US" altLang="en-US">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685800"/>
            <a:ext cx="77724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2286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00" b="1">
                <a:solidFill>
                  <a:srgbClr val="522F15"/>
                </a:solidFill>
              </a:defRPr>
            </a:lvl1pPr>
          </a:lstStyle>
          <a:p>
            <a:fld id="{2ED8DF9E-A872-4FAC-9492-4236D1418B97}" type="slidenum">
              <a:rPr lang="en-US" altLang="en-US"/>
              <a:pPr/>
              <a:t>‹#›</a:t>
            </a:fld>
            <a:endParaRPr lang="en-US" altLang="en-US"/>
          </a:p>
        </p:txBody>
      </p:sp>
      <p:pic>
        <p:nvPicPr>
          <p:cNvPr id="1029" name="Picture 7" descr="briess_LOGO"/>
          <p:cNvPicPr>
            <a:picLocks noChangeAspect="1" noChangeArrowheads="1"/>
          </p:cNvPicPr>
          <p:nvPr userDrawn="1"/>
        </p:nvPicPr>
        <p:blipFill>
          <a:blip r:embed="rId14" cstate="print"/>
          <a:srcRect/>
          <a:stretch>
            <a:fillRect/>
          </a:stretch>
        </p:blipFill>
        <p:spPr bwMode="auto">
          <a:xfrm>
            <a:off x="304800" y="333375"/>
            <a:ext cx="1219200" cy="581025"/>
          </a:xfrm>
          <a:prstGeom prst="rect">
            <a:avLst/>
          </a:prstGeom>
          <a:noFill/>
          <a:ln w="9525">
            <a:noFill/>
            <a:miter lim="800000"/>
            <a:headEnd/>
            <a:tailEnd/>
          </a:ln>
        </p:spPr>
      </p:pic>
      <p:pic>
        <p:nvPicPr>
          <p:cNvPr id="2" name="Picture 8" descr="TAGLINE"/>
          <p:cNvPicPr>
            <a:picLocks noChangeAspect="1" noChangeArrowheads="1"/>
          </p:cNvPicPr>
          <p:nvPr userDrawn="1"/>
        </p:nvPicPr>
        <p:blipFill>
          <a:blip r:embed="rId15" cstate="print"/>
          <a:srcRect/>
          <a:stretch>
            <a:fillRect/>
          </a:stretch>
        </p:blipFill>
        <p:spPr bwMode="auto">
          <a:xfrm>
            <a:off x="4800600" y="6615113"/>
            <a:ext cx="3581400" cy="166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500">
          <a:solidFill>
            <a:srgbClr val="522F15"/>
          </a:solidFill>
          <a:latin typeface="+mj-lt"/>
          <a:ea typeface="+mj-ea"/>
          <a:cs typeface="+mj-cs"/>
        </a:defRPr>
      </a:lvl1pPr>
      <a:lvl2pPr algn="r" rtl="0" eaLnBrk="0" fontAlgn="base" hangingPunct="0">
        <a:spcBef>
          <a:spcPct val="0"/>
        </a:spcBef>
        <a:spcAft>
          <a:spcPct val="0"/>
        </a:spcAft>
        <a:defRPr sz="2500">
          <a:solidFill>
            <a:srgbClr val="522F15"/>
          </a:solidFill>
          <a:latin typeface="Arial" charset="0"/>
          <a:ea typeface="ＭＳ Ｐゴシック" pitchFamily="-96" charset="-128"/>
        </a:defRPr>
      </a:lvl2pPr>
      <a:lvl3pPr algn="r" rtl="0" eaLnBrk="0" fontAlgn="base" hangingPunct="0">
        <a:spcBef>
          <a:spcPct val="0"/>
        </a:spcBef>
        <a:spcAft>
          <a:spcPct val="0"/>
        </a:spcAft>
        <a:defRPr sz="2500">
          <a:solidFill>
            <a:srgbClr val="522F15"/>
          </a:solidFill>
          <a:latin typeface="Arial" charset="0"/>
          <a:ea typeface="ＭＳ Ｐゴシック" pitchFamily="-96" charset="-128"/>
        </a:defRPr>
      </a:lvl3pPr>
      <a:lvl4pPr algn="r" rtl="0" eaLnBrk="0" fontAlgn="base" hangingPunct="0">
        <a:spcBef>
          <a:spcPct val="0"/>
        </a:spcBef>
        <a:spcAft>
          <a:spcPct val="0"/>
        </a:spcAft>
        <a:defRPr sz="2500">
          <a:solidFill>
            <a:srgbClr val="522F15"/>
          </a:solidFill>
          <a:latin typeface="Arial" charset="0"/>
          <a:ea typeface="ＭＳ Ｐゴシック" pitchFamily="-96" charset="-128"/>
        </a:defRPr>
      </a:lvl4pPr>
      <a:lvl5pPr algn="r" rtl="0" eaLnBrk="0" fontAlgn="base" hangingPunct="0">
        <a:spcBef>
          <a:spcPct val="0"/>
        </a:spcBef>
        <a:spcAft>
          <a:spcPct val="0"/>
        </a:spcAft>
        <a:defRPr sz="2500">
          <a:solidFill>
            <a:srgbClr val="522F15"/>
          </a:solidFill>
          <a:latin typeface="Arial" charset="0"/>
          <a:ea typeface="ＭＳ Ｐゴシック" pitchFamily="-96" charset="-128"/>
        </a:defRPr>
      </a:lvl5pPr>
      <a:lvl6pPr marL="457200" algn="r" rtl="0" fontAlgn="base">
        <a:spcBef>
          <a:spcPct val="0"/>
        </a:spcBef>
        <a:spcAft>
          <a:spcPct val="0"/>
        </a:spcAft>
        <a:defRPr sz="2500">
          <a:solidFill>
            <a:srgbClr val="522F15"/>
          </a:solidFill>
          <a:latin typeface="Arial" charset="0"/>
          <a:ea typeface="ＭＳ Ｐゴシック" pitchFamily="-96" charset="-128"/>
        </a:defRPr>
      </a:lvl6pPr>
      <a:lvl7pPr marL="914400" algn="r" rtl="0" fontAlgn="base">
        <a:spcBef>
          <a:spcPct val="0"/>
        </a:spcBef>
        <a:spcAft>
          <a:spcPct val="0"/>
        </a:spcAft>
        <a:defRPr sz="2500">
          <a:solidFill>
            <a:srgbClr val="522F15"/>
          </a:solidFill>
          <a:latin typeface="Arial" charset="0"/>
          <a:ea typeface="ＭＳ Ｐゴシック" pitchFamily="-96" charset="-128"/>
        </a:defRPr>
      </a:lvl7pPr>
      <a:lvl8pPr marL="1371600" algn="r" rtl="0" fontAlgn="base">
        <a:spcBef>
          <a:spcPct val="0"/>
        </a:spcBef>
        <a:spcAft>
          <a:spcPct val="0"/>
        </a:spcAft>
        <a:defRPr sz="2500">
          <a:solidFill>
            <a:srgbClr val="522F15"/>
          </a:solidFill>
          <a:latin typeface="Arial" charset="0"/>
          <a:ea typeface="ＭＳ Ｐゴシック" pitchFamily="-96" charset="-128"/>
        </a:defRPr>
      </a:lvl8pPr>
      <a:lvl9pPr marL="1828800" algn="r" rtl="0" fontAlgn="base">
        <a:spcBef>
          <a:spcPct val="0"/>
        </a:spcBef>
        <a:spcAft>
          <a:spcPct val="0"/>
        </a:spcAft>
        <a:defRPr sz="2500">
          <a:solidFill>
            <a:srgbClr val="522F15"/>
          </a:solidFill>
          <a:latin typeface="Arial" charset="0"/>
          <a:ea typeface="ＭＳ Ｐゴシック" pitchFamily="-96" charset="-128"/>
        </a:defRPr>
      </a:lvl9pPr>
    </p:titleStyle>
    <p:bodyStyle>
      <a:lvl1pPr marL="342900" indent="-342900" algn="l" rtl="0" eaLnBrk="0" fontAlgn="base" hangingPunct="0">
        <a:spcBef>
          <a:spcPct val="20000"/>
        </a:spcBef>
        <a:spcAft>
          <a:spcPct val="0"/>
        </a:spcAft>
        <a:buChar char="•"/>
        <a:defRPr sz="2200">
          <a:solidFill>
            <a:srgbClr val="522F15"/>
          </a:solidFill>
          <a:latin typeface="+mn-lt"/>
          <a:ea typeface="+mn-ea"/>
          <a:cs typeface="+mn-cs"/>
        </a:defRPr>
      </a:lvl1pPr>
      <a:lvl2pPr marL="742950" indent="-285750" algn="l" rtl="0" eaLnBrk="0" fontAlgn="base" hangingPunct="0">
        <a:spcBef>
          <a:spcPct val="20000"/>
        </a:spcBef>
        <a:spcAft>
          <a:spcPct val="0"/>
        </a:spcAft>
        <a:buChar char="–"/>
        <a:defRPr sz="2000">
          <a:solidFill>
            <a:srgbClr val="522F15"/>
          </a:solidFill>
          <a:latin typeface="+mn-lt"/>
          <a:ea typeface="+mn-ea"/>
        </a:defRPr>
      </a:lvl2pPr>
      <a:lvl3pPr marL="1143000" indent="-228600" algn="l" rtl="0" eaLnBrk="0" fontAlgn="base" hangingPunct="0">
        <a:spcBef>
          <a:spcPct val="20000"/>
        </a:spcBef>
        <a:spcAft>
          <a:spcPct val="0"/>
        </a:spcAft>
        <a:buChar char="•"/>
        <a:defRPr sz="1900">
          <a:solidFill>
            <a:srgbClr val="522F15"/>
          </a:solidFill>
          <a:latin typeface="+mn-lt"/>
          <a:ea typeface="+mn-ea"/>
        </a:defRPr>
      </a:lvl3pPr>
      <a:lvl4pPr marL="1600200" indent="-228600" algn="l" rtl="0" eaLnBrk="0" fontAlgn="base" hangingPunct="0">
        <a:spcBef>
          <a:spcPct val="20000"/>
        </a:spcBef>
        <a:spcAft>
          <a:spcPct val="0"/>
        </a:spcAft>
        <a:buChar char="–"/>
        <a:defRPr sz="1500">
          <a:solidFill>
            <a:srgbClr val="522F15"/>
          </a:solidFill>
          <a:latin typeface="+mn-lt"/>
          <a:ea typeface="+mn-ea"/>
        </a:defRPr>
      </a:lvl4pPr>
      <a:lvl5pPr marL="2057400" indent="-228600" algn="l" rtl="0" eaLnBrk="0" fontAlgn="base" hangingPunct="0">
        <a:spcBef>
          <a:spcPct val="20000"/>
        </a:spcBef>
        <a:spcAft>
          <a:spcPct val="0"/>
        </a:spcAft>
        <a:buChar char="»"/>
        <a:defRPr sz="1500">
          <a:solidFill>
            <a:srgbClr val="522F15"/>
          </a:solidFill>
          <a:latin typeface="+mn-lt"/>
          <a:ea typeface="+mn-ea"/>
        </a:defRPr>
      </a:lvl5pPr>
      <a:lvl6pPr marL="2514600" indent="-228600" algn="l" rtl="0" fontAlgn="base">
        <a:spcBef>
          <a:spcPct val="20000"/>
        </a:spcBef>
        <a:spcAft>
          <a:spcPct val="0"/>
        </a:spcAft>
        <a:buChar char="»"/>
        <a:defRPr sz="1500">
          <a:solidFill>
            <a:srgbClr val="522F15"/>
          </a:solidFill>
          <a:latin typeface="+mn-lt"/>
          <a:ea typeface="+mn-ea"/>
        </a:defRPr>
      </a:lvl6pPr>
      <a:lvl7pPr marL="2971800" indent="-228600" algn="l" rtl="0" fontAlgn="base">
        <a:spcBef>
          <a:spcPct val="20000"/>
        </a:spcBef>
        <a:spcAft>
          <a:spcPct val="0"/>
        </a:spcAft>
        <a:buChar char="»"/>
        <a:defRPr sz="1500">
          <a:solidFill>
            <a:srgbClr val="522F15"/>
          </a:solidFill>
          <a:latin typeface="+mn-lt"/>
          <a:ea typeface="+mn-ea"/>
        </a:defRPr>
      </a:lvl7pPr>
      <a:lvl8pPr marL="3429000" indent="-228600" algn="l" rtl="0" fontAlgn="base">
        <a:spcBef>
          <a:spcPct val="20000"/>
        </a:spcBef>
        <a:spcAft>
          <a:spcPct val="0"/>
        </a:spcAft>
        <a:buChar char="»"/>
        <a:defRPr sz="1500">
          <a:solidFill>
            <a:srgbClr val="522F15"/>
          </a:solidFill>
          <a:latin typeface="+mn-lt"/>
          <a:ea typeface="+mn-ea"/>
        </a:defRPr>
      </a:lvl8pPr>
      <a:lvl9pPr marL="3886200" indent="-228600" algn="l" rtl="0" fontAlgn="base">
        <a:spcBef>
          <a:spcPct val="20000"/>
        </a:spcBef>
        <a:spcAft>
          <a:spcPct val="0"/>
        </a:spcAft>
        <a:buChar char="»"/>
        <a:defRPr sz="1500">
          <a:solidFill>
            <a:srgbClr val="522F1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6.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aaron.hyde@briess.co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81000" y="4191000"/>
            <a:ext cx="8229600" cy="685800"/>
          </a:xfrm>
        </p:spPr>
        <p:txBody>
          <a:bodyPr/>
          <a:lstStyle/>
          <a:p>
            <a:pPr eaLnBrk="1" hangingPunct="1"/>
            <a:r>
              <a:rPr lang="en-US" altLang="en-US" sz="3800" b="1" dirty="0" smtClean="0"/>
              <a:t>Non-Enzymatic Mashing (NEM) </a:t>
            </a:r>
            <a:r>
              <a:rPr lang="en-US" altLang="en-US" sz="3600" b="1" dirty="0" smtClean="0"/>
              <a:t/>
            </a:r>
            <a:br>
              <a:rPr lang="en-US" altLang="en-US" sz="3600" b="1" dirty="0" smtClean="0"/>
            </a:br>
            <a:r>
              <a:rPr lang="en-US" altLang="en-US" sz="3200" b="1" i="1" dirty="0" smtClean="0"/>
              <a:t>or New Cold Mashing </a:t>
            </a:r>
            <a:r>
              <a:rPr lang="en-US" altLang="en-US" b="1" dirty="0" smtClean="0"/>
              <a:t>	</a:t>
            </a:r>
            <a:r>
              <a:rPr lang="en-US" altLang="en-US" dirty="0" smtClean="0"/>
              <a:t/>
            </a:r>
            <a:br>
              <a:rPr lang="en-US" altLang="en-US" dirty="0" smtClean="0"/>
            </a:br>
            <a:endParaRPr lang="en-US" altLang="en-US" dirty="0" smtClean="0"/>
          </a:p>
        </p:txBody>
      </p:sp>
      <p:sp>
        <p:nvSpPr>
          <p:cNvPr id="15363" name="Rectangle 3"/>
          <p:cNvSpPr>
            <a:spLocks noGrp="1" noChangeArrowheads="1"/>
          </p:cNvSpPr>
          <p:nvPr>
            <p:ph type="subTitle" idx="1"/>
          </p:nvPr>
        </p:nvSpPr>
        <p:spPr>
          <a:xfrm>
            <a:off x="457200" y="5334000"/>
            <a:ext cx="5257800" cy="609600"/>
          </a:xfrm>
        </p:spPr>
        <p:txBody>
          <a:bodyPr/>
          <a:lstStyle/>
          <a:p>
            <a:pPr eaLnBrk="1" hangingPunct="1"/>
            <a:endParaRPr lang="en-US" altLang="en-US" sz="1400" b="1" dirty="0" smtClean="0"/>
          </a:p>
          <a:p>
            <a:pPr eaLnBrk="1" hangingPunct="1"/>
            <a:r>
              <a:rPr lang="en-US" altLang="en-US" sz="1400" b="1" dirty="0" smtClean="0"/>
              <a:t>Concept by Dan Bies | Technical Services</a:t>
            </a:r>
          </a:p>
          <a:p>
            <a:pPr eaLnBrk="1" hangingPunct="1"/>
            <a:r>
              <a:rPr lang="en-US" altLang="en-US" sz="1400" b="1" dirty="0" smtClean="0"/>
              <a:t>Presented by Aaron Hyde | Director of </a:t>
            </a:r>
            <a:r>
              <a:rPr lang="en-US" altLang="en-US" sz="1400" b="1" dirty="0" err="1" smtClean="0"/>
              <a:t>Homebrewing</a:t>
            </a:r>
            <a:r>
              <a:rPr lang="en-US" altLang="en-US" sz="1400" b="1"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9</a:t>
            </a:fld>
            <a:endParaRPr lang="en-US" altLang="en-US">
              <a:solidFill>
                <a:schemeClr val="tx1"/>
              </a:solidFill>
            </a:endParaRPr>
          </a:p>
        </p:txBody>
      </p:sp>
      <p:sp>
        <p:nvSpPr>
          <p:cNvPr id="5" name="Content Placeholder 2"/>
          <p:cNvSpPr>
            <a:spLocks noGrp="1"/>
          </p:cNvSpPr>
          <p:nvPr>
            <p:ph idx="1"/>
          </p:nvPr>
        </p:nvSpPr>
        <p:spPr>
          <a:xfrm>
            <a:off x="609600" y="685800"/>
            <a:ext cx="7772400" cy="838200"/>
          </a:xfrm>
        </p:spPr>
        <p:txBody>
          <a:bodyPr/>
          <a:lstStyle/>
          <a:p>
            <a:pPr marL="0" indent="0" algn="ctr">
              <a:buFontTx/>
              <a:buNone/>
              <a:defRPr/>
            </a:pPr>
            <a:r>
              <a:rPr lang="en-US" altLang="en-US" sz="4000" b="1" u="sng" dirty="0" smtClean="0">
                <a:latin typeface="Century Gothic" pitchFamily="34" charset="0"/>
              </a:rPr>
              <a:t>How to N.E.M.</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1295400" y="1371600"/>
            <a:ext cx="6096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defRPr/>
            </a:pPr>
            <a:r>
              <a:rPr lang="en-US" altLang="en-US" sz="3200" b="1" kern="0" dirty="0">
                <a:latin typeface="Century Gothic" pitchFamily="34" charset="0"/>
                <a:ea typeface="Gulim" pitchFamily="34" charset="-127"/>
              </a:rPr>
              <a:t> </a:t>
            </a:r>
            <a:r>
              <a:rPr lang="en-US" altLang="en-US" sz="3200" b="1" kern="0" dirty="0" smtClean="0">
                <a:latin typeface="Century Gothic" pitchFamily="34" charset="0"/>
                <a:ea typeface="Gulim" pitchFamily="34" charset="-127"/>
              </a:rPr>
              <a:t>   Separate grain from liquid</a:t>
            </a:r>
            <a:endParaRPr lang="en-US" altLang="en-US" sz="3200" b="1" kern="0" dirty="0" smtClean="0">
              <a:solidFill>
                <a:srgbClr val="522F15"/>
              </a:solidFill>
            </a:endParaRPr>
          </a:p>
        </p:txBody>
      </p:sp>
      <p:pic>
        <p:nvPicPr>
          <p:cNvPr id="2" name="Picture 1"/>
          <p:cNvPicPr>
            <a:picLocks noChangeAspect="1"/>
          </p:cNvPicPr>
          <p:nvPr/>
        </p:nvPicPr>
        <p:blipFill>
          <a:blip r:embed="rId3" cstate="print"/>
          <a:stretch>
            <a:fillRect/>
          </a:stretch>
        </p:blipFill>
        <p:spPr>
          <a:xfrm>
            <a:off x="152400" y="2057400"/>
            <a:ext cx="3429000" cy="3429000"/>
          </a:xfrm>
          <a:prstGeom prst="rect">
            <a:avLst/>
          </a:prstGeom>
        </p:spPr>
      </p:pic>
      <p:pic>
        <p:nvPicPr>
          <p:cNvPr id="3" name="Picture 2"/>
          <p:cNvPicPr>
            <a:picLocks noChangeAspect="1"/>
          </p:cNvPicPr>
          <p:nvPr/>
        </p:nvPicPr>
        <p:blipFill>
          <a:blip r:embed="rId4" cstate="print"/>
          <a:stretch>
            <a:fillRect/>
          </a:stretch>
        </p:blipFill>
        <p:spPr>
          <a:xfrm rot="5400000">
            <a:off x="2667000" y="3048000"/>
            <a:ext cx="3408985" cy="3408985"/>
          </a:xfrm>
          <a:prstGeom prst="rect">
            <a:avLst/>
          </a:prstGeom>
        </p:spPr>
      </p:pic>
      <p:pic>
        <p:nvPicPr>
          <p:cNvPr id="4" name="Picture 3"/>
          <p:cNvPicPr>
            <a:picLocks noChangeAspect="1"/>
          </p:cNvPicPr>
          <p:nvPr/>
        </p:nvPicPr>
        <p:blipFill>
          <a:blip r:embed="rId5" cstate="print"/>
          <a:stretch>
            <a:fillRect/>
          </a:stretch>
        </p:blipFill>
        <p:spPr>
          <a:xfrm rot="5400000">
            <a:off x="5461852" y="2310548"/>
            <a:ext cx="3505200" cy="2846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10</a:t>
            </a:fld>
            <a:endParaRPr lang="en-US" altLang="en-US">
              <a:solidFill>
                <a:schemeClr val="tx1"/>
              </a:solidFill>
            </a:endParaRPr>
          </a:p>
        </p:txBody>
      </p:sp>
      <p:sp>
        <p:nvSpPr>
          <p:cNvPr id="5" name="Content Placeholder 2"/>
          <p:cNvSpPr>
            <a:spLocks noGrp="1"/>
          </p:cNvSpPr>
          <p:nvPr>
            <p:ph idx="1"/>
          </p:nvPr>
        </p:nvSpPr>
        <p:spPr>
          <a:xfrm>
            <a:off x="609600" y="685800"/>
            <a:ext cx="7772400" cy="838200"/>
          </a:xfrm>
        </p:spPr>
        <p:txBody>
          <a:bodyPr/>
          <a:lstStyle/>
          <a:p>
            <a:pPr marL="0" indent="0" algn="ctr">
              <a:buFontTx/>
              <a:buNone/>
              <a:defRPr/>
            </a:pPr>
            <a:r>
              <a:rPr lang="en-US" altLang="en-US" sz="4000" b="1" u="sng" dirty="0" smtClean="0">
                <a:latin typeface="Century Gothic" pitchFamily="34" charset="0"/>
              </a:rPr>
              <a:t>How to N.E.M.</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152400" y="1371600"/>
            <a:ext cx="8839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ClrTx/>
              <a:buSzTx/>
              <a:tabLst/>
              <a:defRPr/>
            </a:pPr>
            <a:r>
              <a:rPr lang="en-US" altLang="en-US" sz="3200" b="1" kern="0" dirty="0" smtClean="0">
                <a:latin typeface="Century Gothic" pitchFamily="34" charset="0"/>
                <a:ea typeface="Gulim" pitchFamily="34" charset="-127"/>
              </a:rPr>
              <a:t>Use </a:t>
            </a:r>
            <a:r>
              <a:rPr lang="en-US" altLang="en-US" sz="3200" b="1" u="sng" kern="0" dirty="0" err="1">
                <a:latin typeface="Century Gothic" pitchFamily="34" charset="0"/>
                <a:ea typeface="Gulim" pitchFamily="34" charset="-127"/>
              </a:rPr>
              <a:t>W</a:t>
            </a:r>
            <a:r>
              <a:rPr lang="en-US" altLang="en-US" sz="3200" b="1" u="sng" kern="0" dirty="0" err="1" smtClean="0">
                <a:latin typeface="Century Gothic" pitchFamily="34" charset="0"/>
                <a:ea typeface="Gulim" pitchFamily="34" charset="-127"/>
              </a:rPr>
              <a:t>ort</a:t>
            </a:r>
            <a:r>
              <a:rPr lang="en-US" altLang="en-US" sz="3200" b="1" u="sng" kern="0" dirty="0" smtClean="0">
                <a:latin typeface="Century Gothic" pitchFamily="34" charset="0"/>
                <a:ea typeface="Gulim" pitchFamily="34" charset="-127"/>
              </a:rPr>
              <a:t> as Mash </a:t>
            </a:r>
            <a:r>
              <a:rPr lang="en-US" altLang="en-US" sz="3200" b="1" u="sng" kern="0" dirty="0">
                <a:latin typeface="Century Gothic" pitchFamily="34" charset="0"/>
                <a:ea typeface="Gulim" pitchFamily="34" charset="-127"/>
              </a:rPr>
              <a:t>W</a:t>
            </a:r>
            <a:r>
              <a:rPr lang="en-US" altLang="en-US" sz="3200" b="1" u="sng" kern="0" dirty="0" smtClean="0">
                <a:latin typeface="Century Gothic" pitchFamily="34" charset="0"/>
                <a:ea typeface="Gulim" pitchFamily="34" charset="-127"/>
              </a:rPr>
              <a:t>ater </a:t>
            </a:r>
            <a:r>
              <a:rPr lang="en-US" altLang="en-US" sz="3200" b="1" kern="0" dirty="0" smtClean="0">
                <a:latin typeface="Century Gothic" pitchFamily="34" charset="0"/>
                <a:ea typeface="Gulim" pitchFamily="34" charset="-127"/>
              </a:rPr>
              <a:t>or </a:t>
            </a:r>
          </a:p>
          <a:p>
            <a:pPr marR="0" lvl="0" algn="ctr" defTabSz="914400" rtl="0" eaLnBrk="0" fontAlgn="base" latinLnBrk="0" hangingPunct="0">
              <a:lnSpc>
                <a:spcPct val="100000"/>
              </a:lnSpc>
              <a:spcBef>
                <a:spcPct val="20000"/>
              </a:spcBef>
              <a:spcAft>
                <a:spcPct val="0"/>
              </a:spcAft>
              <a:buClrTx/>
              <a:buSzTx/>
              <a:tabLst/>
              <a:defRPr/>
            </a:pPr>
            <a:r>
              <a:rPr lang="en-US" altLang="en-US" sz="3200" b="1" u="sng" kern="0" dirty="0" smtClean="0">
                <a:latin typeface="Century Gothic" pitchFamily="34" charset="0"/>
                <a:ea typeface="Gulim" pitchFamily="34" charset="-127"/>
              </a:rPr>
              <a:t>Heat to Convert (100% NEM) </a:t>
            </a:r>
            <a:endParaRPr kumimoji="0" lang="en-US" altLang="en-US" sz="3200" b="1" i="0" u="sng" strike="noStrike" kern="0" cap="none" spc="0" normalizeH="0" noProof="0" dirty="0" smtClean="0">
              <a:ln>
                <a:noFill/>
              </a:ln>
              <a:solidFill>
                <a:schemeClr val="tx1"/>
              </a:solidFill>
              <a:effectLst/>
              <a:uLnTx/>
              <a:uFillTx/>
              <a:latin typeface="Century Gothic" pitchFamily="34" charset="0"/>
              <a:ea typeface="Gulim" pitchFamily="34" charset="-127"/>
            </a:endParaRPr>
          </a:p>
        </p:txBody>
      </p:sp>
      <p:pic>
        <p:nvPicPr>
          <p:cNvPr id="2" name="Picture 1"/>
          <p:cNvPicPr>
            <a:picLocks noChangeAspect="1"/>
          </p:cNvPicPr>
          <p:nvPr/>
        </p:nvPicPr>
        <p:blipFill>
          <a:blip r:embed="rId3" cstate="print"/>
          <a:stretch>
            <a:fillRect/>
          </a:stretch>
        </p:blipFill>
        <p:spPr>
          <a:xfrm rot="5400000">
            <a:off x="2511014" y="2899187"/>
            <a:ext cx="3893372"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11</a:t>
            </a:fld>
            <a:endParaRPr lang="en-US" altLang="en-US">
              <a:solidFill>
                <a:schemeClr val="tx1"/>
              </a:solidFill>
            </a:endParaRPr>
          </a:p>
        </p:txBody>
      </p:sp>
      <p:sp>
        <p:nvSpPr>
          <p:cNvPr id="5" name="Content Placeholder 2"/>
          <p:cNvSpPr>
            <a:spLocks noGrp="1"/>
          </p:cNvSpPr>
          <p:nvPr>
            <p:ph idx="1"/>
          </p:nvPr>
        </p:nvSpPr>
        <p:spPr>
          <a:xfrm>
            <a:off x="609600" y="685800"/>
            <a:ext cx="7772400" cy="838200"/>
          </a:xfrm>
        </p:spPr>
        <p:txBody>
          <a:bodyPr/>
          <a:lstStyle/>
          <a:p>
            <a:pPr marL="0" indent="0" algn="ctr">
              <a:buFontTx/>
              <a:buNone/>
              <a:defRPr/>
            </a:pPr>
            <a:r>
              <a:rPr lang="en-US" altLang="en-US" sz="4000" b="1" u="sng" dirty="0" smtClean="0">
                <a:latin typeface="Century Gothic" pitchFamily="34" charset="0"/>
              </a:rPr>
              <a:t>How to N.E.M.</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371600"/>
            <a:ext cx="77724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ClrTx/>
              <a:buSzTx/>
              <a:tabLst/>
              <a:defRPr/>
            </a:pPr>
            <a:r>
              <a:rPr kumimoji="0" lang="en-US" altLang="en-US" sz="32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rPr>
              <a:t>   Brew As Usual</a:t>
            </a:r>
          </a:p>
          <a:p>
            <a:pPr marR="0" lvl="0" algn="ctr" defTabSz="914400" rtl="0" eaLnBrk="0" fontAlgn="base" latinLnBrk="0" hangingPunct="0">
              <a:lnSpc>
                <a:spcPct val="100000"/>
              </a:lnSpc>
              <a:spcBef>
                <a:spcPct val="20000"/>
              </a:spcBef>
              <a:spcAft>
                <a:spcPct val="0"/>
              </a:spcAft>
              <a:buClrTx/>
              <a:buSzTx/>
              <a:tabLst/>
              <a:defRPr/>
            </a:pPr>
            <a:endPar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pic>
        <p:nvPicPr>
          <p:cNvPr id="4" name="Picture 3"/>
          <p:cNvPicPr>
            <a:picLocks noChangeAspect="1"/>
          </p:cNvPicPr>
          <p:nvPr/>
        </p:nvPicPr>
        <p:blipFill>
          <a:blip r:embed="rId3" cstate="print"/>
          <a:stretch>
            <a:fillRect/>
          </a:stretch>
        </p:blipFill>
        <p:spPr>
          <a:xfrm>
            <a:off x="5562600" y="1981200"/>
            <a:ext cx="3439005" cy="3416889"/>
          </a:xfrm>
          <a:prstGeom prst="rect">
            <a:avLst/>
          </a:prstGeom>
        </p:spPr>
      </p:pic>
      <p:pic>
        <p:nvPicPr>
          <p:cNvPr id="7" name="Picture 6"/>
          <p:cNvPicPr>
            <a:picLocks noChangeAspect="1"/>
          </p:cNvPicPr>
          <p:nvPr/>
        </p:nvPicPr>
        <p:blipFill>
          <a:blip r:embed="rId4" cstate="print"/>
          <a:stretch>
            <a:fillRect/>
          </a:stretch>
        </p:blipFill>
        <p:spPr>
          <a:xfrm rot="5400000">
            <a:off x="299861" y="1833739"/>
            <a:ext cx="2962628" cy="3257550"/>
          </a:xfrm>
          <a:prstGeom prst="rect">
            <a:avLst/>
          </a:prstGeom>
        </p:spPr>
      </p:pic>
      <p:pic>
        <p:nvPicPr>
          <p:cNvPr id="8" name="Picture 7"/>
          <p:cNvPicPr>
            <a:picLocks noChangeAspect="1"/>
          </p:cNvPicPr>
          <p:nvPr/>
        </p:nvPicPr>
        <p:blipFill>
          <a:blip r:embed="rId5" cstate="print"/>
          <a:stretch>
            <a:fillRect/>
          </a:stretch>
        </p:blipFill>
        <p:spPr>
          <a:xfrm>
            <a:off x="2895600" y="3276600"/>
            <a:ext cx="3026306" cy="3048000"/>
          </a:xfrm>
          <a:prstGeom prst="rect">
            <a:avLst/>
          </a:prstGeom>
        </p:spPr>
      </p:pic>
    </p:spTree>
    <p:extLst>
      <p:ext uri="{BB962C8B-B14F-4D97-AF65-F5344CB8AC3E}">
        <p14:creationId xmlns:p14="http://schemas.microsoft.com/office/powerpoint/2010/main" val="13489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bwMode="auto">
          <a:xfrm>
            <a:off x="359899" y="304800"/>
            <a:ext cx="8610600" cy="6553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Freeform 9"/>
          <p:cNvSpPr/>
          <p:nvPr/>
        </p:nvSpPr>
        <p:spPr bwMode="auto">
          <a:xfrm>
            <a:off x="833511" y="3283047"/>
            <a:ext cx="1322363" cy="1842868"/>
          </a:xfrm>
          <a:custGeom>
            <a:avLst/>
            <a:gdLst>
              <a:gd name="connsiteX0" fmla="*/ 0 w 1322363"/>
              <a:gd name="connsiteY0" fmla="*/ 1519311 h 1842868"/>
              <a:gd name="connsiteX1" fmla="*/ 281354 w 1322363"/>
              <a:gd name="connsiteY1" fmla="*/ 858129 h 1842868"/>
              <a:gd name="connsiteX2" fmla="*/ 984738 w 1322363"/>
              <a:gd name="connsiteY2" fmla="*/ 211015 h 1842868"/>
              <a:gd name="connsiteX3" fmla="*/ 1322363 w 1322363"/>
              <a:gd name="connsiteY3" fmla="*/ 0 h 1842868"/>
              <a:gd name="connsiteX4" fmla="*/ 562707 w 1322363"/>
              <a:gd name="connsiteY4" fmla="*/ 1842868 h 1842868"/>
              <a:gd name="connsiteX5" fmla="*/ 196947 w 1322363"/>
              <a:gd name="connsiteY5" fmla="*/ 1716258 h 1842868"/>
              <a:gd name="connsiteX6" fmla="*/ 0 w 1322363"/>
              <a:gd name="connsiteY6" fmla="*/ 1519311 h 18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63" h="1842868">
                <a:moveTo>
                  <a:pt x="0" y="1519311"/>
                </a:moveTo>
                <a:lnTo>
                  <a:pt x="281354" y="858129"/>
                </a:lnTo>
                <a:lnTo>
                  <a:pt x="984738" y="211015"/>
                </a:lnTo>
                <a:lnTo>
                  <a:pt x="1322363" y="0"/>
                </a:lnTo>
                <a:lnTo>
                  <a:pt x="562707" y="1842868"/>
                </a:lnTo>
                <a:lnTo>
                  <a:pt x="196947" y="1716258"/>
                </a:lnTo>
                <a:lnTo>
                  <a:pt x="0" y="1519311"/>
                </a:lnTo>
                <a:close/>
              </a:path>
            </a:pathLst>
          </a:custGeom>
          <a:solidFill>
            <a:srgbClr val="92D050"/>
          </a:solid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Freeform 31"/>
          <p:cNvSpPr/>
          <p:nvPr/>
        </p:nvSpPr>
        <p:spPr bwMode="auto">
          <a:xfrm>
            <a:off x="812409" y="3256083"/>
            <a:ext cx="1322363" cy="1842868"/>
          </a:xfrm>
          <a:custGeom>
            <a:avLst/>
            <a:gdLst>
              <a:gd name="connsiteX0" fmla="*/ 0 w 1322363"/>
              <a:gd name="connsiteY0" fmla="*/ 1519311 h 1842868"/>
              <a:gd name="connsiteX1" fmla="*/ 281354 w 1322363"/>
              <a:gd name="connsiteY1" fmla="*/ 858129 h 1842868"/>
              <a:gd name="connsiteX2" fmla="*/ 984738 w 1322363"/>
              <a:gd name="connsiteY2" fmla="*/ 211015 h 1842868"/>
              <a:gd name="connsiteX3" fmla="*/ 1322363 w 1322363"/>
              <a:gd name="connsiteY3" fmla="*/ 0 h 1842868"/>
              <a:gd name="connsiteX4" fmla="*/ 562707 w 1322363"/>
              <a:gd name="connsiteY4" fmla="*/ 1842868 h 1842868"/>
              <a:gd name="connsiteX5" fmla="*/ 196947 w 1322363"/>
              <a:gd name="connsiteY5" fmla="*/ 1716258 h 1842868"/>
              <a:gd name="connsiteX6" fmla="*/ 0 w 1322363"/>
              <a:gd name="connsiteY6" fmla="*/ 1519311 h 18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63" h="1842868">
                <a:moveTo>
                  <a:pt x="0" y="1519311"/>
                </a:moveTo>
                <a:lnTo>
                  <a:pt x="281354" y="858129"/>
                </a:lnTo>
                <a:lnTo>
                  <a:pt x="984738" y="211015"/>
                </a:lnTo>
                <a:lnTo>
                  <a:pt x="1322363" y="0"/>
                </a:lnTo>
                <a:lnTo>
                  <a:pt x="562707" y="1842868"/>
                </a:lnTo>
                <a:lnTo>
                  <a:pt x="196947" y="1716258"/>
                </a:lnTo>
                <a:lnTo>
                  <a:pt x="0" y="1519311"/>
                </a:lnTo>
                <a:close/>
              </a:path>
            </a:pathLst>
          </a:custGeom>
          <a:pattFill prst="ltHorz">
            <a:fgClr>
              <a:srgbClr val="00B0F0"/>
            </a:fgClr>
            <a:bgClr>
              <a:srgbClr val="92D050"/>
            </a:bgClr>
          </a:patt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Freeform 25"/>
          <p:cNvSpPr/>
          <p:nvPr/>
        </p:nvSpPr>
        <p:spPr bwMode="auto">
          <a:xfrm>
            <a:off x="1368083" y="2589628"/>
            <a:ext cx="7216726"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solidFill>
            <a:schemeClr val="accent3">
              <a:lumMod val="65000"/>
            </a:schemeClr>
          </a:solidFill>
          <a:ln w="349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Freeform 30"/>
          <p:cNvSpPr/>
          <p:nvPr/>
        </p:nvSpPr>
        <p:spPr bwMode="auto">
          <a:xfrm>
            <a:off x="1378634" y="2603110"/>
            <a:ext cx="7216726"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pattFill prst="ltHorz">
            <a:fgClr>
              <a:srgbClr val="00B0F0"/>
            </a:fgClr>
            <a:bgClr>
              <a:schemeClr val="bg2">
                <a:lumMod val="60000"/>
                <a:lumOff val="40000"/>
              </a:schemeClr>
            </a:bgClr>
          </a:patt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 name="Content Placeholder 2"/>
          <p:cNvSpPr>
            <a:spLocks noGrp="1"/>
          </p:cNvSpPr>
          <p:nvPr>
            <p:ph idx="1"/>
          </p:nvPr>
        </p:nvSpPr>
        <p:spPr>
          <a:xfrm>
            <a:off x="379828" y="691077"/>
            <a:ext cx="7772400" cy="838200"/>
          </a:xfrm>
        </p:spPr>
        <p:txBody>
          <a:bodyPr/>
          <a:lstStyle/>
          <a:p>
            <a:pPr marL="0" indent="0" algn="ctr">
              <a:buFontTx/>
              <a:buNone/>
              <a:defRPr/>
            </a:pPr>
            <a:r>
              <a:rPr lang="en-US" altLang="en-US" sz="4000" b="1" u="sng" dirty="0" smtClean="0">
                <a:latin typeface="Century Gothic" pitchFamily="34" charset="0"/>
              </a:rPr>
              <a:t>Why N.E.M. Works</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152400" y="1267852"/>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Malting :  </a:t>
            </a:r>
          </a:p>
        </p:txBody>
      </p:sp>
      <p:sp>
        <p:nvSpPr>
          <p:cNvPr id="7" name="Freeform 6"/>
          <p:cNvSpPr/>
          <p:nvPr/>
        </p:nvSpPr>
        <p:spPr>
          <a:xfrm rot="5400000">
            <a:off x="3271911" y="124265"/>
            <a:ext cx="2895600" cy="7772400"/>
          </a:xfrm>
          <a:custGeom>
            <a:avLst/>
            <a:gdLst>
              <a:gd name="connsiteX0" fmla="*/ 438197 w 796008"/>
              <a:gd name="connsiteY0" fmla="*/ 944 h 2499748"/>
              <a:gd name="connsiteX1" fmla="*/ 295322 w 796008"/>
              <a:gd name="connsiteY1" fmla="*/ 381944 h 2499748"/>
              <a:gd name="connsiteX2" fmla="*/ 57197 w 796008"/>
              <a:gd name="connsiteY2" fmla="*/ 1096319 h 2499748"/>
              <a:gd name="connsiteX3" fmla="*/ 47 w 796008"/>
              <a:gd name="connsiteY3" fmla="*/ 1491606 h 2499748"/>
              <a:gd name="connsiteX4" fmla="*/ 61959 w 796008"/>
              <a:gd name="connsiteY4" fmla="*/ 1834506 h 2499748"/>
              <a:gd name="connsiteX5" fmla="*/ 347709 w 796008"/>
              <a:gd name="connsiteY5" fmla="*/ 2320281 h 2499748"/>
              <a:gd name="connsiteX6" fmla="*/ 614409 w 796008"/>
              <a:gd name="connsiteY6" fmla="*/ 2496494 h 2499748"/>
              <a:gd name="connsiteX7" fmla="*/ 738234 w 796008"/>
              <a:gd name="connsiteY7" fmla="*/ 2191694 h 2499748"/>
              <a:gd name="connsiteX8" fmla="*/ 795384 w 796008"/>
              <a:gd name="connsiteY8" fmla="*/ 1520181 h 2499748"/>
              <a:gd name="connsiteX9" fmla="*/ 704897 w 796008"/>
              <a:gd name="connsiteY9" fmla="*/ 982019 h 2499748"/>
              <a:gd name="connsiteX10" fmla="*/ 547734 w 796008"/>
              <a:gd name="connsiteY10" fmla="*/ 296219 h 2499748"/>
              <a:gd name="connsiteX11" fmla="*/ 438197 w 796008"/>
              <a:gd name="connsiteY11" fmla="*/ 944 h 24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008" h="2499748">
                <a:moveTo>
                  <a:pt x="438197" y="944"/>
                </a:moveTo>
                <a:cubicBezTo>
                  <a:pt x="396128" y="15231"/>
                  <a:pt x="358822" y="199382"/>
                  <a:pt x="295322" y="381944"/>
                </a:cubicBezTo>
                <a:cubicBezTo>
                  <a:pt x="231822" y="564506"/>
                  <a:pt x="106409" y="911375"/>
                  <a:pt x="57197" y="1096319"/>
                </a:cubicBezTo>
                <a:cubicBezTo>
                  <a:pt x="7985" y="1281263"/>
                  <a:pt x="-747" y="1368575"/>
                  <a:pt x="47" y="1491606"/>
                </a:cubicBezTo>
                <a:cubicBezTo>
                  <a:pt x="841" y="1614637"/>
                  <a:pt x="4015" y="1696394"/>
                  <a:pt x="61959" y="1834506"/>
                </a:cubicBezTo>
                <a:cubicBezTo>
                  <a:pt x="119903" y="1972618"/>
                  <a:pt x="255634" y="2209950"/>
                  <a:pt x="347709" y="2320281"/>
                </a:cubicBezTo>
                <a:cubicBezTo>
                  <a:pt x="439784" y="2430612"/>
                  <a:pt x="549322" y="2517925"/>
                  <a:pt x="614409" y="2496494"/>
                </a:cubicBezTo>
                <a:cubicBezTo>
                  <a:pt x="679496" y="2475063"/>
                  <a:pt x="708072" y="2354413"/>
                  <a:pt x="738234" y="2191694"/>
                </a:cubicBezTo>
                <a:cubicBezTo>
                  <a:pt x="768396" y="2028975"/>
                  <a:pt x="800940" y="1721793"/>
                  <a:pt x="795384" y="1520181"/>
                </a:cubicBezTo>
                <a:cubicBezTo>
                  <a:pt x="789828" y="1318569"/>
                  <a:pt x="746172" y="1186013"/>
                  <a:pt x="704897" y="982019"/>
                </a:cubicBezTo>
                <a:cubicBezTo>
                  <a:pt x="663622" y="778025"/>
                  <a:pt x="590596" y="455763"/>
                  <a:pt x="547734" y="296219"/>
                </a:cubicBezTo>
                <a:cubicBezTo>
                  <a:pt x="504872" y="136675"/>
                  <a:pt x="480266" y="-13343"/>
                  <a:pt x="438197" y="944"/>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urved Connector 34"/>
          <p:cNvCxnSpPr/>
          <p:nvPr/>
        </p:nvCxnSpPr>
        <p:spPr bwMode="auto">
          <a:xfrm flipV="1">
            <a:off x="1752600" y="3124200"/>
            <a:ext cx="2133600" cy="762000"/>
          </a:xfrm>
          <a:prstGeom prst="curvedConnector3">
            <a:avLst/>
          </a:prstGeom>
          <a:solidFill>
            <a:schemeClr val="accent1"/>
          </a:solidFill>
          <a:ln w="76200" cap="flat" cmpd="sng" algn="ctr">
            <a:solidFill>
              <a:srgbClr val="00B050"/>
            </a:solidFill>
            <a:prstDash val="solid"/>
            <a:round/>
            <a:headEnd type="none" w="med" len="med"/>
            <a:tailEnd type="triangle"/>
          </a:ln>
          <a:effectLst/>
        </p:spPr>
      </p:cxnSp>
      <p:cxnSp>
        <p:nvCxnSpPr>
          <p:cNvPr id="36" name="Curved Connector 35"/>
          <p:cNvCxnSpPr/>
          <p:nvPr/>
        </p:nvCxnSpPr>
        <p:spPr bwMode="auto">
          <a:xfrm flipV="1">
            <a:off x="1528689" y="3839604"/>
            <a:ext cx="3576711" cy="484747"/>
          </a:xfrm>
          <a:prstGeom prst="curvedConnector3">
            <a:avLst/>
          </a:prstGeom>
          <a:solidFill>
            <a:schemeClr val="accent1"/>
          </a:solidFill>
          <a:ln w="76200" cap="flat" cmpd="sng" algn="ctr">
            <a:solidFill>
              <a:srgbClr val="00B050"/>
            </a:solidFill>
            <a:prstDash val="solid"/>
            <a:round/>
            <a:headEnd type="none" w="med" len="med"/>
            <a:tailEnd type="triangle"/>
          </a:ln>
          <a:effectLst/>
        </p:spPr>
      </p:cxnSp>
      <p:cxnSp>
        <p:nvCxnSpPr>
          <p:cNvPr id="39" name="Curved Connector 38"/>
          <p:cNvCxnSpPr/>
          <p:nvPr/>
        </p:nvCxnSpPr>
        <p:spPr bwMode="auto">
          <a:xfrm>
            <a:off x="1368083" y="4693483"/>
            <a:ext cx="3618914" cy="101037"/>
          </a:xfrm>
          <a:prstGeom prst="curvedConnector3">
            <a:avLst/>
          </a:prstGeom>
          <a:solidFill>
            <a:schemeClr val="accent1"/>
          </a:solidFill>
          <a:ln w="76200" cap="flat" cmpd="sng" algn="ctr">
            <a:solidFill>
              <a:srgbClr val="00B050"/>
            </a:solidFill>
            <a:prstDash val="solid"/>
            <a:round/>
            <a:headEnd type="none" w="med" len="med"/>
            <a:tailEnd type="triangle"/>
          </a:ln>
          <a:effectLst/>
        </p:spPr>
      </p:cxnSp>
      <p:sp>
        <p:nvSpPr>
          <p:cNvPr id="13" name="TextBox 12"/>
          <p:cNvSpPr txBox="1"/>
          <p:nvPr/>
        </p:nvSpPr>
        <p:spPr>
          <a:xfrm>
            <a:off x="5791200" y="1371600"/>
            <a:ext cx="2122429" cy="1015663"/>
          </a:xfrm>
          <a:prstGeom prst="rect">
            <a:avLst/>
          </a:prstGeom>
          <a:noFill/>
        </p:spPr>
        <p:txBody>
          <a:bodyPr wrap="square" rtlCol="0">
            <a:spAutoFit/>
          </a:bodyPr>
          <a:lstStyle/>
          <a:p>
            <a:pPr algn="ctr"/>
            <a:r>
              <a:rPr lang="en-US" i="1" dirty="0" smtClean="0"/>
              <a:t>Raw Starch </a:t>
            </a:r>
            <a:r>
              <a:rPr lang="en-US" sz="1800" i="1" dirty="0" smtClean="0"/>
              <a:t>(Growing Barley Food Store)</a:t>
            </a:r>
            <a:endParaRPr lang="en-US" i="1" dirty="0"/>
          </a:p>
        </p:txBody>
      </p:sp>
      <p:cxnSp>
        <p:nvCxnSpPr>
          <p:cNvPr id="14" name="Straight Arrow Connector 13"/>
          <p:cNvCxnSpPr>
            <a:stCxn id="13" idx="2"/>
          </p:cNvCxnSpPr>
          <p:nvPr/>
        </p:nvCxnSpPr>
        <p:spPr bwMode="auto">
          <a:xfrm flipH="1">
            <a:off x="4863027" y="2387263"/>
            <a:ext cx="1989388" cy="1033020"/>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5" name="TextBox 14"/>
          <p:cNvSpPr txBox="1"/>
          <p:nvPr/>
        </p:nvSpPr>
        <p:spPr>
          <a:xfrm>
            <a:off x="814641" y="2041650"/>
            <a:ext cx="2122429" cy="461665"/>
          </a:xfrm>
          <a:prstGeom prst="rect">
            <a:avLst/>
          </a:prstGeom>
          <a:noFill/>
        </p:spPr>
        <p:txBody>
          <a:bodyPr wrap="square" rtlCol="0">
            <a:spAutoFit/>
          </a:bodyPr>
          <a:lstStyle/>
          <a:p>
            <a:pPr algn="ctr"/>
            <a:r>
              <a:rPr lang="en-US" i="1" dirty="0" smtClean="0"/>
              <a:t>Endosperm</a:t>
            </a:r>
            <a:endParaRPr lang="en-US" i="1" dirty="0"/>
          </a:p>
        </p:txBody>
      </p:sp>
      <p:cxnSp>
        <p:nvCxnSpPr>
          <p:cNvPr id="16" name="Straight Arrow Connector 15"/>
          <p:cNvCxnSpPr/>
          <p:nvPr/>
        </p:nvCxnSpPr>
        <p:spPr bwMode="auto">
          <a:xfrm flipH="1">
            <a:off x="1388012" y="2503315"/>
            <a:ext cx="372682" cy="1714208"/>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8" name="TextBox 17"/>
          <p:cNvSpPr txBox="1"/>
          <p:nvPr/>
        </p:nvSpPr>
        <p:spPr>
          <a:xfrm>
            <a:off x="3048147" y="1966548"/>
            <a:ext cx="2122429" cy="461665"/>
          </a:xfrm>
          <a:prstGeom prst="rect">
            <a:avLst/>
          </a:prstGeom>
          <a:noFill/>
        </p:spPr>
        <p:txBody>
          <a:bodyPr wrap="square" rtlCol="0">
            <a:spAutoFit/>
          </a:bodyPr>
          <a:lstStyle/>
          <a:p>
            <a:pPr algn="ctr"/>
            <a:r>
              <a:rPr lang="en-US" i="1" dirty="0" smtClean="0"/>
              <a:t>Enzymes</a:t>
            </a:r>
            <a:endParaRPr lang="en-US" i="1" dirty="0"/>
          </a:p>
        </p:txBody>
      </p:sp>
      <p:cxnSp>
        <p:nvCxnSpPr>
          <p:cNvPr id="19" name="Straight Arrow Connector 18"/>
          <p:cNvCxnSpPr/>
          <p:nvPr/>
        </p:nvCxnSpPr>
        <p:spPr bwMode="auto">
          <a:xfrm flipH="1">
            <a:off x="3581400" y="2428213"/>
            <a:ext cx="412801" cy="695987"/>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par>
                                <p:cTn id="22" presetID="22" presetClass="entr" presetSubtype="4"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22" presetClass="entr" presetSubtype="4"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bwMode="auto">
          <a:xfrm>
            <a:off x="359899" y="304800"/>
            <a:ext cx="8610600" cy="6553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Freeform 109"/>
          <p:cNvSpPr/>
          <p:nvPr/>
        </p:nvSpPr>
        <p:spPr bwMode="auto">
          <a:xfrm>
            <a:off x="1378634" y="2568526"/>
            <a:ext cx="7216726"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pattFill prst="pct40">
            <a:fgClr>
              <a:schemeClr val="tx1"/>
            </a:fgClr>
            <a:bgClr>
              <a:schemeClr val="bg1"/>
            </a:bgClr>
          </a:patt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Freeform 9"/>
          <p:cNvSpPr/>
          <p:nvPr/>
        </p:nvSpPr>
        <p:spPr bwMode="auto">
          <a:xfrm>
            <a:off x="833511" y="3283047"/>
            <a:ext cx="1322363" cy="1842868"/>
          </a:xfrm>
          <a:custGeom>
            <a:avLst/>
            <a:gdLst>
              <a:gd name="connsiteX0" fmla="*/ 0 w 1322363"/>
              <a:gd name="connsiteY0" fmla="*/ 1519311 h 1842868"/>
              <a:gd name="connsiteX1" fmla="*/ 281354 w 1322363"/>
              <a:gd name="connsiteY1" fmla="*/ 858129 h 1842868"/>
              <a:gd name="connsiteX2" fmla="*/ 984738 w 1322363"/>
              <a:gd name="connsiteY2" fmla="*/ 211015 h 1842868"/>
              <a:gd name="connsiteX3" fmla="*/ 1322363 w 1322363"/>
              <a:gd name="connsiteY3" fmla="*/ 0 h 1842868"/>
              <a:gd name="connsiteX4" fmla="*/ 562707 w 1322363"/>
              <a:gd name="connsiteY4" fmla="*/ 1842868 h 1842868"/>
              <a:gd name="connsiteX5" fmla="*/ 196947 w 1322363"/>
              <a:gd name="connsiteY5" fmla="*/ 1716258 h 1842868"/>
              <a:gd name="connsiteX6" fmla="*/ 0 w 1322363"/>
              <a:gd name="connsiteY6" fmla="*/ 1519311 h 18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63" h="1842868">
                <a:moveTo>
                  <a:pt x="0" y="1519311"/>
                </a:moveTo>
                <a:lnTo>
                  <a:pt x="281354" y="858129"/>
                </a:lnTo>
                <a:lnTo>
                  <a:pt x="984738" y="211015"/>
                </a:lnTo>
                <a:lnTo>
                  <a:pt x="1322363" y="0"/>
                </a:lnTo>
                <a:lnTo>
                  <a:pt x="562707" y="1842868"/>
                </a:lnTo>
                <a:lnTo>
                  <a:pt x="196947" y="1716258"/>
                </a:lnTo>
                <a:lnTo>
                  <a:pt x="0" y="1519311"/>
                </a:lnTo>
                <a:close/>
              </a:path>
            </a:pathLst>
          </a:custGeom>
          <a:solidFill>
            <a:srgbClr val="92D050"/>
          </a:solid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 name="Content Placeholder 2"/>
          <p:cNvSpPr>
            <a:spLocks noGrp="1"/>
          </p:cNvSpPr>
          <p:nvPr>
            <p:ph idx="1"/>
          </p:nvPr>
        </p:nvSpPr>
        <p:spPr>
          <a:xfrm>
            <a:off x="379828" y="691077"/>
            <a:ext cx="7772400" cy="838200"/>
          </a:xfrm>
        </p:spPr>
        <p:txBody>
          <a:bodyPr/>
          <a:lstStyle/>
          <a:p>
            <a:pPr marL="0" indent="0" algn="ctr">
              <a:buFontTx/>
              <a:buNone/>
              <a:defRPr/>
            </a:pPr>
            <a:r>
              <a:rPr lang="en-US" altLang="en-US" sz="4000" b="1" u="sng" dirty="0" smtClean="0">
                <a:latin typeface="Century Gothic" pitchFamily="34" charset="0"/>
              </a:rPr>
              <a:t>Why N.E.M. Works</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76200" y="1267852"/>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Malting:  </a:t>
            </a:r>
          </a:p>
        </p:txBody>
      </p:sp>
      <p:sp>
        <p:nvSpPr>
          <p:cNvPr id="2" name="Oval 1"/>
          <p:cNvSpPr/>
          <p:nvPr/>
        </p:nvSpPr>
        <p:spPr bwMode="auto">
          <a:xfrm>
            <a:off x="2094621" y="33464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967426" y="36657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849609" y="39705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723293" y="42877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224702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206165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93079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74849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593020" y="45903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239942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237480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2599153"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2413782" y="426382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2282924" y="460020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2100629" y="49145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2751553" y="32038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2726935" y="35720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2962862" y="40066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2777491" y="434303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2646633" y="46794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2464338" y="49937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3115262" y="328304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3090644" y="36512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3358662"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3173291"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3042433" y="47019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2860138" y="50163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3511062"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3486444"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3710354"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3524983"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3394125"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3211830"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3862754"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3838136"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4084612"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Oval 56"/>
          <p:cNvSpPr/>
          <p:nvPr/>
        </p:nvSpPr>
        <p:spPr bwMode="auto">
          <a:xfrm>
            <a:off x="3899241"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 name="Oval 57"/>
          <p:cNvSpPr/>
          <p:nvPr/>
        </p:nvSpPr>
        <p:spPr bwMode="auto">
          <a:xfrm>
            <a:off x="3768383"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 name="Oval 58"/>
          <p:cNvSpPr/>
          <p:nvPr/>
        </p:nvSpPr>
        <p:spPr bwMode="auto">
          <a:xfrm>
            <a:off x="3586088"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 name="Oval 59"/>
          <p:cNvSpPr/>
          <p:nvPr/>
        </p:nvSpPr>
        <p:spPr bwMode="auto">
          <a:xfrm>
            <a:off x="4237012"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 name="Oval 60"/>
          <p:cNvSpPr/>
          <p:nvPr/>
        </p:nvSpPr>
        <p:spPr bwMode="auto">
          <a:xfrm>
            <a:off x="4212394"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 name="Oval 61"/>
          <p:cNvSpPr/>
          <p:nvPr/>
        </p:nvSpPr>
        <p:spPr bwMode="auto">
          <a:xfrm>
            <a:off x="4497341" y="403178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 name="Oval 62"/>
          <p:cNvSpPr/>
          <p:nvPr/>
        </p:nvSpPr>
        <p:spPr bwMode="auto">
          <a:xfrm>
            <a:off x="4311970" y="436816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 name="Oval 63"/>
          <p:cNvSpPr/>
          <p:nvPr/>
        </p:nvSpPr>
        <p:spPr bwMode="auto">
          <a:xfrm>
            <a:off x="4181112" y="47045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 name="Oval 64"/>
          <p:cNvSpPr/>
          <p:nvPr/>
        </p:nvSpPr>
        <p:spPr bwMode="auto">
          <a:xfrm>
            <a:off x="3998817" y="501890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 name="Oval 65"/>
          <p:cNvSpPr/>
          <p:nvPr/>
        </p:nvSpPr>
        <p:spPr bwMode="auto">
          <a:xfrm>
            <a:off x="4649741" y="330817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 name="Oval 66"/>
          <p:cNvSpPr/>
          <p:nvPr/>
        </p:nvSpPr>
        <p:spPr bwMode="auto">
          <a:xfrm>
            <a:off x="4625123" y="367635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 name="Oval 67"/>
          <p:cNvSpPr/>
          <p:nvPr/>
        </p:nvSpPr>
        <p:spPr bwMode="auto">
          <a:xfrm>
            <a:off x="4888742" y="39829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 name="Oval 68"/>
          <p:cNvSpPr/>
          <p:nvPr/>
        </p:nvSpPr>
        <p:spPr bwMode="auto">
          <a:xfrm>
            <a:off x="4703371" y="431929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 name="Oval 69"/>
          <p:cNvSpPr/>
          <p:nvPr/>
        </p:nvSpPr>
        <p:spPr bwMode="auto">
          <a:xfrm>
            <a:off x="4572513" y="465567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 name="Oval 70"/>
          <p:cNvSpPr/>
          <p:nvPr/>
        </p:nvSpPr>
        <p:spPr bwMode="auto">
          <a:xfrm>
            <a:off x="4390218" y="497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 name="Oval 71"/>
          <p:cNvSpPr/>
          <p:nvPr/>
        </p:nvSpPr>
        <p:spPr bwMode="auto">
          <a:xfrm>
            <a:off x="5041142" y="32593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 name="Oval 72"/>
          <p:cNvSpPr/>
          <p:nvPr/>
        </p:nvSpPr>
        <p:spPr bwMode="auto">
          <a:xfrm>
            <a:off x="5016524" y="362749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535400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516863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503777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485547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550640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548178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5730310"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5544939"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5882710"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5858092"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6168131" y="414256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5982760" y="447894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320531" y="341896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6295913" y="378714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6576332" y="428287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6728732" y="35592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6704114"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5376497" y="47427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6936231" y="43114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 name="Isosceles Triangle 2"/>
          <p:cNvSpPr/>
          <p:nvPr/>
        </p:nvSpPr>
        <p:spPr bwMode="auto">
          <a:xfrm rot="5400000">
            <a:off x="7694925" y="3636688"/>
            <a:ext cx="909711" cy="1040041"/>
          </a:xfrm>
          <a:prstGeom prst="triangl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Freeform 6"/>
          <p:cNvSpPr/>
          <p:nvPr/>
        </p:nvSpPr>
        <p:spPr>
          <a:xfrm rot="5400000">
            <a:off x="3271911" y="124265"/>
            <a:ext cx="2895600" cy="7772400"/>
          </a:xfrm>
          <a:custGeom>
            <a:avLst/>
            <a:gdLst>
              <a:gd name="connsiteX0" fmla="*/ 438197 w 796008"/>
              <a:gd name="connsiteY0" fmla="*/ 944 h 2499748"/>
              <a:gd name="connsiteX1" fmla="*/ 295322 w 796008"/>
              <a:gd name="connsiteY1" fmla="*/ 381944 h 2499748"/>
              <a:gd name="connsiteX2" fmla="*/ 57197 w 796008"/>
              <a:gd name="connsiteY2" fmla="*/ 1096319 h 2499748"/>
              <a:gd name="connsiteX3" fmla="*/ 47 w 796008"/>
              <a:gd name="connsiteY3" fmla="*/ 1491606 h 2499748"/>
              <a:gd name="connsiteX4" fmla="*/ 61959 w 796008"/>
              <a:gd name="connsiteY4" fmla="*/ 1834506 h 2499748"/>
              <a:gd name="connsiteX5" fmla="*/ 347709 w 796008"/>
              <a:gd name="connsiteY5" fmla="*/ 2320281 h 2499748"/>
              <a:gd name="connsiteX6" fmla="*/ 614409 w 796008"/>
              <a:gd name="connsiteY6" fmla="*/ 2496494 h 2499748"/>
              <a:gd name="connsiteX7" fmla="*/ 738234 w 796008"/>
              <a:gd name="connsiteY7" fmla="*/ 2191694 h 2499748"/>
              <a:gd name="connsiteX8" fmla="*/ 795384 w 796008"/>
              <a:gd name="connsiteY8" fmla="*/ 1520181 h 2499748"/>
              <a:gd name="connsiteX9" fmla="*/ 704897 w 796008"/>
              <a:gd name="connsiteY9" fmla="*/ 982019 h 2499748"/>
              <a:gd name="connsiteX10" fmla="*/ 547734 w 796008"/>
              <a:gd name="connsiteY10" fmla="*/ 296219 h 2499748"/>
              <a:gd name="connsiteX11" fmla="*/ 438197 w 796008"/>
              <a:gd name="connsiteY11" fmla="*/ 944 h 24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008" h="2499748">
                <a:moveTo>
                  <a:pt x="438197" y="944"/>
                </a:moveTo>
                <a:cubicBezTo>
                  <a:pt x="396128" y="15231"/>
                  <a:pt x="358822" y="199382"/>
                  <a:pt x="295322" y="381944"/>
                </a:cubicBezTo>
                <a:cubicBezTo>
                  <a:pt x="231822" y="564506"/>
                  <a:pt x="106409" y="911375"/>
                  <a:pt x="57197" y="1096319"/>
                </a:cubicBezTo>
                <a:cubicBezTo>
                  <a:pt x="7985" y="1281263"/>
                  <a:pt x="-747" y="1368575"/>
                  <a:pt x="47" y="1491606"/>
                </a:cubicBezTo>
                <a:cubicBezTo>
                  <a:pt x="841" y="1614637"/>
                  <a:pt x="4015" y="1696394"/>
                  <a:pt x="61959" y="1834506"/>
                </a:cubicBezTo>
                <a:cubicBezTo>
                  <a:pt x="119903" y="1972618"/>
                  <a:pt x="255634" y="2209950"/>
                  <a:pt x="347709" y="2320281"/>
                </a:cubicBezTo>
                <a:cubicBezTo>
                  <a:pt x="439784" y="2430612"/>
                  <a:pt x="549322" y="2517925"/>
                  <a:pt x="614409" y="2496494"/>
                </a:cubicBezTo>
                <a:cubicBezTo>
                  <a:pt x="679496" y="2475063"/>
                  <a:pt x="708072" y="2354413"/>
                  <a:pt x="738234" y="2191694"/>
                </a:cubicBezTo>
                <a:cubicBezTo>
                  <a:pt x="768396" y="2028975"/>
                  <a:pt x="800940" y="1721793"/>
                  <a:pt x="795384" y="1520181"/>
                </a:cubicBezTo>
                <a:cubicBezTo>
                  <a:pt x="789828" y="1318569"/>
                  <a:pt x="746172" y="1186013"/>
                  <a:pt x="704897" y="982019"/>
                </a:cubicBezTo>
                <a:cubicBezTo>
                  <a:pt x="663622" y="778025"/>
                  <a:pt x="590596" y="455763"/>
                  <a:pt x="547734" y="296219"/>
                </a:cubicBezTo>
                <a:cubicBezTo>
                  <a:pt x="504872" y="136675"/>
                  <a:pt x="480266" y="-13343"/>
                  <a:pt x="438197" y="944"/>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bwMode="auto">
          <a:xfrm>
            <a:off x="7074325" y="365899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7166937" y="39785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2868491" y="285856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3220183"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3594441"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4049915" y="287169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4762652"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5136910"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4416769" y="27419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 name="Teardrop 3"/>
          <p:cNvSpPr/>
          <p:nvPr/>
        </p:nvSpPr>
        <p:spPr bwMode="auto">
          <a:xfrm rot="18736844">
            <a:off x="1153373" y="5975440"/>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Teardrop 94"/>
          <p:cNvSpPr/>
          <p:nvPr/>
        </p:nvSpPr>
        <p:spPr bwMode="auto">
          <a:xfrm rot="18736844">
            <a:off x="1851277" y="6002039"/>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Teardrop 99"/>
          <p:cNvSpPr/>
          <p:nvPr/>
        </p:nvSpPr>
        <p:spPr bwMode="auto">
          <a:xfrm rot="18736844">
            <a:off x="2530895" y="5980430"/>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Teardrop 110"/>
          <p:cNvSpPr/>
          <p:nvPr/>
        </p:nvSpPr>
        <p:spPr bwMode="auto">
          <a:xfrm rot="18736844">
            <a:off x="3177438" y="596837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Teardrop 111"/>
          <p:cNvSpPr/>
          <p:nvPr/>
        </p:nvSpPr>
        <p:spPr bwMode="auto">
          <a:xfrm rot="18736844">
            <a:off x="3875342" y="5994972"/>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Teardrop 112"/>
          <p:cNvSpPr/>
          <p:nvPr/>
        </p:nvSpPr>
        <p:spPr bwMode="auto">
          <a:xfrm rot="18736844">
            <a:off x="4554960" y="597336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Teardrop 113"/>
          <p:cNvSpPr/>
          <p:nvPr/>
        </p:nvSpPr>
        <p:spPr bwMode="auto">
          <a:xfrm rot="18736844">
            <a:off x="5262437" y="5955314"/>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Teardrop 114"/>
          <p:cNvSpPr/>
          <p:nvPr/>
        </p:nvSpPr>
        <p:spPr bwMode="auto">
          <a:xfrm rot="18736844">
            <a:off x="5960341" y="598191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Teardrop 115"/>
          <p:cNvSpPr/>
          <p:nvPr/>
        </p:nvSpPr>
        <p:spPr bwMode="auto">
          <a:xfrm rot="18736844">
            <a:off x="6639959" y="5960304"/>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TextBox 7"/>
          <p:cNvSpPr txBox="1"/>
          <p:nvPr/>
        </p:nvSpPr>
        <p:spPr>
          <a:xfrm>
            <a:off x="5654660" y="1643944"/>
            <a:ext cx="2122429" cy="461665"/>
          </a:xfrm>
          <a:prstGeom prst="rect">
            <a:avLst/>
          </a:prstGeom>
          <a:noFill/>
        </p:spPr>
        <p:txBody>
          <a:bodyPr wrap="square" rtlCol="0">
            <a:spAutoFit/>
          </a:bodyPr>
          <a:lstStyle/>
          <a:p>
            <a:pPr algn="ctr"/>
            <a:r>
              <a:rPr lang="en-US" i="1" dirty="0" smtClean="0"/>
              <a:t>Raw Starch</a:t>
            </a:r>
            <a:endParaRPr lang="en-US" i="1" dirty="0"/>
          </a:p>
        </p:txBody>
      </p:sp>
      <p:cxnSp>
        <p:nvCxnSpPr>
          <p:cNvPr id="11" name="Straight Arrow Connector 10"/>
          <p:cNvCxnSpPr/>
          <p:nvPr/>
        </p:nvCxnSpPr>
        <p:spPr bwMode="auto">
          <a:xfrm flipH="1">
            <a:off x="4863027" y="2105609"/>
            <a:ext cx="1737686" cy="1314674"/>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18" name="TextBox 117"/>
          <p:cNvSpPr txBox="1"/>
          <p:nvPr/>
        </p:nvSpPr>
        <p:spPr>
          <a:xfrm>
            <a:off x="909447" y="1756496"/>
            <a:ext cx="2789478" cy="830997"/>
          </a:xfrm>
          <a:prstGeom prst="rect">
            <a:avLst/>
          </a:prstGeom>
          <a:noFill/>
        </p:spPr>
        <p:txBody>
          <a:bodyPr wrap="square" rtlCol="0">
            <a:spAutoFit/>
          </a:bodyPr>
          <a:lstStyle/>
          <a:p>
            <a:pPr algn="ctr"/>
            <a:r>
              <a:rPr lang="en-US" i="1" dirty="0" smtClean="0"/>
              <a:t>Soluble, Refined Malt Components</a:t>
            </a:r>
            <a:endParaRPr lang="en-US" i="1" dirty="0"/>
          </a:p>
        </p:txBody>
      </p:sp>
      <p:cxnSp>
        <p:nvCxnSpPr>
          <p:cNvPr id="119" name="Straight Arrow Connector 118"/>
          <p:cNvCxnSpPr/>
          <p:nvPr/>
        </p:nvCxnSpPr>
        <p:spPr bwMode="auto">
          <a:xfrm>
            <a:off x="3623091" y="2346407"/>
            <a:ext cx="283333" cy="412358"/>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9317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500" fill="hold"/>
                                        <p:tgtEl>
                                          <p:spTgt spid="95"/>
                                        </p:tgtEl>
                                        <p:attrNameLst>
                                          <p:attrName>ppt_x</p:attrName>
                                        </p:attrNameLst>
                                      </p:cBhvr>
                                      <p:tavLst>
                                        <p:tav tm="0">
                                          <p:val>
                                            <p:strVal val="#ppt_x"/>
                                          </p:val>
                                        </p:tav>
                                        <p:tav tm="100000">
                                          <p:val>
                                            <p:strVal val="#ppt_x"/>
                                          </p:val>
                                        </p:tav>
                                      </p:tavLst>
                                    </p:anim>
                                    <p:anim calcmode="lin" valueType="num">
                                      <p:cBhvr additive="base">
                                        <p:cTn id="20" dur="500" fill="hold"/>
                                        <p:tgtEl>
                                          <p:spTgt spid="9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fill="hold"/>
                                        <p:tgtEl>
                                          <p:spTgt spid="100"/>
                                        </p:tgtEl>
                                        <p:attrNameLst>
                                          <p:attrName>ppt_x</p:attrName>
                                        </p:attrNameLst>
                                      </p:cBhvr>
                                      <p:tavLst>
                                        <p:tav tm="0">
                                          <p:val>
                                            <p:strVal val="#ppt_x"/>
                                          </p:val>
                                        </p:tav>
                                        <p:tav tm="100000">
                                          <p:val>
                                            <p:strVal val="#ppt_x"/>
                                          </p:val>
                                        </p:tav>
                                      </p:tavLst>
                                    </p:anim>
                                    <p:anim calcmode="lin" valueType="num">
                                      <p:cBhvr additive="base">
                                        <p:cTn id="24" dur="500" fill="hold"/>
                                        <p:tgtEl>
                                          <p:spTgt spid="10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ppt_x"/>
                                          </p:val>
                                        </p:tav>
                                        <p:tav tm="100000">
                                          <p:val>
                                            <p:strVal val="#ppt_x"/>
                                          </p:val>
                                        </p:tav>
                                      </p:tavLst>
                                    </p:anim>
                                    <p:anim calcmode="lin" valueType="num">
                                      <p:cBhvr additive="base">
                                        <p:cTn id="28" dur="500" fill="hold"/>
                                        <p:tgtEl>
                                          <p:spTgt spid="1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additive="base">
                                        <p:cTn id="31" dur="500" fill="hold"/>
                                        <p:tgtEl>
                                          <p:spTgt spid="112"/>
                                        </p:tgtEl>
                                        <p:attrNameLst>
                                          <p:attrName>ppt_x</p:attrName>
                                        </p:attrNameLst>
                                      </p:cBhvr>
                                      <p:tavLst>
                                        <p:tav tm="0">
                                          <p:val>
                                            <p:strVal val="#ppt_x"/>
                                          </p:val>
                                        </p:tav>
                                        <p:tav tm="100000">
                                          <p:val>
                                            <p:strVal val="#ppt_x"/>
                                          </p:val>
                                        </p:tav>
                                      </p:tavLst>
                                    </p:anim>
                                    <p:anim calcmode="lin" valueType="num">
                                      <p:cBhvr additive="base">
                                        <p:cTn id="32" dur="500" fill="hold"/>
                                        <p:tgtEl>
                                          <p:spTgt spid="1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anim calcmode="lin" valueType="num">
                                      <p:cBhvr additive="base">
                                        <p:cTn id="35" dur="500" fill="hold"/>
                                        <p:tgtEl>
                                          <p:spTgt spid="113"/>
                                        </p:tgtEl>
                                        <p:attrNameLst>
                                          <p:attrName>ppt_x</p:attrName>
                                        </p:attrNameLst>
                                      </p:cBhvr>
                                      <p:tavLst>
                                        <p:tav tm="0">
                                          <p:val>
                                            <p:strVal val="#ppt_x"/>
                                          </p:val>
                                        </p:tav>
                                        <p:tav tm="100000">
                                          <p:val>
                                            <p:strVal val="#ppt_x"/>
                                          </p:val>
                                        </p:tav>
                                      </p:tavLst>
                                    </p:anim>
                                    <p:anim calcmode="lin" valueType="num">
                                      <p:cBhvr additive="base">
                                        <p:cTn id="36" dur="500" fill="hold"/>
                                        <p:tgtEl>
                                          <p:spTgt spid="1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500" fill="hold"/>
                                        <p:tgtEl>
                                          <p:spTgt spid="114"/>
                                        </p:tgtEl>
                                        <p:attrNameLst>
                                          <p:attrName>ppt_x</p:attrName>
                                        </p:attrNameLst>
                                      </p:cBhvr>
                                      <p:tavLst>
                                        <p:tav tm="0">
                                          <p:val>
                                            <p:strVal val="#ppt_x"/>
                                          </p:val>
                                        </p:tav>
                                        <p:tav tm="100000">
                                          <p:val>
                                            <p:strVal val="#ppt_x"/>
                                          </p:val>
                                        </p:tav>
                                      </p:tavLst>
                                    </p:anim>
                                    <p:anim calcmode="lin" valueType="num">
                                      <p:cBhvr additive="base">
                                        <p:cTn id="40" dur="500" fill="hold"/>
                                        <p:tgtEl>
                                          <p:spTgt spid="1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 calcmode="lin" valueType="num">
                                      <p:cBhvr additive="base">
                                        <p:cTn id="43" dur="500" fill="hold"/>
                                        <p:tgtEl>
                                          <p:spTgt spid="115"/>
                                        </p:tgtEl>
                                        <p:attrNameLst>
                                          <p:attrName>ppt_x</p:attrName>
                                        </p:attrNameLst>
                                      </p:cBhvr>
                                      <p:tavLst>
                                        <p:tav tm="0">
                                          <p:val>
                                            <p:strVal val="#ppt_x"/>
                                          </p:val>
                                        </p:tav>
                                        <p:tav tm="100000">
                                          <p:val>
                                            <p:strVal val="#ppt_x"/>
                                          </p:val>
                                        </p:tav>
                                      </p:tavLst>
                                    </p:anim>
                                    <p:anim calcmode="lin" valueType="num">
                                      <p:cBhvr additive="base">
                                        <p:cTn id="44" dur="500" fill="hold"/>
                                        <p:tgtEl>
                                          <p:spTgt spid="1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6"/>
                                        </p:tgtEl>
                                        <p:attrNameLst>
                                          <p:attrName>style.visibility</p:attrName>
                                        </p:attrNameLst>
                                      </p:cBhvr>
                                      <p:to>
                                        <p:strVal val="visible"/>
                                      </p:to>
                                    </p:set>
                                    <p:anim calcmode="lin" valueType="num">
                                      <p:cBhvr additive="base">
                                        <p:cTn id="47" dur="500" fill="hold"/>
                                        <p:tgtEl>
                                          <p:spTgt spid="116"/>
                                        </p:tgtEl>
                                        <p:attrNameLst>
                                          <p:attrName>ppt_x</p:attrName>
                                        </p:attrNameLst>
                                      </p:cBhvr>
                                      <p:tavLst>
                                        <p:tav tm="0">
                                          <p:val>
                                            <p:strVal val="#ppt_x"/>
                                          </p:val>
                                        </p:tav>
                                        <p:tav tm="100000">
                                          <p:val>
                                            <p:strVal val="#ppt_x"/>
                                          </p:val>
                                        </p:tav>
                                      </p:tavLst>
                                    </p:anim>
                                    <p:anim calcmode="lin" valueType="num">
                                      <p:cBhvr additive="base">
                                        <p:cTn id="4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0" grpId="0" animBg="1"/>
      <p:bldP spid="6" grpId="0"/>
      <p:bldP spid="4" grpId="0" animBg="1"/>
      <p:bldP spid="95" grpId="0" animBg="1"/>
      <p:bldP spid="100" grpId="0" animBg="1"/>
      <p:bldP spid="111" grpId="0" animBg="1"/>
      <p:bldP spid="112" grpId="0" animBg="1"/>
      <p:bldP spid="113" grpId="0" animBg="1"/>
      <p:bldP spid="114" grpId="0" animBg="1"/>
      <p:bldP spid="115" grpId="0" animBg="1"/>
      <p:bldP spid="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Freeform 109"/>
          <p:cNvSpPr/>
          <p:nvPr/>
        </p:nvSpPr>
        <p:spPr bwMode="auto">
          <a:xfrm>
            <a:off x="1378634" y="2568526"/>
            <a:ext cx="7216726"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solidFill>
            <a:srgbClr val="FFC000"/>
          </a:solid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Freeform 9"/>
          <p:cNvSpPr/>
          <p:nvPr/>
        </p:nvSpPr>
        <p:spPr bwMode="auto">
          <a:xfrm>
            <a:off x="833511" y="3283047"/>
            <a:ext cx="1322363" cy="1842868"/>
          </a:xfrm>
          <a:custGeom>
            <a:avLst/>
            <a:gdLst>
              <a:gd name="connsiteX0" fmla="*/ 0 w 1322363"/>
              <a:gd name="connsiteY0" fmla="*/ 1519311 h 1842868"/>
              <a:gd name="connsiteX1" fmla="*/ 281354 w 1322363"/>
              <a:gd name="connsiteY1" fmla="*/ 858129 h 1842868"/>
              <a:gd name="connsiteX2" fmla="*/ 984738 w 1322363"/>
              <a:gd name="connsiteY2" fmla="*/ 211015 h 1842868"/>
              <a:gd name="connsiteX3" fmla="*/ 1322363 w 1322363"/>
              <a:gd name="connsiteY3" fmla="*/ 0 h 1842868"/>
              <a:gd name="connsiteX4" fmla="*/ 562707 w 1322363"/>
              <a:gd name="connsiteY4" fmla="*/ 1842868 h 1842868"/>
              <a:gd name="connsiteX5" fmla="*/ 196947 w 1322363"/>
              <a:gd name="connsiteY5" fmla="*/ 1716258 h 1842868"/>
              <a:gd name="connsiteX6" fmla="*/ 0 w 1322363"/>
              <a:gd name="connsiteY6" fmla="*/ 1519311 h 18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63" h="1842868">
                <a:moveTo>
                  <a:pt x="0" y="1519311"/>
                </a:moveTo>
                <a:lnTo>
                  <a:pt x="281354" y="858129"/>
                </a:lnTo>
                <a:lnTo>
                  <a:pt x="984738" y="211015"/>
                </a:lnTo>
                <a:lnTo>
                  <a:pt x="1322363" y="0"/>
                </a:lnTo>
                <a:lnTo>
                  <a:pt x="562707" y="1842868"/>
                </a:lnTo>
                <a:lnTo>
                  <a:pt x="196947" y="1716258"/>
                </a:lnTo>
                <a:lnTo>
                  <a:pt x="0" y="1519311"/>
                </a:lnTo>
                <a:close/>
              </a:path>
            </a:pathLst>
          </a:custGeom>
          <a:solidFill>
            <a:srgbClr val="92D050"/>
          </a:solid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 name="Content Placeholder 2"/>
          <p:cNvSpPr>
            <a:spLocks noGrp="1"/>
          </p:cNvSpPr>
          <p:nvPr>
            <p:ph idx="1"/>
          </p:nvPr>
        </p:nvSpPr>
        <p:spPr>
          <a:xfrm>
            <a:off x="379828" y="691077"/>
            <a:ext cx="7772400" cy="838200"/>
          </a:xfrm>
        </p:spPr>
        <p:txBody>
          <a:bodyPr/>
          <a:lstStyle/>
          <a:p>
            <a:pPr marL="0" indent="0" algn="ctr">
              <a:buFontTx/>
              <a:buNone/>
              <a:defRPr/>
            </a:pPr>
            <a:r>
              <a:rPr lang="en-US" altLang="en-US" sz="4000" b="1" u="sng" dirty="0" smtClean="0">
                <a:latin typeface="Century Gothic" pitchFamily="34" charset="0"/>
              </a:rPr>
              <a:t>Why N.E.M. Works</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152400" y="1267852"/>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Malting:  </a:t>
            </a:r>
          </a:p>
        </p:txBody>
      </p:sp>
      <p:sp>
        <p:nvSpPr>
          <p:cNvPr id="2" name="Oval 1"/>
          <p:cNvSpPr/>
          <p:nvPr/>
        </p:nvSpPr>
        <p:spPr bwMode="auto">
          <a:xfrm>
            <a:off x="2094621" y="33464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967426" y="36657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849609" y="39705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723293" y="42877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224702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206165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93079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74849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593020" y="45903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239942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237480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2599153"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2413782" y="426382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2282924" y="460020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2100629" y="49145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2751553" y="32038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2726935" y="35720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2962862" y="40066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2777491" y="434303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2646633" y="46794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2464338" y="49937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3115262" y="328304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3090644" y="36512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3358662"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3173291"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3042433" y="47019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2860138" y="50163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3511062"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3486444"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3710354"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3524983"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3394125"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3211830"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3862754"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3838136"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4084612"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Oval 56"/>
          <p:cNvSpPr/>
          <p:nvPr/>
        </p:nvSpPr>
        <p:spPr bwMode="auto">
          <a:xfrm>
            <a:off x="3899241"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 name="Oval 57"/>
          <p:cNvSpPr/>
          <p:nvPr/>
        </p:nvSpPr>
        <p:spPr bwMode="auto">
          <a:xfrm>
            <a:off x="3768383"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 name="Oval 58"/>
          <p:cNvSpPr/>
          <p:nvPr/>
        </p:nvSpPr>
        <p:spPr bwMode="auto">
          <a:xfrm>
            <a:off x="3586088"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 name="Oval 59"/>
          <p:cNvSpPr/>
          <p:nvPr/>
        </p:nvSpPr>
        <p:spPr bwMode="auto">
          <a:xfrm>
            <a:off x="4237012"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 name="Oval 60"/>
          <p:cNvSpPr/>
          <p:nvPr/>
        </p:nvSpPr>
        <p:spPr bwMode="auto">
          <a:xfrm>
            <a:off x="4212394"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 name="Oval 61"/>
          <p:cNvSpPr/>
          <p:nvPr/>
        </p:nvSpPr>
        <p:spPr bwMode="auto">
          <a:xfrm>
            <a:off x="4497341" y="403178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 name="Oval 62"/>
          <p:cNvSpPr/>
          <p:nvPr/>
        </p:nvSpPr>
        <p:spPr bwMode="auto">
          <a:xfrm>
            <a:off x="4311970" y="436816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 name="Oval 63"/>
          <p:cNvSpPr/>
          <p:nvPr/>
        </p:nvSpPr>
        <p:spPr bwMode="auto">
          <a:xfrm>
            <a:off x="4181112" y="47045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 name="Oval 64"/>
          <p:cNvSpPr/>
          <p:nvPr/>
        </p:nvSpPr>
        <p:spPr bwMode="auto">
          <a:xfrm>
            <a:off x="3998817" y="501890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 name="Oval 65"/>
          <p:cNvSpPr/>
          <p:nvPr/>
        </p:nvSpPr>
        <p:spPr bwMode="auto">
          <a:xfrm>
            <a:off x="4649741" y="330817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 name="Oval 66"/>
          <p:cNvSpPr/>
          <p:nvPr/>
        </p:nvSpPr>
        <p:spPr bwMode="auto">
          <a:xfrm>
            <a:off x="4625123" y="367635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 name="Oval 67"/>
          <p:cNvSpPr/>
          <p:nvPr/>
        </p:nvSpPr>
        <p:spPr bwMode="auto">
          <a:xfrm>
            <a:off x="4888742" y="39829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 name="Oval 68"/>
          <p:cNvSpPr/>
          <p:nvPr/>
        </p:nvSpPr>
        <p:spPr bwMode="auto">
          <a:xfrm>
            <a:off x="4703371" y="431929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 name="Oval 69"/>
          <p:cNvSpPr/>
          <p:nvPr/>
        </p:nvSpPr>
        <p:spPr bwMode="auto">
          <a:xfrm>
            <a:off x="4572513" y="465567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 name="Oval 70"/>
          <p:cNvSpPr/>
          <p:nvPr/>
        </p:nvSpPr>
        <p:spPr bwMode="auto">
          <a:xfrm>
            <a:off x="4390218" y="497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 name="Oval 71"/>
          <p:cNvSpPr/>
          <p:nvPr/>
        </p:nvSpPr>
        <p:spPr bwMode="auto">
          <a:xfrm>
            <a:off x="5041142" y="32593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 name="Oval 72"/>
          <p:cNvSpPr/>
          <p:nvPr/>
        </p:nvSpPr>
        <p:spPr bwMode="auto">
          <a:xfrm>
            <a:off x="5016524" y="362749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535400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516863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503777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485547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550640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548178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5730310"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5544939"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5882710"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5858092"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6168131" y="414256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5982760" y="447894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320531" y="341896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6295913" y="378714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6576332" y="428287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6728732" y="35592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6704114"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5376497" y="47427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6936231" y="43114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 name="Isosceles Triangle 2"/>
          <p:cNvSpPr/>
          <p:nvPr/>
        </p:nvSpPr>
        <p:spPr bwMode="auto">
          <a:xfrm rot="5400000">
            <a:off x="7694925" y="3636688"/>
            <a:ext cx="909711" cy="1040041"/>
          </a:xfrm>
          <a:prstGeom prst="triangl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Freeform 6"/>
          <p:cNvSpPr/>
          <p:nvPr/>
        </p:nvSpPr>
        <p:spPr>
          <a:xfrm rot="5400000">
            <a:off x="3271911" y="124265"/>
            <a:ext cx="2895600" cy="7772400"/>
          </a:xfrm>
          <a:custGeom>
            <a:avLst/>
            <a:gdLst>
              <a:gd name="connsiteX0" fmla="*/ 438197 w 796008"/>
              <a:gd name="connsiteY0" fmla="*/ 944 h 2499748"/>
              <a:gd name="connsiteX1" fmla="*/ 295322 w 796008"/>
              <a:gd name="connsiteY1" fmla="*/ 381944 h 2499748"/>
              <a:gd name="connsiteX2" fmla="*/ 57197 w 796008"/>
              <a:gd name="connsiteY2" fmla="*/ 1096319 h 2499748"/>
              <a:gd name="connsiteX3" fmla="*/ 47 w 796008"/>
              <a:gd name="connsiteY3" fmla="*/ 1491606 h 2499748"/>
              <a:gd name="connsiteX4" fmla="*/ 61959 w 796008"/>
              <a:gd name="connsiteY4" fmla="*/ 1834506 h 2499748"/>
              <a:gd name="connsiteX5" fmla="*/ 347709 w 796008"/>
              <a:gd name="connsiteY5" fmla="*/ 2320281 h 2499748"/>
              <a:gd name="connsiteX6" fmla="*/ 614409 w 796008"/>
              <a:gd name="connsiteY6" fmla="*/ 2496494 h 2499748"/>
              <a:gd name="connsiteX7" fmla="*/ 738234 w 796008"/>
              <a:gd name="connsiteY7" fmla="*/ 2191694 h 2499748"/>
              <a:gd name="connsiteX8" fmla="*/ 795384 w 796008"/>
              <a:gd name="connsiteY8" fmla="*/ 1520181 h 2499748"/>
              <a:gd name="connsiteX9" fmla="*/ 704897 w 796008"/>
              <a:gd name="connsiteY9" fmla="*/ 982019 h 2499748"/>
              <a:gd name="connsiteX10" fmla="*/ 547734 w 796008"/>
              <a:gd name="connsiteY10" fmla="*/ 296219 h 2499748"/>
              <a:gd name="connsiteX11" fmla="*/ 438197 w 796008"/>
              <a:gd name="connsiteY11" fmla="*/ 944 h 24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008" h="2499748">
                <a:moveTo>
                  <a:pt x="438197" y="944"/>
                </a:moveTo>
                <a:cubicBezTo>
                  <a:pt x="396128" y="15231"/>
                  <a:pt x="358822" y="199382"/>
                  <a:pt x="295322" y="381944"/>
                </a:cubicBezTo>
                <a:cubicBezTo>
                  <a:pt x="231822" y="564506"/>
                  <a:pt x="106409" y="911375"/>
                  <a:pt x="57197" y="1096319"/>
                </a:cubicBezTo>
                <a:cubicBezTo>
                  <a:pt x="7985" y="1281263"/>
                  <a:pt x="-747" y="1368575"/>
                  <a:pt x="47" y="1491606"/>
                </a:cubicBezTo>
                <a:cubicBezTo>
                  <a:pt x="841" y="1614637"/>
                  <a:pt x="4015" y="1696394"/>
                  <a:pt x="61959" y="1834506"/>
                </a:cubicBezTo>
                <a:cubicBezTo>
                  <a:pt x="119903" y="1972618"/>
                  <a:pt x="255634" y="2209950"/>
                  <a:pt x="347709" y="2320281"/>
                </a:cubicBezTo>
                <a:cubicBezTo>
                  <a:pt x="439784" y="2430612"/>
                  <a:pt x="549322" y="2517925"/>
                  <a:pt x="614409" y="2496494"/>
                </a:cubicBezTo>
                <a:cubicBezTo>
                  <a:pt x="679496" y="2475063"/>
                  <a:pt x="708072" y="2354413"/>
                  <a:pt x="738234" y="2191694"/>
                </a:cubicBezTo>
                <a:cubicBezTo>
                  <a:pt x="768396" y="2028975"/>
                  <a:pt x="800940" y="1721793"/>
                  <a:pt x="795384" y="1520181"/>
                </a:cubicBezTo>
                <a:cubicBezTo>
                  <a:pt x="789828" y="1318569"/>
                  <a:pt x="746172" y="1186013"/>
                  <a:pt x="704897" y="982019"/>
                </a:cubicBezTo>
                <a:cubicBezTo>
                  <a:pt x="663622" y="778025"/>
                  <a:pt x="590596" y="455763"/>
                  <a:pt x="547734" y="296219"/>
                </a:cubicBezTo>
                <a:cubicBezTo>
                  <a:pt x="504872" y="136675"/>
                  <a:pt x="480266" y="-13343"/>
                  <a:pt x="438197" y="944"/>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bwMode="auto">
          <a:xfrm>
            <a:off x="7074325" y="365899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7166937" y="39785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2868491" y="285856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3220183"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3594441"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4049915" y="287169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4762652"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5136910"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4416769" y="27419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 name="Teardrop 3"/>
          <p:cNvSpPr/>
          <p:nvPr/>
        </p:nvSpPr>
        <p:spPr bwMode="auto">
          <a:xfrm rot="18736844">
            <a:off x="1153373" y="5975440"/>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Teardrop 94"/>
          <p:cNvSpPr/>
          <p:nvPr/>
        </p:nvSpPr>
        <p:spPr bwMode="auto">
          <a:xfrm rot="18736844">
            <a:off x="1851277" y="6002039"/>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Teardrop 99"/>
          <p:cNvSpPr/>
          <p:nvPr/>
        </p:nvSpPr>
        <p:spPr bwMode="auto">
          <a:xfrm rot="18736844">
            <a:off x="2530895" y="5980430"/>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Teardrop 110"/>
          <p:cNvSpPr/>
          <p:nvPr/>
        </p:nvSpPr>
        <p:spPr bwMode="auto">
          <a:xfrm rot="18736844">
            <a:off x="3177438" y="596837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Teardrop 111"/>
          <p:cNvSpPr/>
          <p:nvPr/>
        </p:nvSpPr>
        <p:spPr bwMode="auto">
          <a:xfrm rot="18736844">
            <a:off x="3875342" y="5994972"/>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Teardrop 112"/>
          <p:cNvSpPr/>
          <p:nvPr/>
        </p:nvSpPr>
        <p:spPr bwMode="auto">
          <a:xfrm rot="18736844">
            <a:off x="4554960" y="597336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Teardrop 113"/>
          <p:cNvSpPr/>
          <p:nvPr/>
        </p:nvSpPr>
        <p:spPr bwMode="auto">
          <a:xfrm rot="18736844">
            <a:off x="5262437" y="5955314"/>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Teardrop 114"/>
          <p:cNvSpPr/>
          <p:nvPr/>
        </p:nvSpPr>
        <p:spPr bwMode="auto">
          <a:xfrm rot="18736844">
            <a:off x="5960341" y="598191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Teardrop 115"/>
          <p:cNvSpPr/>
          <p:nvPr/>
        </p:nvSpPr>
        <p:spPr bwMode="auto">
          <a:xfrm rot="18736844">
            <a:off x="6639959" y="5960304"/>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TextBox 116"/>
          <p:cNvSpPr txBox="1"/>
          <p:nvPr/>
        </p:nvSpPr>
        <p:spPr>
          <a:xfrm>
            <a:off x="5654660" y="1643944"/>
            <a:ext cx="2122429" cy="461665"/>
          </a:xfrm>
          <a:prstGeom prst="rect">
            <a:avLst/>
          </a:prstGeom>
          <a:noFill/>
        </p:spPr>
        <p:txBody>
          <a:bodyPr wrap="square" rtlCol="0">
            <a:spAutoFit/>
          </a:bodyPr>
          <a:lstStyle/>
          <a:p>
            <a:pPr algn="ctr"/>
            <a:r>
              <a:rPr lang="en-US" i="1" dirty="0" smtClean="0"/>
              <a:t>Raw Starch</a:t>
            </a:r>
            <a:endParaRPr lang="en-US" i="1" dirty="0"/>
          </a:p>
        </p:txBody>
      </p:sp>
      <p:cxnSp>
        <p:nvCxnSpPr>
          <p:cNvPr id="118" name="Straight Arrow Connector 117"/>
          <p:cNvCxnSpPr/>
          <p:nvPr/>
        </p:nvCxnSpPr>
        <p:spPr bwMode="auto">
          <a:xfrm flipH="1">
            <a:off x="4863027" y="2105609"/>
            <a:ext cx="1737686" cy="1314674"/>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21" name="TextBox 120"/>
          <p:cNvSpPr txBox="1"/>
          <p:nvPr/>
        </p:nvSpPr>
        <p:spPr>
          <a:xfrm>
            <a:off x="909447" y="1756496"/>
            <a:ext cx="2789478" cy="830997"/>
          </a:xfrm>
          <a:prstGeom prst="rect">
            <a:avLst/>
          </a:prstGeom>
          <a:noFill/>
        </p:spPr>
        <p:txBody>
          <a:bodyPr wrap="square" rtlCol="0">
            <a:spAutoFit/>
          </a:bodyPr>
          <a:lstStyle/>
          <a:p>
            <a:pPr algn="ctr"/>
            <a:r>
              <a:rPr lang="en-US" i="1" smtClean="0"/>
              <a:t>Soluble, </a:t>
            </a:r>
            <a:r>
              <a:rPr lang="en-US" i="1" dirty="0" smtClean="0"/>
              <a:t>Refined Malt Components</a:t>
            </a:r>
            <a:endParaRPr lang="en-US" i="1" dirty="0"/>
          </a:p>
        </p:txBody>
      </p:sp>
      <p:cxnSp>
        <p:nvCxnSpPr>
          <p:cNvPr id="122" name="Straight Arrow Connector 121"/>
          <p:cNvCxnSpPr/>
          <p:nvPr/>
        </p:nvCxnSpPr>
        <p:spPr bwMode="auto">
          <a:xfrm>
            <a:off x="3623091" y="2346407"/>
            <a:ext cx="283333" cy="412358"/>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4965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95"/>
                                        </p:tgtEl>
                                      </p:cBhvr>
                                    </p:animEffect>
                                    <p:set>
                                      <p:cBhvr>
                                        <p:cTn id="12" dur="1" fill="hold">
                                          <p:stCondLst>
                                            <p:cond delay="499"/>
                                          </p:stCondLst>
                                        </p:cTn>
                                        <p:tgtEl>
                                          <p:spTgt spid="9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0"/>
                                        </p:tgtEl>
                                      </p:cBhvr>
                                    </p:animEffect>
                                    <p:set>
                                      <p:cBhvr>
                                        <p:cTn id="15" dur="1" fill="hold">
                                          <p:stCondLst>
                                            <p:cond delay="499"/>
                                          </p:stCondLst>
                                        </p:cTn>
                                        <p:tgtEl>
                                          <p:spTgt spid="10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11"/>
                                        </p:tgtEl>
                                      </p:cBhvr>
                                    </p:animEffect>
                                    <p:set>
                                      <p:cBhvr>
                                        <p:cTn id="18" dur="1" fill="hold">
                                          <p:stCondLst>
                                            <p:cond delay="499"/>
                                          </p:stCondLst>
                                        </p:cTn>
                                        <p:tgtEl>
                                          <p:spTgt spid="11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12"/>
                                        </p:tgtEl>
                                      </p:cBhvr>
                                    </p:animEffect>
                                    <p:set>
                                      <p:cBhvr>
                                        <p:cTn id="21" dur="1" fill="hold">
                                          <p:stCondLst>
                                            <p:cond delay="499"/>
                                          </p:stCondLst>
                                        </p:cTn>
                                        <p:tgtEl>
                                          <p:spTgt spid="112"/>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13"/>
                                        </p:tgtEl>
                                      </p:cBhvr>
                                    </p:animEffect>
                                    <p:set>
                                      <p:cBhvr>
                                        <p:cTn id="24" dur="1" fill="hold">
                                          <p:stCondLst>
                                            <p:cond delay="499"/>
                                          </p:stCondLst>
                                        </p:cTn>
                                        <p:tgtEl>
                                          <p:spTgt spid="11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14"/>
                                        </p:tgtEl>
                                      </p:cBhvr>
                                    </p:animEffect>
                                    <p:set>
                                      <p:cBhvr>
                                        <p:cTn id="27" dur="1" fill="hold">
                                          <p:stCondLst>
                                            <p:cond delay="499"/>
                                          </p:stCondLst>
                                        </p:cTn>
                                        <p:tgtEl>
                                          <p:spTgt spid="11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15"/>
                                        </p:tgtEl>
                                      </p:cBhvr>
                                    </p:animEffect>
                                    <p:set>
                                      <p:cBhvr>
                                        <p:cTn id="30" dur="1" fill="hold">
                                          <p:stCondLst>
                                            <p:cond delay="499"/>
                                          </p:stCondLst>
                                        </p:cTn>
                                        <p:tgtEl>
                                          <p:spTgt spid="115"/>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16"/>
                                        </p:tgtEl>
                                      </p:cBhvr>
                                    </p:animEffect>
                                    <p:set>
                                      <p:cBhvr>
                                        <p:cTn id="33" dur="1" fill="hold">
                                          <p:stCondLst>
                                            <p:cond delay="499"/>
                                          </p:stCondLst>
                                        </p:cTn>
                                        <p:tgtEl>
                                          <p:spTgt spid="116"/>
                                        </p:tgtEl>
                                        <p:attrNameLst>
                                          <p:attrName>style.visibility</p:attrName>
                                        </p:attrNameLst>
                                      </p:cBhvr>
                                      <p:to>
                                        <p:strVal val="hidden"/>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6" grpId="0"/>
      <p:bldP spid="4" grpId="0" animBg="1"/>
      <p:bldP spid="95" grpId="0" animBg="1"/>
      <p:bldP spid="100" grpId="0" animBg="1"/>
      <p:bldP spid="111" grpId="0" animBg="1"/>
      <p:bldP spid="112" grpId="0" animBg="1"/>
      <p:bldP spid="113" grpId="0" animBg="1"/>
      <p:bldP spid="114" grpId="0" animBg="1"/>
      <p:bldP spid="115" grpId="0" animBg="1"/>
      <p:bldP spid="1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81000" y="1447800"/>
            <a:ext cx="83820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kumimoji="0" lang="en-US" altLang="en-US" b="1" i="0" u="sng" strike="noStrike" kern="0" cap="none" spc="0" normalizeH="0" noProof="0" dirty="0" smtClean="0">
                <a:ln>
                  <a:noFill/>
                </a:ln>
                <a:solidFill>
                  <a:schemeClr val="tx1"/>
                </a:solidFill>
                <a:effectLst/>
                <a:uLnTx/>
                <a:uFillTx/>
                <a:latin typeface="Century Gothic" pitchFamily="34" charset="0"/>
                <a:ea typeface="Gulim" pitchFamily="34" charset="-127"/>
              </a:rPr>
              <a:t>What You </a:t>
            </a:r>
            <a:r>
              <a:rPr lang="en-US" altLang="en-US" b="1" u="sng" kern="0" dirty="0">
                <a:latin typeface="Century Gothic" pitchFamily="34" charset="0"/>
                <a:ea typeface="Gulim" pitchFamily="34" charset="-127"/>
              </a:rPr>
              <a:t>G</a:t>
            </a:r>
            <a:r>
              <a:rPr kumimoji="0" lang="en-US" altLang="en-US" b="1" i="0" u="sng" strike="noStrike" kern="0" cap="none" spc="0" normalizeH="0" noProof="0" dirty="0" smtClean="0">
                <a:ln>
                  <a:noFill/>
                </a:ln>
                <a:solidFill>
                  <a:schemeClr val="tx1"/>
                </a:solidFill>
                <a:effectLst/>
                <a:uLnTx/>
                <a:uFillTx/>
                <a:latin typeface="Century Gothic" pitchFamily="34" charset="0"/>
                <a:ea typeface="Gulim" pitchFamily="34" charset="-127"/>
              </a:rPr>
              <a:t>et</a:t>
            </a:r>
            <a:r>
              <a:rPr kumimoji="0" lang="en-US" altLang="en-US" b="1" i="0" u="none" strike="noStrike" kern="0" cap="none" spc="0" normalizeH="0" noProof="0" dirty="0" smtClean="0">
                <a:ln>
                  <a:noFill/>
                </a:ln>
                <a:solidFill>
                  <a:schemeClr val="tx1"/>
                </a:solidFill>
                <a:effectLst/>
                <a:uLnTx/>
                <a:uFillTx/>
                <a:latin typeface="Century Gothic" pitchFamily="34" charset="0"/>
                <a:ea typeface="Gulim" pitchFamily="34" charset="-127"/>
              </a:rPr>
              <a:t>: </a:t>
            </a:r>
            <a:r>
              <a:rPr lang="en-US" altLang="en-US" b="1" i="1" kern="0" dirty="0" smtClean="0">
                <a:latin typeface="Century Gothic" pitchFamily="34" charset="0"/>
                <a:ea typeface="Gulim" pitchFamily="34" charset="-127"/>
              </a:rPr>
              <a:t>Water Soluble Refined </a:t>
            </a:r>
            <a:r>
              <a:rPr kumimoji="0" lang="en-US" altLang="en-US" b="1" i="1" u="none" strike="noStrike" kern="0" cap="none" spc="0" normalizeH="0" noProof="0" dirty="0" smtClean="0">
                <a:ln>
                  <a:noFill/>
                </a:ln>
                <a:solidFill>
                  <a:schemeClr val="tx1"/>
                </a:solidFill>
                <a:effectLst/>
                <a:uLnTx/>
                <a:uFillTx/>
                <a:latin typeface="Century Gothic" pitchFamily="34" charset="0"/>
                <a:ea typeface="Gulim" pitchFamily="34" charset="-127"/>
              </a:rPr>
              <a:t>Malt Components</a:t>
            </a:r>
          </a:p>
        </p:txBody>
      </p:sp>
      <p:sp>
        <p:nvSpPr>
          <p:cNvPr id="8" name="Content Placeholder 2"/>
          <p:cNvSpPr txBox="1">
            <a:spLocks/>
          </p:cNvSpPr>
          <p:nvPr/>
        </p:nvSpPr>
        <p:spPr bwMode="auto">
          <a:xfrm>
            <a:off x="381000" y="4495800"/>
            <a:ext cx="80010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kumimoji="0" lang="en-US" altLang="en-US" b="1" i="0" u="sng" strike="noStrike" kern="0" cap="none" spc="0" normalizeH="0" noProof="0" dirty="0" smtClean="0">
                <a:ln>
                  <a:noFill/>
                </a:ln>
                <a:solidFill>
                  <a:schemeClr val="tx1"/>
                </a:solidFill>
                <a:effectLst/>
                <a:uLnTx/>
                <a:uFillTx/>
                <a:latin typeface="Century Gothic" pitchFamily="34" charset="0"/>
                <a:ea typeface="Gulim" pitchFamily="34" charset="-127"/>
                <a:cs typeface="+mn-cs"/>
              </a:rPr>
              <a:t>What you don’t get</a:t>
            </a:r>
            <a:r>
              <a:rPr kumimoji="0" lang="en-US" altLang="en-US"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Coarse Starch Binding Structures</a:t>
            </a:r>
          </a:p>
        </p:txBody>
      </p:sp>
      <p:sp>
        <p:nvSpPr>
          <p:cNvPr id="9" name="Content Placeholder 2"/>
          <p:cNvSpPr txBox="1">
            <a:spLocks/>
          </p:cNvSpPr>
          <p:nvPr/>
        </p:nvSpPr>
        <p:spPr bwMode="auto">
          <a:xfrm>
            <a:off x="609600" y="5105400"/>
            <a:ext cx="77724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defRPr/>
            </a:pPr>
            <a:r>
              <a:rPr lang="en-US" altLang="en-US" sz="3200" b="1" kern="0" dirty="0" smtClean="0">
                <a:solidFill>
                  <a:srgbClr val="FF0000"/>
                </a:solidFill>
                <a:latin typeface="Century Gothic" pitchFamily="34" charset="0"/>
                <a:ea typeface="Gulim" pitchFamily="34" charset="-127"/>
              </a:rPr>
              <a:t>•</a:t>
            </a:r>
            <a:r>
              <a:rPr lang="en-US" altLang="en-US" sz="3200" b="1" kern="0" dirty="0" err="1" smtClean="0">
                <a:solidFill>
                  <a:srgbClr val="FF0000"/>
                </a:solidFill>
                <a:latin typeface="Century Gothic" pitchFamily="34" charset="0"/>
                <a:ea typeface="Gulim" pitchFamily="34" charset="-127"/>
              </a:rPr>
              <a:t>Dextrins</a:t>
            </a:r>
            <a:r>
              <a:rPr lang="en-US" altLang="en-US" sz="3200" b="1" kern="0" dirty="0" smtClean="0">
                <a:solidFill>
                  <a:srgbClr val="FF0000"/>
                </a:solidFill>
                <a:latin typeface="Century Gothic" pitchFamily="34" charset="0"/>
                <a:ea typeface="Gulim" pitchFamily="34" charset="-127"/>
              </a:rPr>
              <a:t>	  •Beta </a:t>
            </a:r>
            <a:r>
              <a:rPr lang="en-US" altLang="en-US" sz="3200" b="1" kern="0" dirty="0" err="1" smtClean="0">
                <a:solidFill>
                  <a:srgbClr val="FF0000"/>
                </a:solidFill>
                <a:latin typeface="Century Gothic" pitchFamily="34" charset="0"/>
                <a:ea typeface="Gulim" pitchFamily="34" charset="-127"/>
              </a:rPr>
              <a:t>Glucans</a:t>
            </a:r>
            <a:r>
              <a:rPr lang="en-US" altLang="en-US" sz="3200" b="1" kern="0" dirty="0" smtClean="0">
                <a:solidFill>
                  <a:srgbClr val="FF0000"/>
                </a:solidFill>
                <a:latin typeface="Century Gothic" pitchFamily="34" charset="0"/>
                <a:ea typeface="Gulim" pitchFamily="34" charset="-127"/>
              </a:rPr>
              <a:t> </a:t>
            </a:r>
          </a:p>
          <a:p>
            <a:pPr lvl="0">
              <a:spcBef>
                <a:spcPct val="20000"/>
              </a:spcBef>
              <a:defRPr/>
            </a:pPr>
            <a:r>
              <a:rPr lang="en-US" altLang="en-US" sz="3200" b="1" kern="0" dirty="0" smtClean="0">
                <a:solidFill>
                  <a:srgbClr val="FF0000"/>
                </a:solidFill>
                <a:latin typeface="Century Gothic" pitchFamily="34" charset="0"/>
                <a:ea typeface="Gulim" pitchFamily="34" charset="-127"/>
              </a:rPr>
              <a:t>•Large Proteins (Haze)</a:t>
            </a:r>
            <a:endParaRPr kumimoji="0" lang="en-US" altLang="en-US" sz="1400" b="1" i="0" u="none" strike="noStrike" kern="0" cap="none" spc="0" normalizeH="0" baseline="0" noProof="0" dirty="0" smtClean="0">
              <a:ln>
                <a:noFill/>
              </a:ln>
              <a:solidFill>
                <a:srgbClr val="FF0000"/>
              </a:solidFill>
              <a:effectLst/>
              <a:uLnTx/>
              <a:uFillTx/>
              <a:latin typeface="+mn-lt"/>
              <a:ea typeface="+mn-ea"/>
              <a:cs typeface="+mn-cs"/>
            </a:endParaRPr>
          </a:p>
        </p:txBody>
      </p:sp>
      <p:sp>
        <p:nvSpPr>
          <p:cNvPr id="7" name="Content Placeholder 2"/>
          <p:cNvSpPr txBox="1">
            <a:spLocks/>
          </p:cNvSpPr>
          <p:nvPr/>
        </p:nvSpPr>
        <p:spPr bwMode="auto">
          <a:xfrm>
            <a:off x="685800" y="1905000"/>
            <a:ext cx="52578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defRPr/>
            </a:pPr>
            <a:r>
              <a:rPr lang="en-US" altLang="en-US" sz="3200" b="1" kern="0" dirty="0" smtClean="0">
                <a:solidFill>
                  <a:schemeClr val="accent2"/>
                </a:solidFill>
                <a:latin typeface="Century Gothic" pitchFamily="34" charset="0"/>
                <a:ea typeface="Gulim" pitchFamily="34" charset="-127"/>
              </a:rPr>
              <a:t>•Aroma (Flavor) </a:t>
            </a:r>
          </a:p>
          <a:p>
            <a:pPr lvl="0">
              <a:spcBef>
                <a:spcPct val="20000"/>
              </a:spcBef>
              <a:defRPr/>
            </a:pPr>
            <a:r>
              <a:rPr lang="en-US" altLang="en-US" sz="3200" b="1" kern="0" dirty="0" smtClean="0">
                <a:solidFill>
                  <a:schemeClr val="accent2"/>
                </a:solidFill>
                <a:latin typeface="Century Gothic" pitchFamily="34" charset="0"/>
                <a:ea typeface="Gulim" pitchFamily="34" charset="-127"/>
              </a:rPr>
              <a:t>•Color</a:t>
            </a:r>
            <a:r>
              <a:rPr lang="en-US" altLang="en-US" sz="3200" b="1" kern="0" dirty="0">
                <a:solidFill>
                  <a:schemeClr val="accent2"/>
                </a:solidFill>
                <a:latin typeface="Century Gothic" pitchFamily="34" charset="0"/>
                <a:ea typeface="Gulim" pitchFamily="34" charset="-127"/>
              </a:rPr>
              <a:t> </a:t>
            </a:r>
            <a:r>
              <a:rPr lang="en-US" altLang="en-US" sz="3200" b="1" kern="0" dirty="0" smtClean="0">
                <a:solidFill>
                  <a:schemeClr val="accent2"/>
                </a:solidFill>
                <a:latin typeface="Century Gothic" pitchFamily="34" charset="0"/>
                <a:ea typeface="Gulim" pitchFamily="34" charset="-127"/>
              </a:rPr>
              <a:t> •FAN</a:t>
            </a:r>
          </a:p>
          <a:p>
            <a:pPr>
              <a:spcBef>
                <a:spcPct val="20000"/>
              </a:spcBef>
              <a:defRPr/>
            </a:pPr>
            <a:r>
              <a:rPr lang="en-US" altLang="en-US" sz="3200" b="1" kern="0" dirty="0" smtClean="0">
                <a:solidFill>
                  <a:schemeClr val="accent2"/>
                </a:solidFill>
                <a:latin typeface="Century Gothic" pitchFamily="34" charset="0"/>
                <a:ea typeface="Gulim" pitchFamily="34" charset="-127"/>
              </a:rPr>
              <a:t>•Enzymes</a:t>
            </a:r>
          </a:p>
          <a:p>
            <a:pPr>
              <a:spcBef>
                <a:spcPct val="20000"/>
              </a:spcBef>
              <a:defRPr/>
            </a:pPr>
            <a:r>
              <a:rPr lang="en-US" altLang="en-US" sz="3200" b="1" kern="0" dirty="0" smtClean="0">
                <a:solidFill>
                  <a:schemeClr val="accent2"/>
                </a:solidFill>
                <a:latin typeface="Century Gothic" pitchFamily="34" charset="0"/>
                <a:ea typeface="Gulim" pitchFamily="34" charset="-127"/>
              </a:rPr>
              <a:t>•Small Proteins (Foam)	</a:t>
            </a:r>
          </a:p>
          <a:p>
            <a:pPr lvl="0">
              <a:spcBef>
                <a:spcPct val="20000"/>
              </a:spcBef>
              <a:defRPr/>
            </a:pPr>
            <a:endParaRPr lang="en-US" altLang="en-US" sz="1400" b="1" kern="0" dirty="0" smtClean="0">
              <a:solidFill>
                <a:schemeClr val="accent2"/>
              </a:solidFill>
            </a:endParaRPr>
          </a:p>
        </p:txBody>
      </p:sp>
      <p:sp>
        <p:nvSpPr>
          <p:cNvPr id="17410" name="Slide Number Placeholder 3"/>
          <p:cNvSpPr>
            <a:spLocks noGrp="1"/>
          </p:cNvSpPr>
          <p:nvPr>
            <p:ph type="sldNum" sz="quarter" idx="10"/>
          </p:nvPr>
        </p:nvSpPr>
        <p:spPr>
          <a:noFill/>
        </p:spPr>
        <p:txBody>
          <a:bodyPr/>
          <a:lstStyle/>
          <a:p>
            <a:fld id="{B36AA71A-CD1D-41D2-AEF7-D73D2BACFD2C}" type="slidenum">
              <a:rPr lang="en-US" altLang="en-US"/>
              <a:pPr/>
              <a:t>15</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Why Use N.E.M.:</a:t>
            </a:r>
            <a:endParaRPr lang="en-US" altLang="en-US" sz="4000" b="1" dirty="0" smtClean="0"/>
          </a:p>
          <a:p>
            <a:pPr>
              <a:defRPr/>
            </a:pPr>
            <a:endParaRPr lang="en-US" altLang="en-US" sz="1800" b="1" dirty="0" smtClean="0"/>
          </a:p>
        </p:txBody>
      </p:sp>
      <p:grpSp>
        <p:nvGrpSpPr>
          <p:cNvPr id="2" name="Group 95"/>
          <p:cNvGrpSpPr/>
          <p:nvPr/>
        </p:nvGrpSpPr>
        <p:grpSpPr>
          <a:xfrm>
            <a:off x="4549077" y="2209800"/>
            <a:ext cx="4518723" cy="1600200"/>
            <a:chOff x="833511" y="2562665"/>
            <a:chExt cx="7836290" cy="2895600"/>
          </a:xfrm>
        </p:grpSpPr>
        <p:sp>
          <p:nvSpPr>
            <p:cNvPr id="97" name="Freeform 96"/>
            <p:cNvSpPr/>
            <p:nvPr/>
          </p:nvSpPr>
          <p:spPr bwMode="auto">
            <a:xfrm>
              <a:off x="1362090" y="2562665"/>
              <a:ext cx="7216725"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solidFill>
              <a:srgbClr val="FFC000"/>
            </a:solid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Freeform 97"/>
            <p:cNvSpPr/>
            <p:nvPr/>
          </p:nvSpPr>
          <p:spPr bwMode="auto">
            <a:xfrm>
              <a:off x="833511" y="3283047"/>
              <a:ext cx="1322363" cy="1842868"/>
            </a:xfrm>
            <a:custGeom>
              <a:avLst/>
              <a:gdLst>
                <a:gd name="connsiteX0" fmla="*/ 0 w 1322363"/>
                <a:gd name="connsiteY0" fmla="*/ 1519311 h 1842868"/>
                <a:gd name="connsiteX1" fmla="*/ 281354 w 1322363"/>
                <a:gd name="connsiteY1" fmla="*/ 858129 h 1842868"/>
                <a:gd name="connsiteX2" fmla="*/ 984738 w 1322363"/>
                <a:gd name="connsiteY2" fmla="*/ 211015 h 1842868"/>
                <a:gd name="connsiteX3" fmla="*/ 1322363 w 1322363"/>
                <a:gd name="connsiteY3" fmla="*/ 0 h 1842868"/>
                <a:gd name="connsiteX4" fmla="*/ 562707 w 1322363"/>
                <a:gd name="connsiteY4" fmla="*/ 1842868 h 1842868"/>
                <a:gd name="connsiteX5" fmla="*/ 196947 w 1322363"/>
                <a:gd name="connsiteY5" fmla="*/ 1716258 h 1842868"/>
                <a:gd name="connsiteX6" fmla="*/ 0 w 1322363"/>
                <a:gd name="connsiteY6" fmla="*/ 1519311 h 18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63" h="1842868">
                  <a:moveTo>
                    <a:pt x="0" y="1519311"/>
                  </a:moveTo>
                  <a:lnTo>
                    <a:pt x="281354" y="858129"/>
                  </a:lnTo>
                  <a:lnTo>
                    <a:pt x="984738" y="211015"/>
                  </a:lnTo>
                  <a:lnTo>
                    <a:pt x="1322363" y="0"/>
                  </a:lnTo>
                  <a:lnTo>
                    <a:pt x="562707" y="1842868"/>
                  </a:lnTo>
                  <a:lnTo>
                    <a:pt x="196947" y="1716258"/>
                  </a:lnTo>
                  <a:lnTo>
                    <a:pt x="0" y="1519311"/>
                  </a:lnTo>
                  <a:close/>
                </a:path>
              </a:pathLst>
            </a:custGeom>
            <a:solidFill>
              <a:srgbClr val="92D050"/>
            </a:solid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Isosceles Triangle 98"/>
            <p:cNvSpPr/>
            <p:nvPr/>
          </p:nvSpPr>
          <p:spPr bwMode="auto">
            <a:xfrm rot="5400000">
              <a:off x="7694925" y="3636688"/>
              <a:ext cx="909711" cy="104004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Freeform 99"/>
            <p:cNvSpPr/>
            <p:nvPr/>
          </p:nvSpPr>
          <p:spPr>
            <a:xfrm rot="5400000">
              <a:off x="3271911" y="124265"/>
              <a:ext cx="2895600" cy="7772400"/>
            </a:xfrm>
            <a:custGeom>
              <a:avLst/>
              <a:gdLst>
                <a:gd name="connsiteX0" fmla="*/ 438197 w 796008"/>
                <a:gd name="connsiteY0" fmla="*/ 944 h 2499748"/>
                <a:gd name="connsiteX1" fmla="*/ 295322 w 796008"/>
                <a:gd name="connsiteY1" fmla="*/ 381944 h 2499748"/>
                <a:gd name="connsiteX2" fmla="*/ 57197 w 796008"/>
                <a:gd name="connsiteY2" fmla="*/ 1096319 h 2499748"/>
                <a:gd name="connsiteX3" fmla="*/ 47 w 796008"/>
                <a:gd name="connsiteY3" fmla="*/ 1491606 h 2499748"/>
                <a:gd name="connsiteX4" fmla="*/ 61959 w 796008"/>
                <a:gd name="connsiteY4" fmla="*/ 1834506 h 2499748"/>
                <a:gd name="connsiteX5" fmla="*/ 347709 w 796008"/>
                <a:gd name="connsiteY5" fmla="*/ 2320281 h 2499748"/>
                <a:gd name="connsiteX6" fmla="*/ 614409 w 796008"/>
                <a:gd name="connsiteY6" fmla="*/ 2496494 h 2499748"/>
                <a:gd name="connsiteX7" fmla="*/ 738234 w 796008"/>
                <a:gd name="connsiteY7" fmla="*/ 2191694 h 2499748"/>
                <a:gd name="connsiteX8" fmla="*/ 795384 w 796008"/>
                <a:gd name="connsiteY8" fmla="*/ 1520181 h 2499748"/>
                <a:gd name="connsiteX9" fmla="*/ 704897 w 796008"/>
                <a:gd name="connsiteY9" fmla="*/ 982019 h 2499748"/>
                <a:gd name="connsiteX10" fmla="*/ 547734 w 796008"/>
                <a:gd name="connsiteY10" fmla="*/ 296219 h 2499748"/>
                <a:gd name="connsiteX11" fmla="*/ 438197 w 796008"/>
                <a:gd name="connsiteY11" fmla="*/ 944 h 24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008" h="2499748">
                  <a:moveTo>
                    <a:pt x="438197" y="944"/>
                  </a:moveTo>
                  <a:cubicBezTo>
                    <a:pt x="396128" y="15231"/>
                    <a:pt x="358822" y="199382"/>
                    <a:pt x="295322" y="381944"/>
                  </a:cubicBezTo>
                  <a:cubicBezTo>
                    <a:pt x="231822" y="564506"/>
                    <a:pt x="106409" y="911375"/>
                    <a:pt x="57197" y="1096319"/>
                  </a:cubicBezTo>
                  <a:cubicBezTo>
                    <a:pt x="7985" y="1281263"/>
                    <a:pt x="-747" y="1368575"/>
                    <a:pt x="47" y="1491606"/>
                  </a:cubicBezTo>
                  <a:cubicBezTo>
                    <a:pt x="841" y="1614637"/>
                    <a:pt x="4015" y="1696394"/>
                    <a:pt x="61959" y="1834506"/>
                  </a:cubicBezTo>
                  <a:cubicBezTo>
                    <a:pt x="119903" y="1972618"/>
                    <a:pt x="255634" y="2209950"/>
                    <a:pt x="347709" y="2320281"/>
                  </a:cubicBezTo>
                  <a:cubicBezTo>
                    <a:pt x="439784" y="2430612"/>
                    <a:pt x="549322" y="2517925"/>
                    <a:pt x="614409" y="2496494"/>
                  </a:cubicBezTo>
                  <a:cubicBezTo>
                    <a:pt x="679496" y="2475063"/>
                    <a:pt x="708072" y="2354413"/>
                    <a:pt x="738234" y="2191694"/>
                  </a:cubicBezTo>
                  <a:cubicBezTo>
                    <a:pt x="768396" y="2028975"/>
                    <a:pt x="800940" y="1721793"/>
                    <a:pt x="795384" y="1520181"/>
                  </a:cubicBezTo>
                  <a:cubicBezTo>
                    <a:pt x="789828" y="1318569"/>
                    <a:pt x="746172" y="1186013"/>
                    <a:pt x="704897" y="982019"/>
                  </a:cubicBezTo>
                  <a:cubicBezTo>
                    <a:pt x="663622" y="778025"/>
                    <a:pt x="590596" y="455763"/>
                    <a:pt x="547734" y="296219"/>
                  </a:cubicBezTo>
                  <a:cubicBezTo>
                    <a:pt x="504872" y="136675"/>
                    <a:pt x="480266" y="-13343"/>
                    <a:pt x="438197" y="944"/>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01"/>
          <p:cNvGrpSpPr/>
          <p:nvPr/>
        </p:nvGrpSpPr>
        <p:grpSpPr>
          <a:xfrm>
            <a:off x="4537046" y="2209800"/>
            <a:ext cx="4530754" cy="1593866"/>
            <a:chOff x="833513" y="2562665"/>
            <a:chExt cx="7836288" cy="2895601"/>
          </a:xfrm>
        </p:grpSpPr>
        <p:sp>
          <p:nvSpPr>
            <p:cNvPr id="177" name="Isosceles Triangle 176"/>
            <p:cNvSpPr/>
            <p:nvPr/>
          </p:nvSpPr>
          <p:spPr bwMode="auto">
            <a:xfrm rot="5400000">
              <a:off x="7694925" y="3636688"/>
              <a:ext cx="909711" cy="1040041"/>
            </a:xfrm>
            <a:prstGeom prst="triangl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Freeform 177"/>
            <p:cNvSpPr/>
            <p:nvPr/>
          </p:nvSpPr>
          <p:spPr>
            <a:xfrm rot="5400000">
              <a:off x="3271912" y="124266"/>
              <a:ext cx="2895601" cy="7772399"/>
            </a:xfrm>
            <a:custGeom>
              <a:avLst/>
              <a:gdLst>
                <a:gd name="connsiteX0" fmla="*/ 438197 w 796008"/>
                <a:gd name="connsiteY0" fmla="*/ 944 h 2499748"/>
                <a:gd name="connsiteX1" fmla="*/ 295322 w 796008"/>
                <a:gd name="connsiteY1" fmla="*/ 381944 h 2499748"/>
                <a:gd name="connsiteX2" fmla="*/ 57197 w 796008"/>
                <a:gd name="connsiteY2" fmla="*/ 1096319 h 2499748"/>
                <a:gd name="connsiteX3" fmla="*/ 47 w 796008"/>
                <a:gd name="connsiteY3" fmla="*/ 1491606 h 2499748"/>
                <a:gd name="connsiteX4" fmla="*/ 61959 w 796008"/>
                <a:gd name="connsiteY4" fmla="*/ 1834506 h 2499748"/>
                <a:gd name="connsiteX5" fmla="*/ 347709 w 796008"/>
                <a:gd name="connsiteY5" fmla="*/ 2320281 h 2499748"/>
                <a:gd name="connsiteX6" fmla="*/ 614409 w 796008"/>
                <a:gd name="connsiteY6" fmla="*/ 2496494 h 2499748"/>
                <a:gd name="connsiteX7" fmla="*/ 738234 w 796008"/>
                <a:gd name="connsiteY7" fmla="*/ 2191694 h 2499748"/>
                <a:gd name="connsiteX8" fmla="*/ 795384 w 796008"/>
                <a:gd name="connsiteY8" fmla="*/ 1520181 h 2499748"/>
                <a:gd name="connsiteX9" fmla="*/ 704897 w 796008"/>
                <a:gd name="connsiteY9" fmla="*/ 982019 h 2499748"/>
                <a:gd name="connsiteX10" fmla="*/ 547734 w 796008"/>
                <a:gd name="connsiteY10" fmla="*/ 296219 h 2499748"/>
                <a:gd name="connsiteX11" fmla="*/ 438197 w 796008"/>
                <a:gd name="connsiteY11" fmla="*/ 944 h 249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6008" h="2499748">
                  <a:moveTo>
                    <a:pt x="438197" y="944"/>
                  </a:moveTo>
                  <a:cubicBezTo>
                    <a:pt x="396128" y="15231"/>
                    <a:pt x="358822" y="199382"/>
                    <a:pt x="295322" y="381944"/>
                  </a:cubicBezTo>
                  <a:cubicBezTo>
                    <a:pt x="231822" y="564506"/>
                    <a:pt x="106409" y="911375"/>
                    <a:pt x="57197" y="1096319"/>
                  </a:cubicBezTo>
                  <a:cubicBezTo>
                    <a:pt x="7985" y="1281263"/>
                    <a:pt x="-747" y="1368575"/>
                    <a:pt x="47" y="1491606"/>
                  </a:cubicBezTo>
                  <a:cubicBezTo>
                    <a:pt x="841" y="1614637"/>
                    <a:pt x="4015" y="1696394"/>
                    <a:pt x="61959" y="1834506"/>
                  </a:cubicBezTo>
                  <a:cubicBezTo>
                    <a:pt x="119903" y="1972618"/>
                    <a:pt x="255634" y="2209950"/>
                    <a:pt x="347709" y="2320281"/>
                  </a:cubicBezTo>
                  <a:cubicBezTo>
                    <a:pt x="439784" y="2430612"/>
                    <a:pt x="549322" y="2517925"/>
                    <a:pt x="614409" y="2496494"/>
                  </a:cubicBezTo>
                  <a:cubicBezTo>
                    <a:pt x="679496" y="2475063"/>
                    <a:pt x="708072" y="2354413"/>
                    <a:pt x="738234" y="2191694"/>
                  </a:cubicBezTo>
                  <a:cubicBezTo>
                    <a:pt x="768396" y="2028975"/>
                    <a:pt x="800940" y="1721793"/>
                    <a:pt x="795384" y="1520181"/>
                  </a:cubicBezTo>
                  <a:cubicBezTo>
                    <a:pt x="789828" y="1318569"/>
                    <a:pt x="746172" y="1186013"/>
                    <a:pt x="704897" y="982019"/>
                  </a:cubicBezTo>
                  <a:cubicBezTo>
                    <a:pt x="663622" y="778025"/>
                    <a:pt x="590596" y="455763"/>
                    <a:pt x="547734" y="296219"/>
                  </a:cubicBezTo>
                  <a:cubicBezTo>
                    <a:pt x="504872" y="136675"/>
                    <a:pt x="480266" y="-13343"/>
                    <a:pt x="438197" y="944"/>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bwMode="auto">
            <a:xfrm>
              <a:off x="1378634" y="2568526"/>
              <a:ext cx="7216726" cy="2841674"/>
            </a:xfrm>
            <a:custGeom>
              <a:avLst/>
              <a:gdLst>
                <a:gd name="connsiteX0" fmla="*/ 717452 w 7216726"/>
                <a:gd name="connsiteY0" fmla="*/ 661182 h 2841674"/>
                <a:gd name="connsiteX1" fmla="*/ 1631852 w 7216726"/>
                <a:gd name="connsiteY1" fmla="*/ 112542 h 2841674"/>
                <a:gd name="connsiteX2" fmla="*/ 2349305 w 7216726"/>
                <a:gd name="connsiteY2" fmla="*/ 0 h 2841674"/>
                <a:gd name="connsiteX3" fmla="*/ 3249637 w 7216726"/>
                <a:gd name="connsiteY3" fmla="*/ 28135 h 2841674"/>
                <a:gd name="connsiteX4" fmla="*/ 7202659 w 7216726"/>
                <a:gd name="connsiteY4" fmla="*/ 1533378 h 2841674"/>
                <a:gd name="connsiteX5" fmla="*/ 7216726 w 7216726"/>
                <a:gd name="connsiteY5" fmla="*/ 1603717 h 2841674"/>
                <a:gd name="connsiteX6" fmla="*/ 6668086 w 7216726"/>
                <a:gd name="connsiteY6" fmla="*/ 1856935 h 2841674"/>
                <a:gd name="connsiteX7" fmla="*/ 3277772 w 7216726"/>
                <a:gd name="connsiteY7" fmla="*/ 2771335 h 2841674"/>
                <a:gd name="connsiteX8" fmla="*/ 2968283 w 7216726"/>
                <a:gd name="connsiteY8" fmla="*/ 2841674 h 2841674"/>
                <a:gd name="connsiteX9" fmla="*/ 1491175 w 7216726"/>
                <a:gd name="connsiteY9" fmla="*/ 2813538 h 2841674"/>
                <a:gd name="connsiteX10" fmla="*/ 436099 w 7216726"/>
                <a:gd name="connsiteY10" fmla="*/ 2658794 h 2841674"/>
                <a:gd name="connsiteX11" fmla="*/ 0 w 7216726"/>
                <a:gd name="connsiteY11" fmla="*/ 2574388 h 2841674"/>
                <a:gd name="connsiteX12" fmla="*/ 717452 w 7216726"/>
                <a:gd name="connsiteY12" fmla="*/ 661182 h 284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6726" h="2841674">
                  <a:moveTo>
                    <a:pt x="717452" y="661182"/>
                  </a:moveTo>
                  <a:lnTo>
                    <a:pt x="1631852" y="112542"/>
                  </a:lnTo>
                  <a:lnTo>
                    <a:pt x="2349305" y="0"/>
                  </a:lnTo>
                  <a:lnTo>
                    <a:pt x="3249637" y="28135"/>
                  </a:lnTo>
                  <a:lnTo>
                    <a:pt x="7202659" y="1533378"/>
                  </a:lnTo>
                  <a:lnTo>
                    <a:pt x="7216726" y="1603717"/>
                  </a:lnTo>
                  <a:lnTo>
                    <a:pt x="6668086" y="1856935"/>
                  </a:lnTo>
                  <a:lnTo>
                    <a:pt x="3277772" y="2771335"/>
                  </a:lnTo>
                  <a:lnTo>
                    <a:pt x="2968283" y="2841674"/>
                  </a:lnTo>
                  <a:lnTo>
                    <a:pt x="1491175" y="2813538"/>
                  </a:lnTo>
                  <a:lnTo>
                    <a:pt x="436099" y="2658794"/>
                  </a:lnTo>
                  <a:lnTo>
                    <a:pt x="0" y="2574388"/>
                  </a:lnTo>
                  <a:lnTo>
                    <a:pt x="717452" y="661182"/>
                  </a:lnTo>
                  <a:close/>
                </a:path>
              </a:pathLst>
            </a:custGeom>
            <a:noFill/>
            <a:ln w="349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2094621" y="33464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1967426" y="36657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1849609" y="39705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1723293" y="42877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224702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206165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193079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174849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1593020" y="45903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239942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237480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2599153"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2413782" y="426382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2282924" y="460020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2100629" y="49145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2751553" y="32038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2726935" y="35720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2962862" y="40066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2777491" y="434303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2646633" y="46794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2464338" y="49937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3115262" y="328304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3090644" y="36512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3358662"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3173291"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3042433" y="47019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2860138" y="50163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3511062"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3486444"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3710354"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3524983"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3394125"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3211830"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3862754"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3838136"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4084612" y="40572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3899241" y="439365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3768383" y="473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3586088" y="50444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4237012" y="333367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4212394" y="37018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4497341" y="403178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4311970" y="436816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4181112" y="47045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3998817" y="501890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4649741" y="330817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4625123" y="367635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4888742" y="3982917"/>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4703371" y="431929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4572513" y="465567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4390218" y="497003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5041142" y="325931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5016524" y="362749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5354001" y="38768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5168630" y="42132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5037772" y="454958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4855477" y="486394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5506401" y="31532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5481783" y="35213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5730310" y="402922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5544939" y="436560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5882710" y="330561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5858092" y="36737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6168131" y="414256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5982760" y="447894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6320531" y="341896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6295913" y="3787142"/>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6576332" y="428287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6728732" y="3559270"/>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6704114" y="3927449"/>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5376497" y="474272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6936231" y="431145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7074325" y="3658991"/>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7166937" y="3978595"/>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2868491" y="2858568"/>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3220183"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3594441" y="2886626"/>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4049915" y="2871693"/>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4762652"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5136910" y="28943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4416769" y="2741934"/>
              <a:ext cx="304800" cy="304800"/>
            </a:xfrm>
            <a:prstGeom prst="ellips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4" name="TextBox 3"/>
          <p:cNvSpPr txBox="1"/>
          <p:nvPr/>
        </p:nvSpPr>
        <p:spPr>
          <a:xfrm>
            <a:off x="6324600" y="2590800"/>
            <a:ext cx="930342" cy="769441"/>
          </a:xfrm>
          <a:prstGeom prst="rect">
            <a:avLst/>
          </a:prstGeom>
          <a:solidFill>
            <a:srgbClr val="FFC000"/>
          </a:solidFill>
        </p:spPr>
        <p:txBody>
          <a:bodyPr wrap="square" rtlCol="0">
            <a:spAutoFit/>
          </a:bodyPr>
          <a:lstStyle/>
          <a:p>
            <a:pPr algn="r"/>
            <a:r>
              <a:rPr lang="en-US" sz="2800" b="1" dirty="0" smtClean="0">
                <a:solidFill>
                  <a:srgbClr val="FF0000"/>
                </a:solidFill>
              </a:rPr>
              <a:t>25%</a:t>
            </a:r>
          </a:p>
          <a:p>
            <a:pPr algn="r"/>
            <a:r>
              <a:rPr lang="en-US" sz="1600" b="1" dirty="0" smtClean="0">
                <a:solidFill>
                  <a:srgbClr val="FF0000"/>
                </a:solidFill>
              </a:rPr>
              <a:t>Gravity</a:t>
            </a:r>
            <a:endParaRPr lang="en-US" sz="1600" b="1" dirty="0">
              <a:solidFill>
                <a:srgbClr val="FF0000"/>
              </a:solidFill>
            </a:endParaRPr>
          </a:p>
        </p:txBody>
      </p:sp>
      <p:sp>
        <p:nvSpPr>
          <p:cNvPr id="189" name="TextBox 188"/>
          <p:cNvSpPr txBox="1"/>
          <p:nvPr/>
        </p:nvSpPr>
        <p:spPr>
          <a:xfrm>
            <a:off x="6400800" y="5334000"/>
            <a:ext cx="930342" cy="769441"/>
          </a:xfrm>
          <a:prstGeom prst="rect">
            <a:avLst/>
          </a:prstGeom>
          <a:solidFill>
            <a:schemeClr val="bg1">
              <a:lumMod val="65000"/>
            </a:schemeClr>
          </a:solidFill>
        </p:spPr>
        <p:txBody>
          <a:bodyPr wrap="square" rtlCol="0">
            <a:spAutoFit/>
          </a:bodyPr>
          <a:lstStyle/>
          <a:p>
            <a:pPr algn="r"/>
            <a:r>
              <a:rPr lang="en-US" sz="2800" b="1" dirty="0" smtClean="0">
                <a:solidFill>
                  <a:srgbClr val="FF0000"/>
                </a:solidFill>
              </a:rPr>
              <a:t>75%</a:t>
            </a:r>
          </a:p>
          <a:p>
            <a:pPr algn="r"/>
            <a:r>
              <a:rPr lang="en-US" sz="1600" b="1" dirty="0" smtClean="0">
                <a:solidFill>
                  <a:srgbClr val="FF0000"/>
                </a:solidFill>
              </a:rPr>
              <a:t>Gravity</a:t>
            </a:r>
            <a:endParaRPr lang="en-US" sz="1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1.11022E-16 -4.44444E-6 L 1.11022E-16 0.40556 " pathEditMode="relative" rAng="0" ptsTypes="AA">
                                      <p:cBhvr>
                                        <p:cTn id="26" dur="2000" fill="hold"/>
                                        <p:tgtEl>
                                          <p:spTgt spid="3"/>
                                        </p:tgtEl>
                                        <p:attrNameLst>
                                          <p:attrName>ppt_x</p:attrName>
                                          <p:attrName>ppt_y</p:attrName>
                                        </p:attrNameLst>
                                      </p:cBhvr>
                                      <p:rCtr x="0" y="20278"/>
                                    </p:animMotion>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7" grpId="0"/>
      <p:bldP spid="4" grpId="0" animBg="1"/>
      <p:bldP spid="1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721AB60-DDF9-4D0B-B6CC-3E8E651BF192}" type="slidenum">
              <a:rPr lang="en-US" altLang="en-US" smtClean="0"/>
              <a:pPr/>
              <a:t>16</a:t>
            </a:fld>
            <a:endParaRPr lang="en-US" altLang="en-US">
              <a:solidFill>
                <a:schemeClr val="tx1"/>
              </a:solidFill>
            </a:endParaRPr>
          </a:p>
        </p:txBody>
      </p:sp>
      <p:sp>
        <p:nvSpPr>
          <p:cNvPr id="5" name="Content Placeholder 2"/>
          <p:cNvSpPr>
            <a:spLocks noGrp="1"/>
          </p:cNvSpPr>
          <p:nvPr>
            <p:ph type="title"/>
          </p:nvPr>
        </p:nvSpPr>
        <p:spPr/>
        <p:txBody>
          <a:bodyPr/>
          <a:lstStyle/>
          <a:p>
            <a:pPr marL="0" indent="0" algn="ctr">
              <a:buFontTx/>
              <a:buNone/>
              <a:defRPr/>
            </a:pPr>
            <a:r>
              <a:rPr lang="en-US" altLang="en-US" sz="4000" b="1" u="sng" dirty="0" smtClean="0">
                <a:latin typeface="Century Gothic" pitchFamily="34" charset="0"/>
              </a:rPr>
              <a:t>Why Use N.E.M.</a:t>
            </a:r>
            <a:endParaRPr lang="en-US" altLang="en-US" sz="4000" b="1" dirty="0" smtClean="0"/>
          </a:p>
          <a:p>
            <a:pPr>
              <a:defRPr/>
            </a:pPr>
            <a:endParaRPr lang="en-US" altLang="en-US" sz="1800" b="1" dirty="0" smtClean="0"/>
          </a:p>
        </p:txBody>
      </p:sp>
      <p:graphicFrame>
        <p:nvGraphicFramePr>
          <p:cNvPr id="6" name="Chart 5"/>
          <p:cNvGraphicFramePr/>
          <p:nvPr>
            <p:extLst>
              <p:ext uri="{D42A27DB-BD31-4B8C-83A1-F6EECF244321}">
                <p14:modId xmlns:p14="http://schemas.microsoft.com/office/powerpoint/2010/main" val="668742208"/>
              </p:ext>
            </p:extLst>
          </p:nvPr>
        </p:nvGraphicFramePr>
        <p:xfrm>
          <a:off x="1524000" y="1397000"/>
          <a:ext cx="6096000" cy="50038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11" descr="C:\Users\bies\AppData\Local\Microsoft\Windows\Temporary Internet Files\Content.IE5\DSKZ01RG\Buzz_Aldrin_Apollo_Spacesuit[1].jpg"/>
          <p:cNvPicPr>
            <a:picLocks noChangeAspect="1" noChangeArrowheads="1"/>
          </p:cNvPicPr>
          <p:nvPr/>
        </p:nvPicPr>
        <p:blipFill>
          <a:blip r:embed="rId3" cstate="print"/>
          <a:srcRect/>
          <a:stretch>
            <a:fillRect/>
          </a:stretch>
        </p:blipFill>
        <p:spPr bwMode="auto">
          <a:xfrm>
            <a:off x="316836" y="3491612"/>
            <a:ext cx="769014" cy="1371600"/>
          </a:xfrm>
          <a:prstGeom prst="rect">
            <a:avLst/>
          </a:prstGeom>
          <a:noFill/>
        </p:spPr>
      </p:pic>
      <p:pic>
        <p:nvPicPr>
          <p:cNvPr id="8" name="Picture 4" descr="C:\Users\bies\AppData\Local\Microsoft\Windows\Temporary Internet Files\Content.IE5\DSKZ01RG\drunken-duck-Beer[1].png"/>
          <p:cNvPicPr>
            <a:picLocks noChangeAspect="1" noChangeArrowheads="1"/>
          </p:cNvPicPr>
          <p:nvPr/>
        </p:nvPicPr>
        <p:blipFill>
          <a:blip r:embed="rId4" cstate="print"/>
          <a:srcRect/>
          <a:stretch>
            <a:fillRect/>
          </a:stretch>
        </p:blipFill>
        <p:spPr bwMode="auto">
          <a:xfrm>
            <a:off x="5520023" y="3399634"/>
            <a:ext cx="1048055" cy="1555555"/>
          </a:xfrm>
          <a:prstGeom prst="rect">
            <a:avLst/>
          </a:prstGeom>
          <a:noFill/>
        </p:spPr>
      </p:pic>
      <p:pic>
        <p:nvPicPr>
          <p:cNvPr id="9" name="Picture 8" descr="C:\Users\bies\AppData\Local\Microsoft\Windows\Temporary Internet Files\Content.IE5\5TCAUWCT\tongue_out_smiley[1].png"/>
          <p:cNvPicPr>
            <a:picLocks noChangeAspect="1" noChangeArrowheads="1"/>
          </p:cNvPicPr>
          <p:nvPr/>
        </p:nvPicPr>
        <p:blipFill>
          <a:blip r:embed="rId5" cstate="print"/>
          <a:srcRect/>
          <a:stretch>
            <a:fillRect/>
          </a:stretch>
        </p:blipFill>
        <p:spPr bwMode="auto">
          <a:xfrm>
            <a:off x="4537459" y="3847033"/>
            <a:ext cx="982564" cy="1039625"/>
          </a:xfrm>
          <a:prstGeom prst="rect">
            <a:avLst/>
          </a:prstGeom>
          <a:noFill/>
        </p:spPr>
      </p:pic>
    </p:spTree>
    <p:extLst>
      <p:ext uri="{BB962C8B-B14F-4D97-AF65-F5344CB8AC3E}">
        <p14:creationId xmlns:p14="http://schemas.microsoft.com/office/powerpoint/2010/main" val="1313359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721AB60-DDF9-4D0B-B6CC-3E8E651BF192}" type="slidenum">
              <a:rPr lang="en-US" altLang="en-US" smtClean="0"/>
              <a:pPr/>
              <a:t>17</a:t>
            </a:fld>
            <a:endParaRPr lang="en-US" altLang="en-US">
              <a:solidFill>
                <a:schemeClr val="tx1"/>
              </a:solidFill>
            </a:endParaRPr>
          </a:p>
        </p:txBody>
      </p:sp>
      <p:sp>
        <p:nvSpPr>
          <p:cNvPr id="5" name="Content Placeholder 2"/>
          <p:cNvSpPr>
            <a:spLocks noGrp="1"/>
          </p:cNvSpPr>
          <p:nvPr>
            <p:ph type="title"/>
          </p:nvPr>
        </p:nvSpPr>
        <p:spPr/>
        <p:txBody>
          <a:bodyPr/>
          <a:lstStyle/>
          <a:p>
            <a:pPr marL="0" indent="0" algn="ctr">
              <a:buFontTx/>
              <a:buNone/>
              <a:defRPr/>
            </a:pPr>
            <a:r>
              <a:rPr lang="en-US" altLang="en-US" sz="4000" b="1" u="sng" dirty="0" smtClean="0">
                <a:latin typeface="Century Gothic" pitchFamily="34" charset="0"/>
              </a:rPr>
              <a:t>Why Use N.E.M.</a:t>
            </a:r>
            <a:endParaRPr lang="en-US" altLang="en-US" sz="4000" b="1" dirty="0" smtClean="0"/>
          </a:p>
          <a:p>
            <a:pPr>
              <a:defRPr/>
            </a:pPr>
            <a:endParaRPr lang="en-US" altLang="en-US" sz="1800" b="1" dirty="0" smtClean="0"/>
          </a:p>
        </p:txBody>
      </p:sp>
      <p:graphicFrame>
        <p:nvGraphicFramePr>
          <p:cNvPr id="6" name="Chart 5"/>
          <p:cNvGraphicFramePr/>
          <p:nvPr>
            <p:extLst>
              <p:ext uri="{D42A27DB-BD31-4B8C-83A1-F6EECF244321}">
                <p14:modId xmlns:p14="http://schemas.microsoft.com/office/powerpoint/2010/main" val="31451014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5" descr="C:\Users\bies\AppData\Local\Microsoft\Windows\Temporary Internet Files\Content.IE5\5TCAUWCT\jbbn4m[1].jpg"/>
          <p:cNvPicPr>
            <a:picLocks noChangeAspect="1" noChangeArrowheads="1"/>
          </p:cNvPicPr>
          <p:nvPr/>
        </p:nvPicPr>
        <p:blipFill>
          <a:blip r:embed="rId3" cstate="print"/>
          <a:srcRect/>
          <a:stretch>
            <a:fillRect/>
          </a:stretch>
        </p:blipFill>
        <p:spPr bwMode="auto">
          <a:xfrm>
            <a:off x="5867400" y="5410200"/>
            <a:ext cx="1357344" cy="1073150"/>
          </a:xfrm>
          <a:prstGeom prst="rect">
            <a:avLst/>
          </a:prstGeom>
          <a:noFill/>
        </p:spPr>
      </p:pic>
      <p:pic>
        <p:nvPicPr>
          <p:cNvPr id="8" name="Picture 13"/>
          <p:cNvPicPr>
            <a:picLocks noChangeAspect="1" noChangeArrowheads="1"/>
          </p:cNvPicPr>
          <p:nvPr/>
        </p:nvPicPr>
        <p:blipFill>
          <a:blip r:embed="rId4" cstate="print"/>
          <a:srcRect/>
          <a:stretch>
            <a:fillRect/>
          </a:stretch>
        </p:blipFill>
        <p:spPr bwMode="auto">
          <a:xfrm>
            <a:off x="1219200" y="5105400"/>
            <a:ext cx="812376" cy="1447800"/>
          </a:xfrm>
          <a:prstGeom prst="rect">
            <a:avLst/>
          </a:prstGeom>
          <a:noFill/>
          <a:ln w="9525">
            <a:noFill/>
            <a:miter lim="800000"/>
            <a:headEnd/>
            <a:tailEnd/>
          </a:ln>
        </p:spPr>
      </p:pic>
      <p:pic>
        <p:nvPicPr>
          <p:cNvPr id="9" name="Picture 4" descr="C:\Users\bies\AppData\Local\Microsoft\Windows\Temporary Internet Files\Content.IE5\DSKZ01RG\drunken-duck-Beer[1].png"/>
          <p:cNvPicPr>
            <a:picLocks noChangeAspect="1" noChangeArrowheads="1"/>
          </p:cNvPicPr>
          <p:nvPr/>
        </p:nvPicPr>
        <p:blipFill>
          <a:blip r:embed="rId5" cstate="print"/>
          <a:srcRect/>
          <a:stretch>
            <a:fillRect/>
          </a:stretch>
        </p:blipFill>
        <p:spPr bwMode="auto">
          <a:xfrm>
            <a:off x="7239000" y="4953000"/>
            <a:ext cx="1048055" cy="1555555"/>
          </a:xfrm>
          <a:prstGeom prst="rect">
            <a:avLst/>
          </a:prstGeom>
          <a:noFill/>
        </p:spPr>
      </p:pic>
      <p:pic>
        <p:nvPicPr>
          <p:cNvPr id="10" name="Picture 9" descr="C:\Users\bies\AppData\Local\Microsoft\Windows\Temporary Internet Files\Content.IE5\5TCAUWCT\tongue_out_smiley[1].png"/>
          <p:cNvPicPr>
            <a:picLocks noChangeAspect="1" noChangeArrowheads="1"/>
          </p:cNvPicPr>
          <p:nvPr/>
        </p:nvPicPr>
        <p:blipFill>
          <a:blip r:embed="rId6" cstate="print"/>
          <a:srcRect/>
          <a:stretch>
            <a:fillRect/>
          </a:stretch>
        </p:blipFill>
        <p:spPr bwMode="auto">
          <a:xfrm>
            <a:off x="7620000" y="3886200"/>
            <a:ext cx="982564" cy="1039625"/>
          </a:xfrm>
          <a:prstGeom prst="rect">
            <a:avLst/>
          </a:prstGeom>
          <a:noFill/>
        </p:spPr>
      </p:pic>
      <p:pic>
        <p:nvPicPr>
          <p:cNvPr id="11" name="Picture 11" descr="C:\Users\bies\AppData\Local\Microsoft\Windows\Temporary Internet Files\Content.IE5\DSKZ01RG\Buzz_Aldrin_Apollo_Spacesuit[1].jpg"/>
          <p:cNvPicPr>
            <a:picLocks noChangeAspect="1" noChangeArrowheads="1"/>
          </p:cNvPicPr>
          <p:nvPr/>
        </p:nvPicPr>
        <p:blipFill>
          <a:blip r:embed="rId7" cstate="print"/>
          <a:srcRect/>
          <a:stretch>
            <a:fillRect/>
          </a:stretch>
        </p:blipFill>
        <p:spPr bwMode="auto">
          <a:xfrm>
            <a:off x="2082229" y="5156005"/>
            <a:ext cx="769014" cy="1371600"/>
          </a:xfrm>
          <a:prstGeom prst="rect">
            <a:avLst/>
          </a:prstGeom>
          <a:noFill/>
        </p:spPr>
      </p:pic>
    </p:spTree>
    <p:extLst>
      <p:ext uri="{BB962C8B-B14F-4D97-AF65-F5344CB8AC3E}">
        <p14:creationId xmlns:p14="http://schemas.microsoft.com/office/powerpoint/2010/main" val="1484174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18</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Example Brew 1</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Fractionating Specialty Malt</a:t>
            </a:r>
          </a:p>
          <a:p>
            <a:pPr marL="742950" marR="0" lvl="0" indent="-742950" algn="ctr" defTabSz="914400" rtl="0" eaLnBrk="0" fontAlgn="base" latinLnBrk="0" hangingPunct="0">
              <a:lnSpc>
                <a:spcPct val="100000"/>
              </a:lnSpc>
              <a:spcBef>
                <a:spcPct val="20000"/>
              </a:spcBef>
              <a:spcAft>
                <a:spcPct val="0"/>
              </a:spcAft>
              <a:buClrTx/>
              <a:buSzTx/>
              <a:tabLst/>
              <a:defRPr/>
            </a:pP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8" name="Content Placeholder 2"/>
          <p:cNvSpPr txBox="1">
            <a:spLocks/>
          </p:cNvSpPr>
          <p:nvPr/>
        </p:nvSpPr>
        <p:spPr bwMode="auto">
          <a:xfrm>
            <a:off x="146850" y="3187254"/>
            <a:ext cx="3361050" cy="1867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i="1" kern="0" dirty="0" smtClean="0">
                <a:latin typeface="Century Gothic" pitchFamily="34" charset="0"/>
                <a:ea typeface="Gulim" pitchFamily="34" charset="-127"/>
              </a:rPr>
              <a:t>4# Pale Ale</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i="1" kern="0" dirty="0" smtClean="0">
                <a:latin typeface="Century Gothic" pitchFamily="34" charset="0"/>
                <a:ea typeface="Gulim" pitchFamily="34" charset="-127"/>
              </a:rPr>
              <a:t>4# Victory</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i="1" kern="0" dirty="0" smtClean="0">
                <a:latin typeface="Century Gothic" pitchFamily="34" charset="0"/>
                <a:ea typeface="Gulim" pitchFamily="34" charset="-127"/>
              </a:rPr>
              <a:t>2# Caramel 80</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i="1" kern="0" dirty="0" smtClean="0">
                <a:latin typeface="Century Gothic" pitchFamily="34" charset="0"/>
                <a:ea typeface="Gulim" pitchFamily="34" charset="-127"/>
              </a:rPr>
              <a:t>1# Caramel 120</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11" name="Oval 10"/>
          <p:cNvSpPr/>
          <p:nvPr/>
        </p:nvSpPr>
        <p:spPr bwMode="auto">
          <a:xfrm>
            <a:off x="3814584" y="5047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3734580" y="4973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4229880" y="51962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4324089" y="51962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3970788" y="51218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3894588" y="51046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4052578" y="51391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4135671" y="51790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4417942" y="51836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4500384" y="52055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4579240" y="52189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4659240" y="51790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4749097" y="51749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5025290" y="50647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4861315" y="51391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5097271" y="4973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4955168" y="5091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3834249" y="49404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3754245" y="486602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4249545" y="50891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4343754" y="50891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3990453" y="50147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3914253" y="49975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4072243" y="5032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4155336" y="5071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4437607" y="50765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4520049" y="50984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4598905" y="51118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4678905" y="5071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4792522" y="50693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5044955" y="495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4880980" y="5032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5116936" y="486602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4974833" y="4984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3819262" y="4855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3739258" y="47813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4234558" y="50044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4328767" y="50044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3975466" y="49300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3899266" y="49128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4057256" y="49473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4140349" y="49872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4422620" y="499185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4505062" y="50137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4583918" y="50271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4663918" y="49872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Oval 56"/>
          <p:cNvSpPr/>
          <p:nvPr/>
        </p:nvSpPr>
        <p:spPr bwMode="auto">
          <a:xfrm>
            <a:off x="4753775" y="49831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 name="Oval 57"/>
          <p:cNvSpPr/>
          <p:nvPr/>
        </p:nvSpPr>
        <p:spPr bwMode="auto">
          <a:xfrm>
            <a:off x="5029968" y="48729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 name="Oval 58"/>
          <p:cNvSpPr/>
          <p:nvPr/>
        </p:nvSpPr>
        <p:spPr bwMode="auto">
          <a:xfrm>
            <a:off x="4865993" y="49473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 name="Oval 59"/>
          <p:cNvSpPr/>
          <p:nvPr/>
        </p:nvSpPr>
        <p:spPr bwMode="auto">
          <a:xfrm>
            <a:off x="5101949" y="47813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 name="Oval 60"/>
          <p:cNvSpPr/>
          <p:nvPr/>
        </p:nvSpPr>
        <p:spPr bwMode="auto">
          <a:xfrm>
            <a:off x="4959846" y="490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 name="Oval 61"/>
          <p:cNvSpPr/>
          <p:nvPr/>
        </p:nvSpPr>
        <p:spPr bwMode="auto">
          <a:xfrm>
            <a:off x="3814583" y="4702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 name="Oval 62"/>
          <p:cNvSpPr/>
          <p:nvPr/>
        </p:nvSpPr>
        <p:spPr bwMode="auto">
          <a:xfrm>
            <a:off x="3734579" y="46278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 name="Oval 63"/>
          <p:cNvSpPr/>
          <p:nvPr/>
        </p:nvSpPr>
        <p:spPr bwMode="auto">
          <a:xfrm>
            <a:off x="4229879" y="485102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 name="Oval 64"/>
          <p:cNvSpPr/>
          <p:nvPr/>
        </p:nvSpPr>
        <p:spPr bwMode="auto">
          <a:xfrm>
            <a:off x="4324088" y="485102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 name="Oval 65"/>
          <p:cNvSpPr/>
          <p:nvPr/>
        </p:nvSpPr>
        <p:spPr bwMode="auto">
          <a:xfrm>
            <a:off x="3970787" y="47766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 name="Oval 66"/>
          <p:cNvSpPr/>
          <p:nvPr/>
        </p:nvSpPr>
        <p:spPr bwMode="auto">
          <a:xfrm>
            <a:off x="3894587" y="4759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 name="Oval 67"/>
          <p:cNvSpPr/>
          <p:nvPr/>
        </p:nvSpPr>
        <p:spPr bwMode="auto">
          <a:xfrm>
            <a:off x="4052577" y="47938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 name="Oval 68"/>
          <p:cNvSpPr/>
          <p:nvPr/>
        </p:nvSpPr>
        <p:spPr bwMode="auto">
          <a:xfrm>
            <a:off x="4135670" y="48337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 name="Oval 69"/>
          <p:cNvSpPr/>
          <p:nvPr/>
        </p:nvSpPr>
        <p:spPr bwMode="auto">
          <a:xfrm>
            <a:off x="4417941" y="48384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 name="Oval 70"/>
          <p:cNvSpPr/>
          <p:nvPr/>
        </p:nvSpPr>
        <p:spPr bwMode="auto">
          <a:xfrm>
            <a:off x="4500383" y="48602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 name="Oval 71"/>
          <p:cNvSpPr/>
          <p:nvPr/>
        </p:nvSpPr>
        <p:spPr bwMode="auto">
          <a:xfrm>
            <a:off x="4579239" y="48737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 name="Oval 72"/>
          <p:cNvSpPr/>
          <p:nvPr/>
        </p:nvSpPr>
        <p:spPr bwMode="auto">
          <a:xfrm>
            <a:off x="4659239" y="48337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4749096" y="48296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5025289" y="47194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4861314" y="47938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5097270" y="46278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4955167" y="4746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3834248" y="45951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3754244" y="452078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4249544" y="47439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4343753" y="47439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3990452" y="46695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3914252" y="465232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4072242" y="4686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4155335" y="4726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4437606" y="47313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4520048" y="47532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4598904" y="476662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4678904" y="4726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4792521" y="47241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5044954" y="461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4880979" y="4686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5116935" y="452078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4974832" y="4639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3819261" y="4510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3739257" y="44360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4234557" y="46592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4328766" y="46592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3975465" y="45848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3899265" y="45676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4057255" y="46020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4140348" y="46419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4422619" y="464662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4505061" y="46684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4583917" y="46819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4663917" y="46419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4753774" y="46378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5029967" y="45276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4865992" y="46020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5101948" y="44360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4959845" y="455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3814585" y="44685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3734581" y="43941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4229881" y="46173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4324090" y="46173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3970789" y="45429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3894589" y="4525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4052579" y="45601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4135672" y="4600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4417943" y="46047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4500385" y="462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4659241" y="4600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4749098" y="45959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5025291" y="44857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4861316" y="45601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5097272" y="43941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4955169" y="4513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3834250" y="43614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3754246" y="428707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4249546" y="45102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4343755" y="45102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3990454" y="44358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3914254" y="44186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4072244" y="44530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4155337" y="4492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4437608" y="4497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4520050" y="45194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4598906" y="45329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4678906" y="4492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4792523" y="44904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5044956" y="43786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4880981" y="44530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5116937" y="428707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4974834" y="4405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3819263" y="42767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3739259" y="42023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4234559" y="44255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4328768" y="44255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3975467" y="43511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3899267" y="43338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4057257" y="43683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4140350" y="4408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4422621" y="441290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4505063" y="44347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4583919" y="44481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4663919" y="4408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4753776" y="44041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5029969" y="42939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4865994" y="43683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5101950" y="42023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4959847" y="4321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3814584" y="4123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3734580" y="40489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4229880" y="42720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4324089" y="42720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3970788" y="41976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3894588" y="41804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4052578" y="421492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4135671" y="4254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4417942" y="42594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4500384" y="42813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4579240" y="4294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4659240" y="4254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4749097" y="42507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5025290" y="4140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7" name="Oval 176"/>
          <p:cNvSpPr/>
          <p:nvPr/>
        </p:nvSpPr>
        <p:spPr bwMode="auto">
          <a:xfrm>
            <a:off x="4861315" y="421492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Oval 177"/>
          <p:cNvSpPr/>
          <p:nvPr/>
        </p:nvSpPr>
        <p:spPr bwMode="auto">
          <a:xfrm>
            <a:off x="5097271" y="40489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4955168" y="4167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3834249" y="401622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3754245" y="394183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4249545" y="41649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4343754" y="41649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3990453" y="40906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3914253" y="40733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4072243" y="41078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4155336" y="4147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8" name="Oval 187"/>
          <p:cNvSpPr/>
          <p:nvPr/>
        </p:nvSpPr>
        <p:spPr bwMode="auto">
          <a:xfrm>
            <a:off x="4437607" y="41523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9" name="Oval 188"/>
          <p:cNvSpPr/>
          <p:nvPr/>
        </p:nvSpPr>
        <p:spPr bwMode="auto">
          <a:xfrm>
            <a:off x="4520049" y="41742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0" name="Oval 189"/>
          <p:cNvSpPr/>
          <p:nvPr/>
        </p:nvSpPr>
        <p:spPr bwMode="auto">
          <a:xfrm>
            <a:off x="4598905" y="41876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1" name="Oval 190"/>
          <p:cNvSpPr/>
          <p:nvPr/>
        </p:nvSpPr>
        <p:spPr bwMode="auto">
          <a:xfrm>
            <a:off x="4678905" y="4147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2" name="Oval 191"/>
          <p:cNvSpPr/>
          <p:nvPr/>
        </p:nvSpPr>
        <p:spPr bwMode="auto">
          <a:xfrm>
            <a:off x="4792522" y="41451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3" name="Oval 192"/>
          <p:cNvSpPr/>
          <p:nvPr/>
        </p:nvSpPr>
        <p:spPr bwMode="auto">
          <a:xfrm>
            <a:off x="5044955" y="40334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4" name="Oval 193"/>
          <p:cNvSpPr/>
          <p:nvPr/>
        </p:nvSpPr>
        <p:spPr bwMode="auto">
          <a:xfrm>
            <a:off x="4880980" y="41078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5" name="Oval 194"/>
          <p:cNvSpPr/>
          <p:nvPr/>
        </p:nvSpPr>
        <p:spPr bwMode="auto">
          <a:xfrm>
            <a:off x="5116936" y="394183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6" name="Oval 195"/>
          <p:cNvSpPr/>
          <p:nvPr/>
        </p:nvSpPr>
        <p:spPr bwMode="auto">
          <a:xfrm>
            <a:off x="4974833" y="40607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7" name="Oval 196"/>
          <p:cNvSpPr/>
          <p:nvPr/>
        </p:nvSpPr>
        <p:spPr bwMode="auto">
          <a:xfrm>
            <a:off x="3819262" y="39315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8" name="Oval 197"/>
          <p:cNvSpPr/>
          <p:nvPr/>
        </p:nvSpPr>
        <p:spPr bwMode="auto">
          <a:xfrm>
            <a:off x="3739258" y="38571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9" name="Oval 198"/>
          <p:cNvSpPr/>
          <p:nvPr/>
        </p:nvSpPr>
        <p:spPr bwMode="auto">
          <a:xfrm>
            <a:off x="4234558" y="40802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0" name="Oval 199"/>
          <p:cNvSpPr/>
          <p:nvPr/>
        </p:nvSpPr>
        <p:spPr bwMode="auto">
          <a:xfrm>
            <a:off x="4328767" y="40802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1" name="Oval 200"/>
          <p:cNvSpPr/>
          <p:nvPr/>
        </p:nvSpPr>
        <p:spPr bwMode="auto">
          <a:xfrm>
            <a:off x="3975466" y="40058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2" name="Oval 201"/>
          <p:cNvSpPr/>
          <p:nvPr/>
        </p:nvSpPr>
        <p:spPr bwMode="auto">
          <a:xfrm>
            <a:off x="3899266" y="39886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3" name="Oval 202"/>
          <p:cNvSpPr/>
          <p:nvPr/>
        </p:nvSpPr>
        <p:spPr bwMode="auto">
          <a:xfrm>
            <a:off x="4057256" y="40231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4" name="Oval 203"/>
          <p:cNvSpPr/>
          <p:nvPr/>
        </p:nvSpPr>
        <p:spPr bwMode="auto">
          <a:xfrm>
            <a:off x="4140349" y="4063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5" name="Oval 204"/>
          <p:cNvSpPr/>
          <p:nvPr/>
        </p:nvSpPr>
        <p:spPr bwMode="auto">
          <a:xfrm>
            <a:off x="4422620" y="406767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6" name="Oval 205"/>
          <p:cNvSpPr/>
          <p:nvPr/>
        </p:nvSpPr>
        <p:spPr bwMode="auto">
          <a:xfrm>
            <a:off x="4505062" y="40895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7" name="Oval 206"/>
          <p:cNvSpPr/>
          <p:nvPr/>
        </p:nvSpPr>
        <p:spPr bwMode="auto">
          <a:xfrm>
            <a:off x="4583918" y="41029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8" name="Oval 207"/>
          <p:cNvSpPr/>
          <p:nvPr/>
        </p:nvSpPr>
        <p:spPr bwMode="auto">
          <a:xfrm>
            <a:off x="4663918" y="4063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9" name="Oval 208"/>
          <p:cNvSpPr/>
          <p:nvPr/>
        </p:nvSpPr>
        <p:spPr bwMode="auto">
          <a:xfrm>
            <a:off x="4753775" y="40589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0" name="Oval 209"/>
          <p:cNvSpPr/>
          <p:nvPr/>
        </p:nvSpPr>
        <p:spPr bwMode="auto">
          <a:xfrm>
            <a:off x="5029968" y="39487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1" name="Oval 210"/>
          <p:cNvSpPr/>
          <p:nvPr/>
        </p:nvSpPr>
        <p:spPr bwMode="auto">
          <a:xfrm>
            <a:off x="4865993" y="40231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2" name="Oval 211"/>
          <p:cNvSpPr/>
          <p:nvPr/>
        </p:nvSpPr>
        <p:spPr bwMode="auto">
          <a:xfrm>
            <a:off x="5101949" y="38571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3" name="Oval 212"/>
          <p:cNvSpPr/>
          <p:nvPr/>
        </p:nvSpPr>
        <p:spPr bwMode="auto">
          <a:xfrm>
            <a:off x="4959846" y="39759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214" name="Group 213"/>
          <p:cNvGrpSpPr/>
          <p:nvPr/>
        </p:nvGrpSpPr>
        <p:grpSpPr>
          <a:xfrm rot="10800000">
            <a:off x="3725316" y="3500243"/>
            <a:ext cx="1467465" cy="711234"/>
            <a:chOff x="2342535" y="3243650"/>
            <a:chExt cx="1467465" cy="711234"/>
          </a:xfrm>
        </p:grpSpPr>
        <p:sp>
          <p:nvSpPr>
            <p:cNvPr id="215" name="Oval 214"/>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6" name="Oval 215"/>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7" name="Oval 216"/>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8" name="Oval 217"/>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9" name="Oval 218"/>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0" name="Oval 219"/>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1" name="Oval 220"/>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2" name="Oval 221"/>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3" name="Oval 222"/>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4" name="Oval 223"/>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5" name="Oval 224"/>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6" name="Oval 225"/>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7" name="Oval 226"/>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8" name="Oval 227"/>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9" name="Oval 228"/>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0" name="Oval 229"/>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1" name="Oval 230"/>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2" name="Oval 231"/>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3" name="Oval 232"/>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4" name="Oval 233"/>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5" name="Oval 234"/>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6" name="Oval 235"/>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7" name="Oval 236"/>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8" name="Oval 237"/>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9" name="Oval 238"/>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0" name="Oval 239"/>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1" name="Oval 240"/>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2" name="Oval 241"/>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3" name="Oval 242"/>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4" name="Oval 243"/>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5" name="Oval 244"/>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6" name="Oval 245"/>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7" name="Oval 246"/>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8" name="Oval 247"/>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9" name="Oval 248"/>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0" name="Oval 249"/>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1" name="Oval 250"/>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2" name="Oval 251"/>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3" name="Oval 252"/>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4" name="Oval 253"/>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5" name="Oval 254"/>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6" name="Oval 255"/>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7" name="Oval 256"/>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8" name="Oval 257"/>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9" name="Oval 258"/>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0" name="Oval 259"/>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1" name="Oval 260"/>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2" name="Oval 261"/>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3" name="Oval 262"/>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4" name="Oval 263"/>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5" name="Oval 264"/>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6" name="Oval 265"/>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7" name="Oval 266"/>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8" name="Oval 267"/>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9" name="Oval 268"/>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0" name="Oval 269"/>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1" name="Oval 270"/>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2" name="Oval 271"/>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3" name="Oval 272"/>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4" name="Oval 273"/>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5" name="Oval 274"/>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6" name="Oval 275"/>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7" name="Oval 276"/>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8" name="Oval 277"/>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9" name="Oval 278"/>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0" name="Oval 279"/>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1" name="Oval 280"/>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2" name="Oval 281"/>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3" name="Oval 282"/>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4" name="Oval 283"/>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5" name="Oval 284"/>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6" name="Oval 285"/>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7" name="Oval 286"/>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8" name="Oval 287"/>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9" name="Oval 288"/>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0" name="Oval 289"/>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1" name="Oval 290"/>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2" name="Oval 291"/>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3" name="Oval 292"/>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4" name="Oval 293"/>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5" name="Oval 294"/>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6" name="Oval 295"/>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7" name="Oval 296"/>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8" name="Oval 297"/>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9" name="Oval 298"/>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0" name="Oval 299"/>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1" name="Oval 300"/>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2" name="Oval 301"/>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3" name="Oval 302"/>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4" name="Oval 303"/>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5" name="Oval 304"/>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6" name="Oval 305"/>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7" name="Oval 306"/>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8" name="Oval 307"/>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9" name="Oval 308"/>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0" name="Oval 309"/>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1" name="Oval 310"/>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2" name="Oval 311"/>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3" name="Oval 312"/>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4" name="Oval 313"/>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5" name="Oval 314"/>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6" name="Oval 315"/>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7" name="Oval 316"/>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8" name="Oval 317"/>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9" name="Oval 318"/>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0" name="Oval 319"/>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1" name="Oval 320"/>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2" name="Oval 321"/>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Oval 322"/>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Oval 323"/>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Oval 324"/>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Oval 325"/>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7" name="Oval 326"/>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Oval 327"/>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Oval 328"/>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Oval 329"/>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Oval 330"/>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Oval 331"/>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Oval 332"/>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34" name="Flowchart: Magnetic Disk 333"/>
          <p:cNvSpPr/>
          <p:nvPr/>
        </p:nvSpPr>
        <p:spPr bwMode="auto">
          <a:xfrm>
            <a:off x="3744623" y="3387779"/>
            <a:ext cx="1447800" cy="1981200"/>
          </a:xfrm>
          <a:prstGeom prst="flowChartMagneticDisk">
            <a:avLst/>
          </a:prstGeom>
          <a:solidFill>
            <a:schemeClr val="accent1">
              <a:alpha val="60000"/>
            </a:scheme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Flowchart: Magnetic Disk 334"/>
          <p:cNvSpPr/>
          <p:nvPr/>
        </p:nvSpPr>
        <p:spPr bwMode="auto">
          <a:xfrm>
            <a:off x="3734580" y="3369277"/>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pic>
        <p:nvPicPr>
          <p:cNvPr id="336" name="Picture 335"/>
          <p:cNvPicPr>
            <a:picLocks noChangeAspect="1"/>
          </p:cNvPicPr>
          <p:nvPr/>
        </p:nvPicPr>
        <p:blipFill>
          <a:blip r:embed="rId2" cstate="print"/>
          <a:stretch>
            <a:fillRect/>
          </a:stretch>
        </p:blipFill>
        <p:spPr>
          <a:xfrm>
            <a:off x="6981825" y="2857500"/>
            <a:ext cx="2009775" cy="3086100"/>
          </a:xfrm>
          <a:prstGeom prst="rect">
            <a:avLst/>
          </a:prstGeom>
        </p:spPr>
      </p:pic>
      <p:pic>
        <p:nvPicPr>
          <p:cNvPr id="337" name="Picture 336"/>
          <p:cNvPicPr>
            <a:picLocks noChangeAspect="1"/>
          </p:cNvPicPr>
          <p:nvPr/>
        </p:nvPicPr>
        <p:blipFill>
          <a:blip r:embed="rId3" cstate="print"/>
          <a:stretch>
            <a:fillRect/>
          </a:stretch>
        </p:blipFill>
        <p:spPr>
          <a:xfrm>
            <a:off x="7229494" y="4728756"/>
            <a:ext cx="1153503" cy="510837"/>
          </a:xfrm>
          <a:prstGeom prst="rect">
            <a:avLst/>
          </a:prstGeom>
        </p:spPr>
      </p:pic>
      <p:sp>
        <p:nvSpPr>
          <p:cNvPr id="338" name="Right Arrow 337"/>
          <p:cNvSpPr/>
          <p:nvPr/>
        </p:nvSpPr>
        <p:spPr bwMode="auto">
          <a:xfrm>
            <a:off x="5457825" y="4152024"/>
            <a:ext cx="1524000" cy="5947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Content Placeholder 2"/>
          <p:cNvSpPr txBox="1">
            <a:spLocks/>
          </p:cNvSpPr>
          <p:nvPr/>
        </p:nvSpPr>
        <p:spPr bwMode="auto">
          <a:xfrm>
            <a:off x="73016" y="5054702"/>
            <a:ext cx="3361050" cy="507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i="1" kern="0" dirty="0" smtClean="0">
                <a:latin typeface="Century Gothic" pitchFamily="34" charset="0"/>
                <a:ea typeface="Gulim" pitchFamily="34" charset="-127"/>
              </a:rPr>
              <a:t>4 gal water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Tree>
    <p:extLst>
      <p:ext uri="{BB962C8B-B14F-4D97-AF65-F5344CB8AC3E}">
        <p14:creationId xmlns:p14="http://schemas.microsoft.com/office/powerpoint/2010/main" val="4495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34" grpId="0" animBg="1"/>
      <p:bldP spid="338" grpId="0" animBg="1"/>
      <p:bldP spid="3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4000" cy="4876800"/>
          </a:xfrm>
        </p:spPr>
        <p:txBody>
          <a:bodyPr/>
          <a:lstStyle/>
          <a:p>
            <a:pPr>
              <a:buNone/>
            </a:pPr>
            <a:r>
              <a:rPr lang="en-US" b="1" dirty="0" smtClean="0"/>
              <a:t>      Increase Flavor</a:t>
            </a:r>
          </a:p>
          <a:p>
            <a:pPr>
              <a:buNone/>
            </a:pPr>
            <a:endParaRPr lang="en-US" dirty="0" smtClean="0"/>
          </a:p>
          <a:p>
            <a:pPr>
              <a:buNone/>
            </a:pPr>
            <a:r>
              <a:rPr lang="en-US" b="1" dirty="0" smtClean="0"/>
              <a:t>			          Increase Color</a:t>
            </a:r>
          </a:p>
          <a:p>
            <a:pPr>
              <a:buNone/>
            </a:pPr>
            <a:endParaRPr lang="en-US" dirty="0" smtClean="0"/>
          </a:p>
          <a:p>
            <a:pPr>
              <a:buNone/>
            </a:pPr>
            <a:r>
              <a:rPr lang="en-US" b="1" dirty="0" smtClean="0"/>
              <a:t>					       Improve Head Retention</a:t>
            </a:r>
          </a:p>
          <a:p>
            <a:pPr>
              <a:buNone/>
            </a:pPr>
            <a:r>
              <a:rPr lang="en-US" b="1" dirty="0" smtClean="0"/>
              <a:t>         Improve Mouth Feel</a:t>
            </a:r>
          </a:p>
          <a:p>
            <a:pPr>
              <a:buNone/>
            </a:pPr>
            <a:endParaRPr lang="en-US" dirty="0" smtClean="0"/>
          </a:p>
          <a:p>
            <a:pPr>
              <a:buNone/>
            </a:pPr>
            <a:endParaRPr lang="en-US" dirty="0" smtClean="0"/>
          </a:p>
          <a:p>
            <a:pPr>
              <a:buNone/>
            </a:pPr>
            <a:r>
              <a:rPr lang="en-US" b="1" dirty="0" smtClean="0"/>
              <a:t>				          Reduced Gravity</a:t>
            </a:r>
          </a:p>
          <a:p>
            <a:pPr>
              <a:buNone/>
            </a:pPr>
            <a:r>
              <a:rPr lang="en-US" dirty="0" smtClean="0"/>
              <a:t>				   	</a:t>
            </a:r>
            <a:r>
              <a:rPr lang="en-US" sz="1600" dirty="0" smtClean="0"/>
              <a:t>*stays with spent grain</a:t>
            </a:r>
            <a:endParaRPr lang="en-US" dirty="0" smtClean="0"/>
          </a:p>
          <a:p>
            <a:pPr>
              <a:buNone/>
            </a:pPr>
            <a:endParaRPr lang="en-US" dirty="0" smtClean="0"/>
          </a:p>
          <a:p>
            <a:pPr>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7721AB60-DDF9-4D0B-B6CC-3E8E651BF192}" type="slidenum">
              <a:rPr lang="en-US" altLang="en-US" smtClean="0"/>
              <a:pPr/>
              <a:t>1</a:t>
            </a:fld>
            <a:endParaRPr lang="en-US" altLang="en-US">
              <a:solidFill>
                <a:schemeClr val="tx1"/>
              </a:solidFill>
            </a:endParaRPr>
          </a:p>
        </p:txBody>
      </p:sp>
      <p:sp>
        <p:nvSpPr>
          <p:cNvPr id="5" name="Content Placeholder 2"/>
          <p:cNvSpPr txBox="1">
            <a:spLocks/>
          </p:cNvSpPr>
          <p:nvPr/>
        </p:nvSpPr>
        <p:spPr bwMode="auto">
          <a:xfrm>
            <a:off x="609600" y="7620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u="sng" kern="0" dirty="0" smtClean="0">
                <a:solidFill>
                  <a:srgbClr val="522F15"/>
                </a:solidFill>
                <a:latin typeface="Century Gothic" pitchFamily="34" charset="0"/>
                <a:ea typeface="+mn-ea"/>
              </a:rPr>
              <a:t>Non-Enzymatic</a:t>
            </a:r>
            <a:r>
              <a:rPr kumimoji="0" lang="en-US" altLang="en-US" sz="2800" b="1" i="0" u="sng" strike="noStrike" kern="0" cap="none" spc="0" normalizeH="0" baseline="0" noProof="0" dirty="0" smtClean="0">
                <a:ln>
                  <a:noFill/>
                </a:ln>
                <a:solidFill>
                  <a:srgbClr val="522F15"/>
                </a:solidFill>
                <a:effectLst/>
                <a:uLnTx/>
                <a:uFillTx/>
                <a:latin typeface="Century Gothic" pitchFamily="34" charset="0"/>
                <a:ea typeface="+mn-ea"/>
              </a:rPr>
              <a:t> Mashing : Why do it?</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b="1" kern="0" dirty="0" smtClean="0">
                <a:solidFill>
                  <a:srgbClr val="522F15"/>
                </a:solidFill>
                <a:latin typeface="+mn-lt"/>
                <a:ea typeface="+mn-ea"/>
              </a:rPr>
              <a:t>Big malty flavor </a:t>
            </a:r>
            <a:r>
              <a:rPr lang="en-US" altLang="en-US" b="1" kern="0" dirty="0">
                <a:solidFill>
                  <a:srgbClr val="522F15"/>
                </a:solidFill>
                <a:latin typeface="+mn-lt"/>
                <a:ea typeface="+mn-ea"/>
              </a:rPr>
              <a:t>&amp;</a:t>
            </a:r>
            <a:r>
              <a:rPr lang="en-US" altLang="en-US" b="1" kern="0" dirty="0" smtClean="0">
                <a:solidFill>
                  <a:srgbClr val="522F15"/>
                </a:solidFill>
                <a:latin typeface="+mn-lt"/>
                <a:ea typeface="+mn-ea"/>
              </a:rPr>
              <a:t> color, without the gravity</a:t>
            </a:r>
            <a:endParaRPr kumimoji="0" lang="en-US" altLang="en-US" b="1" i="0" u="none" strike="noStrike" kern="0" cap="none" spc="0" normalizeH="0" baseline="0" noProof="0" dirty="0" smtClean="0">
              <a:ln>
                <a:noFill/>
              </a:ln>
              <a:solidFill>
                <a:srgbClr val="522F15"/>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1" i="0" u="none" strike="noStrike" kern="0" cap="none" spc="0" normalizeH="0" baseline="0" noProof="0" dirty="0" smtClean="0">
              <a:ln>
                <a:noFill/>
              </a:ln>
              <a:solidFill>
                <a:srgbClr val="522F15"/>
              </a:solidFill>
              <a:effectLst/>
              <a:uLnTx/>
              <a:uFillTx/>
              <a:latin typeface="+mn-lt"/>
              <a:ea typeface="+mn-ea"/>
              <a:cs typeface="+mn-cs"/>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4114" y="2013402"/>
            <a:ext cx="1561453" cy="2085026"/>
          </a:xfrm>
          <a:prstGeom prst="rect">
            <a:avLst/>
          </a:prstGeom>
          <a:noFill/>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9600" y="2396952"/>
            <a:ext cx="1981200" cy="1317927"/>
          </a:xfrm>
          <a:prstGeom prst="rect">
            <a:avLst/>
          </a:prstGeom>
          <a:noFill/>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04900" y="4419600"/>
            <a:ext cx="2057400" cy="2057400"/>
          </a:xfrm>
          <a:prstGeom prst="rect">
            <a:avLst/>
          </a:prstGeom>
          <a:noFill/>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838825" y="4953000"/>
            <a:ext cx="2507344" cy="1411341"/>
          </a:xfrm>
          <a:prstGeom prst="rect">
            <a:avLst/>
          </a:prstGeom>
          <a:noFill/>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14800" y="1828800"/>
            <a:ext cx="2057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19</a:t>
            </a:fld>
            <a:endParaRPr lang="en-US" altLang="en-US">
              <a:solidFill>
                <a:schemeClr val="tx1"/>
              </a:solidFill>
            </a:endParaRPr>
          </a:p>
        </p:txBody>
      </p:sp>
      <p:sp>
        <p:nvSpPr>
          <p:cNvPr id="5" name="Content Placeholder 2"/>
          <p:cNvSpPr>
            <a:spLocks noGrp="1"/>
          </p:cNvSpPr>
          <p:nvPr>
            <p:ph idx="1"/>
          </p:nvPr>
        </p:nvSpPr>
        <p:spPr>
          <a:xfrm>
            <a:off x="609600" y="609600"/>
            <a:ext cx="7772400" cy="838200"/>
          </a:xfrm>
        </p:spPr>
        <p:txBody>
          <a:bodyPr/>
          <a:lstStyle/>
          <a:p>
            <a:pPr marL="0" indent="0" algn="ctr">
              <a:buFontTx/>
              <a:buNone/>
              <a:defRPr/>
            </a:pPr>
            <a:r>
              <a:rPr lang="en-US" altLang="en-US" sz="4000" b="1" u="sng" dirty="0" smtClean="0">
                <a:latin typeface="Century Gothic" pitchFamily="34" charset="0"/>
              </a:rPr>
              <a:t>Example Brew 1</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1430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Fractionating Specialty Malt</a:t>
            </a:r>
          </a:p>
          <a:p>
            <a:pPr marL="742950" marR="0" lvl="0" indent="-742950" algn="ctr" defTabSz="914400" rtl="0" eaLnBrk="0" fontAlgn="base" latinLnBrk="0" hangingPunct="0">
              <a:lnSpc>
                <a:spcPct val="100000"/>
              </a:lnSpc>
              <a:spcBef>
                <a:spcPct val="20000"/>
              </a:spcBef>
              <a:spcAft>
                <a:spcPct val="0"/>
              </a:spcAft>
              <a:buClrTx/>
              <a:buSzTx/>
              <a:tabLst/>
              <a:defRPr/>
            </a:pP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56" name="Rounded Rectangle 355"/>
          <p:cNvSpPr/>
          <p:nvPr/>
        </p:nvSpPr>
        <p:spPr bwMode="auto">
          <a:xfrm>
            <a:off x="84993" y="1790700"/>
            <a:ext cx="22860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Specialty</a:t>
            </a:r>
            <a:r>
              <a:rPr kumimoji="0" lang="en-US" sz="2400" b="1" i="0" u="none" strike="noStrike" cap="none" normalizeH="0" baseline="0" dirty="0" smtClean="0">
                <a:ln>
                  <a:noFill/>
                </a:ln>
                <a:solidFill>
                  <a:schemeClr val="bg1"/>
                </a:solidFill>
                <a:effectLst/>
                <a:latin typeface="Arial" charset="0"/>
                <a:ea typeface="ＭＳ Ｐゴシック" pitchFamily="-96" charset="-128"/>
              </a:rPr>
              <a:t> Malt</a:t>
            </a:r>
          </a:p>
        </p:txBody>
      </p:sp>
      <p:sp>
        <p:nvSpPr>
          <p:cNvPr id="357" name="Rounded Rectangle 356"/>
          <p:cNvSpPr/>
          <p:nvPr/>
        </p:nvSpPr>
        <p:spPr bwMode="auto">
          <a:xfrm>
            <a:off x="2514600" y="1795096"/>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358" name="Straight Arrow Connector 357"/>
          <p:cNvCxnSpPr/>
          <p:nvPr/>
        </p:nvCxnSpPr>
        <p:spPr bwMode="auto">
          <a:xfrm>
            <a:off x="1219200" y="2286000"/>
            <a:ext cx="22860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9" name="Straight Arrow Connector 358"/>
          <p:cNvCxnSpPr/>
          <p:nvPr/>
        </p:nvCxnSpPr>
        <p:spPr bwMode="auto">
          <a:xfrm flipH="1">
            <a:off x="2667000" y="2286000"/>
            <a:ext cx="68580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0" name="Rounded Rectangle 359"/>
          <p:cNvSpPr/>
          <p:nvPr/>
        </p:nvSpPr>
        <p:spPr bwMode="auto">
          <a:xfrm>
            <a:off x="594945" y="3786738"/>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61" name="Rounded Rectangle 360"/>
          <p:cNvSpPr/>
          <p:nvPr/>
        </p:nvSpPr>
        <p:spPr bwMode="auto">
          <a:xfrm>
            <a:off x="990600" y="2758038"/>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Mash</a:t>
            </a:r>
          </a:p>
        </p:txBody>
      </p:sp>
      <p:sp>
        <p:nvSpPr>
          <p:cNvPr id="362" name="Rounded Rectangle 361"/>
          <p:cNvSpPr/>
          <p:nvPr/>
        </p:nvSpPr>
        <p:spPr bwMode="auto">
          <a:xfrm>
            <a:off x="504092" y="4830276"/>
            <a:ext cx="2010508" cy="4572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charset="0"/>
                <a:ea typeface="ＭＳ Ｐゴシック" pitchFamily="-96" charset="-128"/>
              </a:rPr>
              <a:t>Spent Grain</a:t>
            </a:r>
          </a:p>
        </p:txBody>
      </p:sp>
      <p:cxnSp>
        <p:nvCxnSpPr>
          <p:cNvPr id="363" name="Straight Arrow Connector 362"/>
          <p:cNvCxnSpPr/>
          <p:nvPr/>
        </p:nvCxnSpPr>
        <p:spPr bwMode="auto">
          <a:xfrm flipH="1">
            <a:off x="1509346" y="4313724"/>
            <a:ext cx="14654" cy="486876"/>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cxnSp>
        <p:nvCxnSpPr>
          <p:cNvPr id="364" name="Straight Arrow Connector 363"/>
          <p:cNvCxnSpPr/>
          <p:nvPr/>
        </p:nvCxnSpPr>
        <p:spPr bwMode="auto">
          <a:xfrm flipV="1">
            <a:off x="2590800" y="2286000"/>
            <a:ext cx="1905000" cy="1600200"/>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cxnSp>
        <p:nvCxnSpPr>
          <p:cNvPr id="365" name="Straight Arrow Connector 364"/>
          <p:cNvCxnSpPr/>
          <p:nvPr/>
        </p:nvCxnSpPr>
        <p:spPr bwMode="auto">
          <a:xfrm flipH="1">
            <a:off x="1509345" y="3276600"/>
            <a:ext cx="319456" cy="4339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6" name="Straight Arrow Connector 365"/>
          <p:cNvCxnSpPr/>
          <p:nvPr/>
        </p:nvCxnSpPr>
        <p:spPr bwMode="auto">
          <a:xfrm flipV="1">
            <a:off x="2667000" y="3886200"/>
            <a:ext cx="1219200" cy="990600"/>
          </a:xfrm>
          <a:prstGeom prst="straightConnector1">
            <a:avLst/>
          </a:prstGeom>
          <a:solidFill>
            <a:schemeClr val="accent1"/>
          </a:solidFill>
          <a:ln w="63500" cap="flat" cmpd="sng" algn="ctr">
            <a:solidFill>
              <a:srgbClr val="FFC000"/>
            </a:solidFill>
            <a:prstDash val="solid"/>
            <a:round/>
            <a:headEnd type="none" w="med" len="med"/>
            <a:tailEnd type="triangle"/>
          </a:ln>
          <a:effectLst/>
        </p:spPr>
      </p:cxnSp>
      <p:sp>
        <p:nvSpPr>
          <p:cNvPr id="368" name="Rounded Rectangle 367"/>
          <p:cNvSpPr/>
          <p:nvPr/>
        </p:nvSpPr>
        <p:spPr bwMode="auto">
          <a:xfrm>
            <a:off x="4526298" y="1905000"/>
            <a:ext cx="1828800" cy="4572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Wort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70" name="Rounded Rectangle 369"/>
          <p:cNvSpPr/>
          <p:nvPr/>
        </p:nvSpPr>
        <p:spPr bwMode="auto">
          <a:xfrm>
            <a:off x="6667777" y="2699971"/>
            <a:ext cx="1905000" cy="4572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200" b="1" dirty="0" smtClean="0">
                <a:solidFill>
                  <a:schemeClr val="bg1"/>
                </a:solidFill>
              </a:rPr>
              <a:t>8# Pale</a:t>
            </a:r>
            <a:r>
              <a:rPr kumimoji="0" lang="en-US" sz="2200" b="1" i="0" u="none" strike="noStrike" cap="none" normalizeH="0" baseline="0" dirty="0" smtClean="0">
                <a:ln>
                  <a:noFill/>
                </a:ln>
                <a:solidFill>
                  <a:schemeClr val="bg1"/>
                </a:solidFill>
                <a:effectLst/>
              </a:rPr>
              <a:t> Malt</a:t>
            </a:r>
          </a:p>
        </p:txBody>
      </p:sp>
      <p:cxnSp>
        <p:nvCxnSpPr>
          <p:cNvPr id="371" name="Straight Arrow Connector 370"/>
          <p:cNvCxnSpPr>
            <a:stCxn id="370" idx="2"/>
            <a:endCxn id="375" idx="0"/>
          </p:cNvCxnSpPr>
          <p:nvPr/>
        </p:nvCxnSpPr>
        <p:spPr bwMode="auto">
          <a:xfrm>
            <a:off x="7620277" y="3157171"/>
            <a:ext cx="0" cy="490171"/>
          </a:xfrm>
          <a:prstGeom prst="straightConnector1">
            <a:avLst/>
          </a:prstGeom>
          <a:solidFill>
            <a:schemeClr val="accent1"/>
          </a:solidFill>
          <a:ln w="63500" cap="flat" cmpd="sng" algn="ctr">
            <a:solidFill>
              <a:srgbClr val="522F15"/>
            </a:solidFill>
            <a:prstDash val="solid"/>
            <a:round/>
            <a:headEnd type="none" w="med" len="med"/>
            <a:tailEnd type="triangle"/>
          </a:ln>
          <a:effectLst/>
        </p:spPr>
      </p:cxnSp>
      <p:sp>
        <p:nvSpPr>
          <p:cNvPr id="372" name="Rounded Rectangle 371"/>
          <p:cNvSpPr/>
          <p:nvPr/>
        </p:nvSpPr>
        <p:spPr bwMode="auto">
          <a:xfrm>
            <a:off x="6705877" y="4411176"/>
            <a:ext cx="1828800" cy="12954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solidFill>
                  <a:schemeClr val="bg1"/>
                </a:solidFill>
              </a:rPr>
              <a:t>Lauter</a:t>
            </a:r>
            <a:endParaRPr lang="en-US" b="1" dirty="0" smtClean="0">
              <a:solidFill>
                <a:schemeClr val="bg1"/>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Boil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Ferment</a:t>
            </a:r>
          </a:p>
        </p:txBody>
      </p:sp>
      <p:cxnSp>
        <p:nvCxnSpPr>
          <p:cNvPr id="373" name="Straight Arrow Connector 372"/>
          <p:cNvCxnSpPr>
            <a:stCxn id="375" idx="2"/>
            <a:endCxn id="372" idx="0"/>
          </p:cNvCxnSpPr>
          <p:nvPr/>
        </p:nvCxnSpPr>
        <p:spPr bwMode="auto">
          <a:xfrm>
            <a:off x="7620277" y="4104542"/>
            <a:ext cx="0" cy="306634"/>
          </a:xfrm>
          <a:prstGeom prst="straightConnector1">
            <a:avLst/>
          </a:prstGeom>
          <a:solidFill>
            <a:schemeClr val="accent1"/>
          </a:solidFill>
          <a:ln w="63500" cap="flat" cmpd="sng" algn="ctr">
            <a:solidFill>
              <a:srgbClr val="522F15"/>
            </a:solidFill>
            <a:prstDash val="solid"/>
            <a:round/>
            <a:headEnd type="none" w="med" len="med"/>
            <a:tailEnd type="triangle"/>
          </a:ln>
          <a:effectLst/>
        </p:spPr>
      </p:cxnSp>
      <p:cxnSp>
        <p:nvCxnSpPr>
          <p:cNvPr id="374" name="Straight Arrow Connector 373"/>
          <p:cNvCxnSpPr/>
          <p:nvPr/>
        </p:nvCxnSpPr>
        <p:spPr bwMode="auto">
          <a:xfrm>
            <a:off x="6400800" y="2133600"/>
            <a:ext cx="228600" cy="1752600"/>
          </a:xfrm>
          <a:prstGeom prst="straightConnector1">
            <a:avLst/>
          </a:prstGeom>
          <a:solidFill>
            <a:schemeClr val="accent1"/>
          </a:solidFill>
          <a:ln w="63500" cap="flat" cmpd="sng" algn="ctr">
            <a:solidFill>
              <a:srgbClr val="522F15"/>
            </a:solidFill>
            <a:prstDash val="solid"/>
            <a:round/>
            <a:headEnd type="none" w="med" len="med"/>
            <a:tailEnd type="triangle"/>
          </a:ln>
          <a:effectLst/>
        </p:spPr>
      </p:cxnSp>
      <p:sp>
        <p:nvSpPr>
          <p:cNvPr id="375" name="Rounded Rectangle 374"/>
          <p:cNvSpPr/>
          <p:nvPr/>
        </p:nvSpPr>
        <p:spPr bwMode="auto">
          <a:xfrm>
            <a:off x="6705877" y="3647342"/>
            <a:ext cx="1828800" cy="4572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Hot Mash</a:t>
            </a:r>
          </a:p>
        </p:txBody>
      </p:sp>
      <p:cxnSp>
        <p:nvCxnSpPr>
          <p:cNvPr id="385" name="Straight Arrow Connector 384"/>
          <p:cNvCxnSpPr>
            <a:stCxn id="372" idx="2"/>
            <a:endCxn id="386" idx="0"/>
          </p:cNvCxnSpPr>
          <p:nvPr/>
        </p:nvCxnSpPr>
        <p:spPr bwMode="auto">
          <a:xfrm>
            <a:off x="7620277" y="5706576"/>
            <a:ext cx="0" cy="254609"/>
          </a:xfrm>
          <a:prstGeom prst="straightConnector1">
            <a:avLst/>
          </a:prstGeom>
          <a:solidFill>
            <a:schemeClr val="accent1"/>
          </a:solidFill>
          <a:ln w="63500" cap="flat" cmpd="sng" algn="ctr">
            <a:solidFill>
              <a:srgbClr val="522F15"/>
            </a:solidFill>
            <a:prstDash val="solid"/>
            <a:round/>
            <a:headEnd type="none" w="med" len="med"/>
            <a:tailEnd type="triangle"/>
          </a:ln>
          <a:effectLst/>
        </p:spPr>
      </p:cxnSp>
      <p:sp>
        <p:nvSpPr>
          <p:cNvPr id="386" name="Rounded Rectangle 385"/>
          <p:cNvSpPr/>
          <p:nvPr/>
        </p:nvSpPr>
        <p:spPr bwMode="auto">
          <a:xfrm>
            <a:off x="6705877" y="5961185"/>
            <a:ext cx="1828800" cy="4572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Amber</a:t>
            </a:r>
            <a:r>
              <a:rPr kumimoji="0" lang="en-US" sz="2400" b="1" i="0" u="none" strike="noStrike" cap="none" normalizeH="0" dirty="0" smtClean="0">
                <a:ln>
                  <a:noFill/>
                </a:ln>
                <a:solidFill>
                  <a:schemeClr val="bg1"/>
                </a:solidFill>
                <a:effectLst/>
                <a:latin typeface="Arial" charset="0"/>
                <a:ea typeface="ＭＳ Ｐゴシック" pitchFamily="-96" charset="-128"/>
              </a:rPr>
              <a:t> Ale</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88" name="Rounded Rectangle 387"/>
          <p:cNvSpPr/>
          <p:nvPr/>
        </p:nvSpPr>
        <p:spPr bwMode="auto">
          <a:xfrm>
            <a:off x="4038600" y="3647342"/>
            <a:ext cx="1828800" cy="4572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dirty="0" smtClean="0">
                <a:ln>
                  <a:noFill/>
                </a:ln>
                <a:effectLst/>
                <a:latin typeface="Arial" charset="0"/>
                <a:ea typeface="ＭＳ Ｐゴシック" pitchFamily="-96" charset="-128"/>
              </a:rPr>
              <a:t>Hot Mash</a:t>
            </a:r>
            <a:endParaRPr kumimoji="0" lang="en-US" sz="2400" b="1" i="0" u="none" strike="noStrike" cap="none" normalizeH="0" baseline="0" dirty="0" smtClean="0">
              <a:ln>
                <a:noFill/>
              </a:ln>
              <a:effectLst/>
              <a:latin typeface="Arial" charset="0"/>
              <a:ea typeface="ＭＳ Ｐゴシック" pitchFamily="-96" charset="-128"/>
            </a:endParaRPr>
          </a:p>
        </p:txBody>
      </p:sp>
      <p:sp>
        <p:nvSpPr>
          <p:cNvPr id="389" name="Rounded Rectangle 388"/>
          <p:cNvSpPr/>
          <p:nvPr/>
        </p:nvSpPr>
        <p:spPr bwMode="auto">
          <a:xfrm>
            <a:off x="4572001" y="2514601"/>
            <a:ext cx="1523999" cy="850015"/>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effectLst/>
                <a:latin typeface="Arial" charset="0"/>
                <a:ea typeface="ＭＳ Ｐゴシック" pitchFamily="-96" charset="-128"/>
              </a:rPr>
              <a:t>Water &amp;</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effectLst/>
                <a:latin typeface="Arial" charset="0"/>
                <a:ea typeface="ＭＳ Ｐゴシック" pitchFamily="-96" charset="-128"/>
              </a:rPr>
              <a:t> 3.5# Pale Malt</a:t>
            </a:r>
          </a:p>
        </p:txBody>
      </p:sp>
      <p:cxnSp>
        <p:nvCxnSpPr>
          <p:cNvPr id="390" name="Straight Arrow Connector 389"/>
          <p:cNvCxnSpPr>
            <a:stCxn id="389" idx="2"/>
          </p:cNvCxnSpPr>
          <p:nvPr/>
        </p:nvCxnSpPr>
        <p:spPr bwMode="auto">
          <a:xfrm flipH="1">
            <a:off x="5181601" y="3364616"/>
            <a:ext cx="152400" cy="282726"/>
          </a:xfrm>
          <a:prstGeom prst="straightConnector1">
            <a:avLst/>
          </a:prstGeom>
          <a:solidFill>
            <a:schemeClr val="accent1"/>
          </a:solidFill>
          <a:ln w="63500" cap="flat" cmpd="sng" algn="ctr">
            <a:solidFill>
              <a:srgbClr val="FFC000"/>
            </a:solidFill>
            <a:prstDash val="solid"/>
            <a:round/>
            <a:headEnd type="none" w="med" len="med"/>
            <a:tailEnd type="triangle"/>
          </a:ln>
          <a:effectLst/>
        </p:spPr>
      </p:cxnSp>
      <p:sp>
        <p:nvSpPr>
          <p:cNvPr id="396" name="Rounded Rectangle 395"/>
          <p:cNvSpPr/>
          <p:nvPr/>
        </p:nvSpPr>
        <p:spPr bwMode="auto">
          <a:xfrm>
            <a:off x="4038600" y="4399084"/>
            <a:ext cx="1828800" cy="1295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t>Lauter</a:t>
            </a:r>
            <a:endParaRPr lang="en-US" b="1" dirty="0" smtClean="0"/>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Boil</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effectLst/>
              </a:rPr>
              <a:t>Ferment</a:t>
            </a:r>
          </a:p>
        </p:txBody>
      </p:sp>
      <p:cxnSp>
        <p:nvCxnSpPr>
          <p:cNvPr id="397" name="Straight Arrow Connector 396"/>
          <p:cNvCxnSpPr>
            <a:stCxn id="396" idx="2"/>
            <a:endCxn id="398" idx="0"/>
          </p:cNvCxnSpPr>
          <p:nvPr/>
        </p:nvCxnSpPr>
        <p:spPr bwMode="auto">
          <a:xfrm>
            <a:off x="4953000" y="5694484"/>
            <a:ext cx="0" cy="266701"/>
          </a:xfrm>
          <a:prstGeom prst="straightConnector1">
            <a:avLst/>
          </a:prstGeom>
          <a:solidFill>
            <a:schemeClr val="accent1"/>
          </a:solidFill>
          <a:ln w="63500" cap="flat" cmpd="sng" algn="ctr">
            <a:solidFill>
              <a:srgbClr val="FFC000"/>
            </a:solidFill>
            <a:prstDash val="solid"/>
            <a:round/>
            <a:headEnd type="none" w="med" len="med"/>
            <a:tailEnd type="triangle"/>
          </a:ln>
          <a:effectLst/>
        </p:spPr>
      </p:cxnSp>
      <p:sp>
        <p:nvSpPr>
          <p:cNvPr id="398" name="Rounded Rectangle 397"/>
          <p:cNvSpPr/>
          <p:nvPr/>
        </p:nvSpPr>
        <p:spPr bwMode="auto">
          <a:xfrm>
            <a:off x="4038600" y="5961185"/>
            <a:ext cx="1828800" cy="4572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Pale Ale</a:t>
            </a:r>
            <a:endParaRPr kumimoji="0" lang="en-US" sz="2400" b="1" i="0" u="none" strike="noStrike" cap="none" normalizeH="0" baseline="0" dirty="0" smtClean="0">
              <a:ln>
                <a:noFill/>
              </a:ln>
              <a:effectLst/>
            </a:endParaRPr>
          </a:p>
        </p:txBody>
      </p:sp>
      <p:cxnSp>
        <p:nvCxnSpPr>
          <p:cNvPr id="399" name="Straight Arrow Connector 398"/>
          <p:cNvCxnSpPr>
            <a:endCxn id="396" idx="0"/>
          </p:cNvCxnSpPr>
          <p:nvPr/>
        </p:nvCxnSpPr>
        <p:spPr bwMode="auto">
          <a:xfrm>
            <a:off x="4953000" y="4104542"/>
            <a:ext cx="0" cy="294542"/>
          </a:xfrm>
          <a:prstGeom prst="straightConnector1">
            <a:avLst/>
          </a:prstGeom>
          <a:solidFill>
            <a:schemeClr val="accent1"/>
          </a:solidFill>
          <a:ln w="63500"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19091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P spid="368" grpId="0" animBg="1"/>
      <p:bldP spid="370" grpId="0" animBg="1"/>
      <p:bldP spid="372" grpId="0" animBg="1"/>
      <p:bldP spid="375" grpId="0" animBg="1"/>
      <p:bldP spid="386" grpId="0" animBg="1"/>
      <p:bldP spid="388" grpId="0" animBg="1"/>
      <p:bldP spid="389" grpId="0" animBg="1"/>
      <p:bldP spid="396" grpId="0" animBg="1"/>
      <p:bldP spid="39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20</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Example Brew 1A &amp; 1B</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Fractionating Specialty Malt</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11" name="Oval 10"/>
          <p:cNvSpPr/>
          <p:nvPr/>
        </p:nvSpPr>
        <p:spPr bwMode="auto">
          <a:xfrm>
            <a:off x="3814584" y="3735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3734580" y="36612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4229880" y="3884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4324089" y="3884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3970788" y="3810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3894588" y="37927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4052578" y="3827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4135671" y="38671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4417942" y="38717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4500384" y="38936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4579240" y="39070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4659240" y="38671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4749097" y="38630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5025290" y="3752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4861315" y="3827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5097271" y="36612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4955168" y="37801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3834249" y="3628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3754245" y="35541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4249545" y="3777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4343754" y="3777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3990453" y="3702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3914253" y="36856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4072243" y="3720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4155336" y="37600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4437607" y="37646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4520049" y="37865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4598905" y="37999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4678905" y="37600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4792522" y="37574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5044955" y="3645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4880980" y="3720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5116936" y="35541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4974833" y="36730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3819262" y="3543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3739258" y="34694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4234558" y="3692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4328767" y="3692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3975466" y="3618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3899266" y="36009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4057256" y="3635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4140349" y="36753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4422620" y="36799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4505062" y="37018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4583918" y="3715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4663918" y="36753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Oval 56"/>
          <p:cNvSpPr/>
          <p:nvPr/>
        </p:nvSpPr>
        <p:spPr bwMode="auto">
          <a:xfrm>
            <a:off x="4753775" y="36712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 name="Oval 57"/>
          <p:cNvSpPr/>
          <p:nvPr/>
        </p:nvSpPr>
        <p:spPr bwMode="auto">
          <a:xfrm>
            <a:off x="5029968" y="3561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 name="Oval 58"/>
          <p:cNvSpPr/>
          <p:nvPr/>
        </p:nvSpPr>
        <p:spPr bwMode="auto">
          <a:xfrm>
            <a:off x="4865993" y="3635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 name="Oval 59"/>
          <p:cNvSpPr/>
          <p:nvPr/>
        </p:nvSpPr>
        <p:spPr bwMode="auto">
          <a:xfrm>
            <a:off x="5101949" y="34694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 name="Oval 60"/>
          <p:cNvSpPr/>
          <p:nvPr/>
        </p:nvSpPr>
        <p:spPr bwMode="auto">
          <a:xfrm>
            <a:off x="4959846" y="35883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 name="Oval 61"/>
          <p:cNvSpPr/>
          <p:nvPr/>
        </p:nvSpPr>
        <p:spPr bwMode="auto">
          <a:xfrm>
            <a:off x="3814583" y="33903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 name="Oval 62"/>
          <p:cNvSpPr/>
          <p:nvPr/>
        </p:nvSpPr>
        <p:spPr bwMode="auto">
          <a:xfrm>
            <a:off x="3734579" y="33160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 name="Oval 63"/>
          <p:cNvSpPr/>
          <p:nvPr/>
        </p:nvSpPr>
        <p:spPr bwMode="auto">
          <a:xfrm>
            <a:off x="4229879" y="3539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 name="Oval 64"/>
          <p:cNvSpPr/>
          <p:nvPr/>
        </p:nvSpPr>
        <p:spPr bwMode="auto">
          <a:xfrm>
            <a:off x="4324088" y="3539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 name="Oval 65"/>
          <p:cNvSpPr/>
          <p:nvPr/>
        </p:nvSpPr>
        <p:spPr bwMode="auto">
          <a:xfrm>
            <a:off x="3970787" y="3464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 name="Oval 66"/>
          <p:cNvSpPr/>
          <p:nvPr/>
        </p:nvSpPr>
        <p:spPr bwMode="auto">
          <a:xfrm>
            <a:off x="3894587" y="34475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 name="Oval 67"/>
          <p:cNvSpPr/>
          <p:nvPr/>
        </p:nvSpPr>
        <p:spPr bwMode="auto">
          <a:xfrm>
            <a:off x="4052577" y="3482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 name="Oval 68"/>
          <p:cNvSpPr/>
          <p:nvPr/>
        </p:nvSpPr>
        <p:spPr bwMode="auto">
          <a:xfrm>
            <a:off x="4135670" y="35219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 name="Oval 69"/>
          <p:cNvSpPr/>
          <p:nvPr/>
        </p:nvSpPr>
        <p:spPr bwMode="auto">
          <a:xfrm>
            <a:off x="4417941" y="35265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 name="Oval 70"/>
          <p:cNvSpPr/>
          <p:nvPr/>
        </p:nvSpPr>
        <p:spPr bwMode="auto">
          <a:xfrm>
            <a:off x="4500383" y="35484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 name="Oval 71"/>
          <p:cNvSpPr/>
          <p:nvPr/>
        </p:nvSpPr>
        <p:spPr bwMode="auto">
          <a:xfrm>
            <a:off x="4579239" y="35618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 name="Oval 72"/>
          <p:cNvSpPr/>
          <p:nvPr/>
        </p:nvSpPr>
        <p:spPr bwMode="auto">
          <a:xfrm>
            <a:off x="4659239" y="35219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4749096" y="35178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5025289" y="3407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4861314" y="3482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5097270" y="33160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4955167" y="34348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3834248" y="32832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3754244" y="32089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4249544" y="3432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4343753" y="3432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3990452" y="33576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3914252" y="33404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4072242" y="3374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4155335" y="34148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4437606" y="34194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4520048" y="3441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4598904" y="34547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4678904" y="34148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4792521" y="34122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5044954" y="33005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4880979" y="3374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5116935" y="32089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4974832" y="33277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3819261" y="31985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3739257" y="31242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4234557" y="33473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4328766" y="33473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3975465" y="32729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3899265" y="32557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4057255" y="32901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4140348" y="33301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4422619" y="33347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4505061" y="3356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4583917" y="3370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4663917" y="33301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4753774" y="33259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5029967" y="3215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4865992" y="32901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5101948" y="31242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4959845" y="32430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3814585" y="31566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3734581" y="30822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4229881" y="33054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4324090" y="33054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3970789" y="32310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3894589" y="32138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4052579" y="32482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4135672" y="32882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4417943" y="32928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4500385" y="3314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4659241" y="32882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4749098" y="32840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5025291" y="3173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4861316" y="32482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5097272" y="30822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4955169" y="32011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3834250" y="30495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4249546" y="3198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4343755" y="3198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3990454" y="3123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3914254" y="31067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4072244" y="31411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4155337" y="31811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4437608" y="31857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4520050" y="3207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4598906" y="32210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4678906" y="31811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4792523" y="3178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5044956" y="3066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4880981" y="31411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5116937" y="29751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4974834" y="30940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4234559" y="31136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4328768" y="31136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3975467" y="30392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3899267" y="30220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4057257" y="30564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4140350" y="30963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4422621" y="31010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4505063" y="3122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4583919" y="31363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4663919" y="30963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4753776" y="30922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5029969" y="2982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4865994" y="30564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4959847" y="30093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Flowchart: Magnetic Disk 333"/>
          <p:cNvSpPr/>
          <p:nvPr/>
        </p:nvSpPr>
        <p:spPr bwMode="auto">
          <a:xfrm>
            <a:off x="3746315" y="2057400"/>
            <a:ext cx="1447800" cy="1981200"/>
          </a:xfrm>
          <a:prstGeom prst="flowChartMagneticDisk">
            <a:avLst/>
          </a:prstGeom>
          <a:solidFill>
            <a:srgbClr val="FF9900">
              <a:alpha val="8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Flowchart: Magnetic Disk 334"/>
          <p:cNvSpPr/>
          <p:nvPr/>
        </p:nvSpPr>
        <p:spPr bwMode="auto">
          <a:xfrm>
            <a:off x="3734580" y="2057400"/>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Left Arrow 1"/>
          <p:cNvSpPr/>
          <p:nvPr/>
        </p:nvSpPr>
        <p:spPr bwMode="auto">
          <a:xfrm rot="19582686">
            <a:off x="2465649" y="3949051"/>
            <a:ext cx="1295400" cy="42857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 name="TextBox 2"/>
          <p:cNvSpPr txBox="1"/>
          <p:nvPr/>
        </p:nvSpPr>
        <p:spPr>
          <a:xfrm>
            <a:off x="2362200" y="3353829"/>
            <a:ext cx="1425335" cy="461665"/>
          </a:xfrm>
          <a:prstGeom prst="rect">
            <a:avLst/>
          </a:prstGeom>
          <a:noFill/>
        </p:spPr>
        <p:txBody>
          <a:bodyPr wrap="square" rtlCol="0">
            <a:spAutoFit/>
          </a:bodyPr>
          <a:lstStyle/>
          <a:p>
            <a:r>
              <a:rPr lang="en-US" dirty="0" err="1" smtClean="0"/>
              <a:t>Lauter</a:t>
            </a:r>
            <a:endParaRPr lang="en-US" dirty="0"/>
          </a:p>
        </p:txBody>
      </p:sp>
      <p:sp>
        <p:nvSpPr>
          <p:cNvPr id="340" name="Flowchart: Magnetic Disk 339"/>
          <p:cNvSpPr/>
          <p:nvPr/>
        </p:nvSpPr>
        <p:spPr bwMode="auto">
          <a:xfrm>
            <a:off x="1003994" y="4291198"/>
            <a:ext cx="1447800" cy="1981200"/>
          </a:xfrm>
          <a:prstGeom prst="flowChartMagneticDisk">
            <a:avLst/>
          </a:prstGeom>
          <a:solidFill>
            <a:srgbClr val="FF9900">
              <a:alpha val="8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Left Arrow 340"/>
          <p:cNvSpPr/>
          <p:nvPr/>
        </p:nvSpPr>
        <p:spPr bwMode="auto">
          <a:xfrm rot="12992944">
            <a:off x="5186058" y="3925968"/>
            <a:ext cx="1295400" cy="42857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2" name="TextBox 341"/>
          <p:cNvSpPr txBox="1"/>
          <p:nvPr/>
        </p:nvSpPr>
        <p:spPr>
          <a:xfrm>
            <a:off x="5562912" y="3361736"/>
            <a:ext cx="2438088" cy="461665"/>
          </a:xfrm>
          <a:prstGeom prst="rect">
            <a:avLst/>
          </a:prstGeom>
          <a:noFill/>
        </p:spPr>
        <p:txBody>
          <a:bodyPr wrap="square" rtlCol="0">
            <a:spAutoFit/>
          </a:bodyPr>
          <a:lstStyle/>
          <a:p>
            <a:r>
              <a:rPr lang="en-US" dirty="0" smtClean="0"/>
              <a:t>Grain-Out</a:t>
            </a:r>
            <a:endParaRPr lang="en-US" dirty="0"/>
          </a:p>
        </p:txBody>
      </p:sp>
      <p:grpSp>
        <p:nvGrpSpPr>
          <p:cNvPr id="7" name="Group 6"/>
          <p:cNvGrpSpPr/>
          <p:nvPr/>
        </p:nvGrpSpPr>
        <p:grpSpPr>
          <a:xfrm>
            <a:off x="6434222" y="4291198"/>
            <a:ext cx="1467465" cy="1981200"/>
            <a:chOff x="6434222" y="4291198"/>
            <a:chExt cx="1467465" cy="1981200"/>
          </a:xfrm>
        </p:grpSpPr>
        <p:sp>
          <p:nvSpPr>
            <p:cNvPr id="668" name="Oval 667"/>
            <p:cNvSpPr/>
            <p:nvPr/>
          </p:nvSpPr>
          <p:spPr bwMode="auto">
            <a:xfrm>
              <a:off x="6514227" y="59694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6434223"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6929523"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1" name="Oval 670"/>
            <p:cNvSpPr/>
            <p:nvPr/>
          </p:nvSpPr>
          <p:spPr bwMode="auto">
            <a:xfrm>
              <a:off x="7023732"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Oval 671"/>
            <p:cNvSpPr/>
            <p:nvPr/>
          </p:nvSpPr>
          <p:spPr bwMode="auto">
            <a:xfrm>
              <a:off x="6670431" y="60437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3" name="Oval 672"/>
            <p:cNvSpPr/>
            <p:nvPr/>
          </p:nvSpPr>
          <p:spPr bwMode="auto">
            <a:xfrm>
              <a:off x="6594231" y="60265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4" name="Oval 673"/>
            <p:cNvSpPr/>
            <p:nvPr/>
          </p:nvSpPr>
          <p:spPr bwMode="auto">
            <a:xfrm>
              <a:off x="6752221"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5" name="Oval 674"/>
            <p:cNvSpPr/>
            <p:nvPr/>
          </p:nvSpPr>
          <p:spPr bwMode="auto">
            <a:xfrm>
              <a:off x="6835314"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6" name="Oval 675"/>
            <p:cNvSpPr/>
            <p:nvPr/>
          </p:nvSpPr>
          <p:spPr bwMode="auto">
            <a:xfrm>
              <a:off x="7117585" y="61055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7" name="Oval 676"/>
            <p:cNvSpPr/>
            <p:nvPr/>
          </p:nvSpPr>
          <p:spPr bwMode="auto">
            <a:xfrm>
              <a:off x="7200027" y="61274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8" name="Oval 677"/>
            <p:cNvSpPr/>
            <p:nvPr/>
          </p:nvSpPr>
          <p:spPr bwMode="auto">
            <a:xfrm>
              <a:off x="7278883" y="61408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9" name="Oval 678"/>
            <p:cNvSpPr/>
            <p:nvPr/>
          </p:nvSpPr>
          <p:spPr bwMode="auto">
            <a:xfrm>
              <a:off x="7358883"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0" name="Oval 679"/>
            <p:cNvSpPr/>
            <p:nvPr/>
          </p:nvSpPr>
          <p:spPr bwMode="auto">
            <a:xfrm>
              <a:off x="7448740" y="60968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1" name="Oval 680"/>
            <p:cNvSpPr/>
            <p:nvPr/>
          </p:nvSpPr>
          <p:spPr bwMode="auto">
            <a:xfrm>
              <a:off x="7724933" y="59866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2" name="Oval 681"/>
            <p:cNvSpPr/>
            <p:nvPr/>
          </p:nvSpPr>
          <p:spPr bwMode="auto">
            <a:xfrm>
              <a:off x="7560958"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3" name="Oval 682"/>
            <p:cNvSpPr/>
            <p:nvPr/>
          </p:nvSpPr>
          <p:spPr bwMode="auto">
            <a:xfrm>
              <a:off x="7796914"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4" name="Oval 683"/>
            <p:cNvSpPr/>
            <p:nvPr/>
          </p:nvSpPr>
          <p:spPr bwMode="auto">
            <a:xfrm>
              <a:off x="7654811" y="6013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5" name="Oval 684"/>
            <p:cNvSpPr/>
            <p:nvPr/>
          </p:nvSpPr>
          <p:spPr bwMode="auto">
            <a:xfrm>
              <a:off x="6533892" y="58623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6" name="Oval 685"/>
            <p:cNvSpPr/>
            <p:nvPr/>
          </p:nvSpPr>
          <p:spPr bwMode="auto">
            <a:xfrm>
              <a:off x="6453888"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7" name="Oval 686"/>
            <p:cNvSpPr/>
            <p:nvPr/>
          </p:nvSpPr>
          <p:spPr bwMode="auto">
            <a:xfrm>
              <a:off x="6949188"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8" name="Oval 687"/>
            <p:cNvSpPr/>
            <p:nvPr/>
          </p:nvSpPr>
          <p:spPr bwMode="auto">
            <a:xfrm>
              <a:off x="7043397"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9" name="Oval 688"/>
            <p:cNvSpPr/>
            <p:nvPr/>
          </p:nvSpPr>
          <p:spPr bwMode="auto">
            <a:xfrm>
              <a:off x="6690096" y="59367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0" name="Oval 689"/>
            <p:cNvSpPr/>
            <p:nvPr/>
          </p:nvSpPr>
          <p:spPr bwMode="auto">
            <a:xfrm>
              <a:off x="6613896" y="59194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1" name="Oval 690"/>
            <p:cNvSpPr/>
            <p:nvPr/>
          </p:nvSpPr>
          <p:spPr bwMode="auto">
            <a:xfrm>
              <a:off x="6771886"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2" name="Oval 691"/>
            <p:cNvSpPr/>
            <p:nvPr/>
          </p:nvSpPr>
          <p:spPr bwMode="auto">
            <a:xfrm>
              <a:off x="6854979"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3" name="Oval 692"/>
            <p:cNvSpPr/>
            <p:nvPr/>
          </p:nvSpPr>
          <p:spPr bwMode="auto">
            <a:xfrm>
              <a:off x="7137250" y="599848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4" name="Oval 693"/>
            <p:cNvSpPr/>
            <p:nvPr/>
          </p:nvSpPr>
          <p:spPr bwMode="auto">
            <a:xfrm>
              <a:off x="7219692" y="60203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5" name="Oval 694"/>
            <p:cNvSpPr/>
            <p:nvPr/>
          </p:nvSpPr>
          <p:spPr bwMode="auto">
            <a:xfrm>
              <a:off x="7298548" y="60337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6" name="Oval 695"/>
            <p:cNvSpPr/>
            <p:nvPr/>
          </p:nvSpPr>
          <p:spPr bwMode="auto">
            <a:xfrm>
              <a:off x="7378548"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7" name="Oval 696"/>
            <p:cNvSpPr/>
            <p:nvPr/>
          </p:nvSpPr>
          <p:spPr bwMode="auto">
            <a:xfrm>
              <a:off x="7492165" y="59912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8" name="Oval 697"/>
            <p:cNvSpPr/>
            <p:nvPr/>
          </p:nvSpPr>
          <p:spPr bwMode="auto">
            <a:xfrm>
              <a:off x="7744598" y="58795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9" name="Oval 698"/>
            <p:cNvSpPr/>
            <p:nvPr/>
          </p:nvSpPr>
          <p:spPr bwMode="auto">
            <a:xfrm>
              <a:off x="7580623"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0" name="Oval 699"/>
            <p:cNvSpPr/>
            <p:nvPr/>
          </p:nvSpPr>
          <p:spPr bwMode="auto">
            <a:xfrm>
              <a:off x="7816579"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1" name="Oval 700"/>
            <p:cNvSpPr/>
            <p:nvPr/>
          </p:nvSpPr>
          <p:spPr bwMode="auto">
            <a:xfrm>
              <a:off x="7674476" y="590681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2" name="Oval 701"/>
            <p:cNvSpPr/>
            <p:nvPr/>
          </p:nvSpPr>
          <p:spPr bwMode="auto">
            <a:xfrm>
              <a:off x="6518905" y="57776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3" name="Oval 702"/>
            <p:cNvSpPr/>
            <p:nvPr/>
          </p:nvSpPr>
          <p:spPr bwMode="auto">
            <a:xfrm>
              <a:off x="6438901"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4" name="Oval 703"/>
            <p:cNvSpPr/>
            <p:nvPr/>
          </p:nvSpPr>
          <p:spPr bwMode="auto">
            <a:xfrm>
              <a:off x="6934201"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5" name="Oval 704"/>
            <p:cNvSpPr/>
            <p:nvPr/>
          </p:nvSpPr>
          <p:spPr bwMode="auto">
            <a:xfrm>
              <a:off x="7028410"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6" name="Oval 705"/>
            <p:cNvSpPr/>
            <p:nvPr/>
          </p:nvSpPr>
          <p:spPr bwMode="auto">
            <a:xfrm>
              <a:off x="6675109" y="58519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7" name="Oval 706"/>
            <p:cNvSpPr/>
            <p:nvPr/>
          </p:nvSpPr>
          <p:spPr bwMode="auto">
            <a:xfrm>
              <a:off x="6598909" y="58347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8" name="Oval 707"/>
            <p:cNvSpPr/>
            <p:nvPr/>
          </p:nvSpPr>
          <p:spPr bwMode="auto">
            <a:xfrm>
              <a:off x="6756899"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9" name="Oval 708"/>
            <p:cNvSpPr/>
            <p:nvPr/>
          </p:nvSpPr>
          <p:spPr bwMode="auto">
            <a:xfrm>
              <a:off x="6839992"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0" name="Oval 709"/>
            <p:cNvSpPr/>
            <p:nvPr/>
          </p:nvSpPr>
          <p:spPr bwMode="auto">
            <a:xfrm>
              <a:off x="7122263" y="591377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1" name="Oval 710"/>
            <p:cNvSpPr/>
            <p:nvPr/>
          </p:nvSpPr>
          <p:spPr bwMode="auto">
            <a:xfrm>
              <a:off x="7204705" y="59356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2" name="Oval 711"/>
            <p:cNvSpPr/>
            <p:nvPr/>
          </p:nvSpPr>
          <p:spPr bwMode="auto">
            <a:xfrm>
              <a:off x="7283561" y="59490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3" name="Oval 712"/>
            <p:cNvSpPr/>
            <p:nvPr/>
          </p:nvSpPr>
          <p:spPr bwMode="auto">
            <a:xfrm>
              <a:off x="7363561"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4" name="Oval 713"/>
            <p:cNvSpPr/>
            <p:nvPr/>
          </p:nvSpPr>
          <p:spPr bwMode="auto">
            <a:xfrm>
              <a:off x="7453418" y="590502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5" name="Oval 714"/>
            <p:cNvSpPr/>
            <p:nvPr/>
          </p:nvSpPr>
          <p:spPr bwMode="auto">
            <a:xfrm>
              <a:off x="7729611" y="57948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6" name="Oval 715"/>
            <p:cNvSpPr/>
            <p:nvPr/>
          </p:nvSpPr>
          <p:spPr bwMode="auto">
            <a:xfrm>
              <a:off x="7565636"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7" name="Oval 716"/>
            <p:cNvSpPr/>
            <p:nvPr/>
          </p:nvSpPr>
          <p:spPr bwMode="auto">
            <a:xfrm>
              <a:off x="7801592"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8" name="Oval 717"/>
            <p:cNvSpPr/>
            <p:nvPr/>
          </p:nvSpPr>
          <p:spPr bwMode="auto">
            <a:xfrm>
              <a:off x="7659489" y="582210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9" name="Oval 718"/>
            <p:cNvSpPr/>
            <p:nvPr/>
          </p:nvSpPr>
          <p:spPr bwMode="auto">
            <a:xfrm>
              <a:off x="6514226" y="562418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0" name="Oval 719"/>
            <p:cNvSpPr/>
            <p:nvPr/>
          </p:nvSpPr>
          <p:spPr bwMode="auto">
            <a:xfrm>
              <a:off x="6434222"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1" name="Oval 720"/>
            <p:cNvSpPr/>
            <p:nvPr/>
          </p:nvSpPr>
          <p:spPr bwMode="auto">
            <a:xfrm>
              <a:off x="6929522"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2" name="Oval 721"/>
            <p:cNvSpPr/>
            <p:nvPr/>
          </p:nvSpPr>
          <p:spPr bwMode="auto">
            <a:xfrm>
              <a:off x="7023731"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3" name="Oval 722"/>
            <p:cNvSpPr/>
            <p:nvPr/>
          </p:nvSpPr>
          <p:spPr bwMode="auto">
            <a:xfrm>
              <a:off x="6670430" y="569856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4" name="Oval 723"/>
            <p:cNvSpPr/>
            <p:nvPr/>
          </p:nvSpPr>
          <p:spPr bwMode="auto">
            <a:xfrm>
              <a:off x="6594230" y="56813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5" name="Oval 724"/>
            <p:cNvSpPr/>
            <p:nvPr/>
          </p:nvSpPr>
          <p:spPr bwMode="auto">
            <a:xfrm>
              <a:off x="6752220"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6" name="Oval 725"/>
            <p:cNvSpPr/>
            <p:nvPr/>
          </p:nvSpPr>
          <p:spPr bwMode="auto">
            <a:xfrm>
              <a:off x="6835313"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7" name="Oval 726"/>
            <p:cNvSpPr/>
            <p:nvPr/>
          </p:nvSpPr>
          <p:spPr bwMode="auto">
            <a:xfrm>
              <a:off x="7117584" y="57603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8" name="Oval 727"/>
            <p:cNvSpPr/>
            <p:nvPr/>
          </p:nvSpPr>
          <p:spPr bwMode="auto">
            <a:xfrm>
              <a:off x="7200026" y="57822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9" name="Oval 728"/>
            <p:cNvSpPr/>
            <p:nvPr/>
          </p:nvSpPr>
          <p:spPr bwMode="auto">
            <a:xfrm>
              <a:off x="7278882" y="57956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0" name="Oval 729"/>
            <p:cNvSpPr/>
            <p:nvPr/>
          </p:nvSpPr>
          <p:spPr bwMode="auto">
            <a:xfrm>
              <a:off x="7358882"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1" name="Oval 730"/>
            <p:cNvSpPr/>
            <p:nvPr/>
          </p:nvSpPr>
          <p:spPr bwMode="auto">
            <a:xfrm>
              <a:off x="7448739" y="57515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2" name="Oval 731"/>
            <p:cNvSpPr/>
            <p:nvPr/>
          </p:nvSpPr>
          <p:spPr bwMode="auto">
            <a:xfrm>
              <a:off x="7724932" y="56414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3" name="Oval 732"/>
            <p:cNvSpPr/>
            <p:nvPr/>
          </p:nvSpPr>
          <p:spPr bwMode="auto">
            <a:xfrm>
              <a:off x="7560957"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4" name="Oval 733"/>
            <p:cNvSpPr/>
            <p:nvPr/>
          </p:nvSpPr>
          <p:spPr bwMode="auto">
            <a:xfrm>
              <a:off x="7796913"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5" name="Oval 734"/>
            <p:cNvSpPr/>
            <p:nvPr/>
          </p:nvSpPr>
          <p:spPr bwMode="auto">
            <a:xfrm>
              <a:off x="7654810" y="56686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6" name="Oval 735"/>
            <p:cNvSpPr/>
            <p:nvPr/>
          </p:nvSpPr>
          <p:spPr bwMode="auto">
            <a:xfrm>
              <a:off x="6533891" y="551709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7" name="Oval 736"/>
            <p:cNvSpPr/>
            <p:nvPr/>
          </p:nvSpPr>
          <p:spPr bwMode="auto">
            <a:xfrm>
              <a:off x="6453887"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8" name="Oval 737"/>
            <p:cNvSpPr/>
            <p:nvPr/>
          </p:nvSpPr>
          <p:spPr bwMode="auto">
            <a:xfrm>
              <a:off x="6949187"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9" name="Oval 738"/>
            <p:cNvSpPr/>
            <p:nvPr/>
          </p:nvSpPr>
          <p:spPr bwMode="auto">
            <a:xfrm>
              <a:off x="7043396"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0" name="Oval 739"/>
            <p:cNvSpPr/>
            <p:nvPr/>
          </p:nvSpPr>
          <p:spPr bwMode="auto">
            <a:xfrm>
              <a:off x="6690095" y="55914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1" name="Oval 740"/>
            <p:cNvSpPr/>
            <p:nvPr/>
          </p:nvSpPr>
          <p:spPr bwMode="auto">
            <a:xfrm>
              <a:off x="6613895" y="55742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2" name="Oval 741"/>
            <p:cNvSpPr/>
            <p:nvPr/>
          </p:nvSpPr>
          <p:spPr bwMode="auto">
            <a:xfrm>
              <a:off x="6771885"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3" name="Oval 742"/>
            <p:cNvSpPr/>
            <p:nvPr/>
          </p:nvSpPr>
          <p:spPr bwMode="auto">
            <a:xfrm>
              <a:off x="6854978"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4" name="Oval 743"/>
            <p:cNvSpPr/>
            <p:nvPr/>
          </p:nvSpPr>
          <p:spPr bwMode="auto">
            <a:xfrm>
              <a:off x="7137249" y="565325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5" name="Oval 744"/>
            <p:cNvSpPr/>
            <p:nvPr/>
          </p:nvSpPr>
          <p:spPr bwMode="auto">
            <a:xfrm>
              <a:off x="7219691" y="56751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6" name="Oval 745"/>
            <p:cNvSpPr/>
            <p:nvPr/>
          </p:nvSpPr>
          <p:spPr bwMode="auto">
            <a:xfrm>
              <a:off x="7298547" y="56885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7" name="Oval 746"/>
            <p:cNvSpPr/>
            <p:nvPr/>
          </p:nvSpPr>
          <p:spPr bwMode="auto">
            <a:xfrm>
              <a:off x="7378547"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8" name="Oval 747"/>
            <p:cNvSpPr/>
            <p:nvPr/>
          </p:nvSpPr>
          <p:spPr bwMode="auto">
            <a:xfrm>
              <a:off x="7492164" y="56460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9" name="Oval 748"/>
            <p:cNvSpPr/>
            <p:nvPr/>
          </p:nvSpPr>
          <p:spPr bwMode="auto">
            <a:xfrm>
              <a:off x="7744597" y="55343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0" name="Oval 749"/>
            <p:cNvSpPr/>
            <p:nvPr/>
          </p:nvSpPr>
          <p:spPr bwMode="auto">
            <a:xfrm>
              <a:off x="7580622"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1" name="Oval 750"/>
            <p:cNvSpPr/>
            <p:nvPr/>
          </p:nvSpPr>
          <p:spPr bwMode="auto">
            <a:xfrm>
              <a:off x="7816578"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2" name="Oval 751"/>
            <p:cNvSpPr/>
            <p:nvPr/>
          </p:nvSpPr>
          <p:spPr bwMode="auto">
            <a:xfrm>
              <a:off x="7674475" y="556158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3" name="Oval 752"/>
            <p:cNvSpPr/>
            <p:nvPr/>
          </p:nvSpPr>
          <p:spPr bwMode="auto">
            <a:xfrm>
              <a:off x="6518904" y="543238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4" name="Oval 753"/>
            <p:cNvSpPr/>
            <p:nvPr/>
          </p:nvSpPr>
          <p:spPr bwMode="auto">
            <a:xfrm>
              <a:off x="6438900"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5" name="Oval 754"/>
            <p:cNvSpPr/>
            <p:nvPr/>
          </p:nvSpPr>
          <p:spPr bwMode="auto">
            <a:xfrm>
              <a:off x="6934200"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6" name="Oval 755"/>
            <p:cNvSpPr/>
            <p:nvPr/>
          </p:nvSpPr>
          <p:spPr bwMode="auto">
            <a:xfrm>
              <a:off x="7028409"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7" name="Oval 756"/>
            <p:cNvSpPr/>
            <p:nvPr/>
          </p:nvSpPr>
          <p:spPr bwMode="auto">
            <a:xfrm>
              <a:off x="6675108" y="550676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8" name="Oval 757"/>
            <p:cNvSpPr/>
            <p:nvPr/>
          </p:nvSpPr>
          <p:spPr bwMode="auto">
            <a:xfrm>
              <a:off x="6598908" y="54895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9" name="Oval 758"/>
            <p:cNvSpPr/>
            <p:nvPr/>
          </p:nvSpPr>
          <p:spPr bwMode="auto">
            <a:xfrm>
              <a:off x="6756898"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0" name="Oval 759"/>
            <p:cNvSpPr/>
            <p:nvPr/>
          </p:nvSpPr>
          <p:spPr bwMode="auto">
            <a:xfrm>
              <a:off x="6839991"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1" name="Oval 760"/>
            <p:cNvSpPr/>
            <p:nvPr/>
          </p:nvSpPr>
          <p:spPr bwMode="auto">
            <a:xfrm>
              <a:off x="7122262" y="556854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2" name="Oval 761"/>
            <p:cNvSpPr/>
            <p:nvPr/>
          </p:nvSpPr>
          <p:spPr bwMode="auto">
            <a:xfrm>
              <a:off x="7204704" y="55904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3" name="Oval 762"/>
            <p:cNvSpPr/>
            <p:nvPr/>
          </p:nvSpPr>
          <p:spPr bwMode="auto">
            <a:xfrm>
              <a:off x="7283560" y="56038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4" name="Oval 763"/>
            <p:cNvSpPr/>
            <p:nvPr/>
          </p:nvSpPr>
          <p:spPr bwMode="auto">
            <a:xfrm>
              <a:off x="7363560"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5" name="Oval 764"/>
            <p:cNvSpPr/>
            <p:nvPr/>
          </p:nvSpPr>
          <p:spPr bwMode="auto">
            <a:xfrm>
              <a:off x="7453417" y="555979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6" name="Oval 765"/>
            <p:cNvSpPr/>
            <p:nvPr/>
          </p:nvSpPr>
          <p:spPr bwMode="auto">
            <a:xfrm>
              <a:off x="7729610" y="54496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7" name="Oval 766"/>
            <p:cNvSpPr/>
            <p:nvPr/>
          </p:nvSpPr>
          <p:spPr bwMode="auto">
            <a:xfrm>
              <a:off x="7565635"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8" name="Oval 767"/>
            <p:cNvSpPr/>
            <p:nvPr/>
          </p:nvSpPr>
          <p:spPr bwMode="auto">
            <a:xfrm>
              <a:off x="7801591"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9" name="Oval 768"/>
            <p:cNvSpPr/>
            <p:nvPr/>
          </p:nvSpPr>
          <p:spPr bwMode="auto">
            <a:xfrm>
              <a:off x="7659488" y="547686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0" name="Oval 769"/>
            <p:cNvSpPr/>
            <p:nvPr/>
          </p:nvSpPr>
          <p:spPr bwMode="auto">
            <a:xfrm>
              <a:off x="6514228" y="53904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1" name="Oval 770"/>
            <p:cNvSpPr/>
            <p:nvPr/>
          </p:nvSpPr>
          <p:spPr bwMode="auto">
            <a:xfrm>
              <a:off x="6434224"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2" name="Oval 771"/>
            <p:cNvSpPr/>
            <p:nvPr/>
          </p:nvSpPr>
          <p:spPr bwMode="auto">
            <a:xfrm>
              <a:off x="6929524"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3" name="Oval 772"/>
            <p:cNvSpPr/>
            <p:nvPr/>
          </p:nvSpPr>
          <p:spPr bwMode="auto">
            <a:xfrm>
              <a:off x="7023733"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4" name="Oval 773"/>
            <p:cNvSpPr/>
            <p:nvPr/>
          </p:nvSpPr>
          <p:spPr bwMode="auto">
            <a:xfrm>
              <a:off x="6670432" y="54648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5" name="Oval 774"/>
            <p:cNvSpPr/>
            <p:nvPr/>
          </p:nvSpPr>
          <p:spPr bwMode="auto">
            <a:xfrm>
              <a:off x="6594232" y="54476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6" name="Oval 775"/>
            <p:cNvSpPr/>
            <p:nvPr/>
          </p:nvSpPr>
          <p:spPr bwMode="auto">
            <a:xfrm>
              <a:off x="6752222"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7" name="Oval 776"/>
            <p:cNvSpPr/>
            <p:nvPr/>
          </p:nvSpPr>
          <p:spPr bwMode="auto">
            <a:xfrm>
              <a:off x="6835315"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8" name="Oval 777"/>
            <p:cNvSpPr/>
            <p:nvPr/>
          </p:nvSpPr>
          <p:spPr bwMode="auto">
            <a:xfrm>
              <a:off x="7117586" y="55266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9" name="Oval 778"/>
            <p:cNvSpPr/>
            <p:nvPr/>
          </p:nvSpPr>
          <p:spPr bwMode="auto">
            <a:xfrm>
              <a:off x="7200028" y="55484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0" name="Oval 779"/>
            <p:cNvSpPr/>
            <p:nvPr/>
          </p:nvSpPr>
          <p:spPr bwMode="auto">
            <a:xfrm>
              <a:off x="7358884"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1" name="Oval 780"/>
            <p:cNvSpPr/>
            <p:nvPr/>
          </p:nvSpPr>
          <p:spPr bwMode="auto">
            <a:xfrm>
              <a:off x="7448741" y="551787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2" name="Oval 781"/>
            <p:cNvSpPr/>
            <p:nvPr/>
          </p:nvSpPr>
          <p:spPr bwMode="auto">
            <a:xfrm>
              <a:off x="7724934" y="54076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3" name="Oval 782"/>
            <p:cNvSpPr/>
            <p:nvPr/>
          </p:nvSpPr>
          <p:spPr bwMode="auto">
            <a:xfrm>
              <a:off x="7560959"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4" name="Oval 783"/>
            <p:cNvSpPr/>
            <p:nvPr/>
          </p:nvSpPr>
          <p:spPr bwMode="auto">
            <a:xfrm>
              <a:off x="7796915"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5" name="Oval 784"/>
            <p:cNvSpPr/>
            <p:nvPr/>
          </p:nvSpPr>
          <p:spPr bwMode="auto">
            <a:xfrm>
              <a:off x="7654812" y="54349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6" name="Oval 785"/>
            <p:cNvSpPr/>
            <p:nvPr/>
          </p:nvSpPr>
          <p:spPr bwMode="auto">
            <a:xfrm>
              <a:off x="6533893" y="52833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7" name="Oval 786"/>
            <p:cNvSpPr/>
            <p:nvPr/>
          </p:nvSpPr>
          <p:spPr bwMode="auto">
            <a:xfrm>
              <a:off x="6949189"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8" name="Oval 787"/>
            <p:cNvSpPr/>
            <p:nvPr/>
          </p:nvSpPr>
          <p:spPr bwMode="auto">
            <a:xfrm>
              <a:off x="7043398"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9" name="Oval 788"/>
            <p:cNvSpPr/>
            <p:nvPr/>
          </p:nvSpPr>
          <p:spPr bwMode="auto">
            <a:xfrm>
              <a:off x="6690097" y="53577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0" name="Oval 789"/>
            <p:cNvSpPr/>
            <p:nvPr/>
          </p:nvSpPr>
          <p:spPr bwMode="auto">
            <a:xfrm>
              <a:off x="6613897" y="53405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1" name="Oval 790"/>
            <p:cNvSpPr/>
            <p:nvPr/>
          </p:nvSpPr>
          <p:spPr bwMode="auto">
            <a:xfrm>
              <a:off x="6771887"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2" name="Oval 791"/>
            <p:cNvSpPr/>
            <p:nvPr/>
          </p:nvSpPr>
          <p:spPr bwMode="auto">
            <a:xfrm>
              <a:off x="6854980"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3" name="Oval 792"/>
            <p:cNvSpPr/>
            <p:nvPr/>
          </p:nvSpPr>
          <p:spPr bwMode="auto">
            <a:xfrm>
              <a:off x="7137251" y="541953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4" name="Oval 793"/>
            <p:cNvSpPr/>
            <p:nvPr/>
          </p:nvSpPr>
          <p:spPr bwMode="auto">
            <a:xfrm>
              <a:off x="7219693" y="54414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5" name="Oval 794"/>
            <p:cNvSpPr/>
            <p:nvPr/>
          </p:nvSpPr>
          <p:spPr bwMode="auto">
            <a:xfrm>
              <a:off x="7298549" y="54548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6" name="Oval 795"/>
            <p:cNvSpPr/>
            <p:nvPr/>
          </p:nvSpPr>
          <p:spPr bwMode="auto">
            <a:xfrm>
              <a:off x="7378549"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7" name="Oval 796"/>
            <p:cNvSpPr/>
            <p:nvPr/>
          </p:nvSpPr>
          <p:spPr bwMode="auto">
            <a:xfrm>
              <a:off x="7492166" y="54123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8" name="Oval 797"/>
            <p:cNvSpPr/>
            <p:nvPr/>
          </p:nvSpPr>
          <p:spPr bwMode="auto">
            <a:xfrm>
              <a:off x="7744599" y="53006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9" name="Oval 798"/>
            <p:cNvSpPr/>
            <p:nvPr/>
          </p:nvSpPr>
          <p:spPr bwMode="auto">
            <a:xfrm>
              <a:off x="7580624"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0" name="Oval 799"/>
            <p:cNvSpPr/>
            <p:nvPr/>
          </p:nvSpPr>
          <p:spPr bwMode="auto">
            <a:xfrm>
              <a:off x="7816580" y="520899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1" name="Oval 800"/>
            <p:cNvSpPr/>
            <p:nvPr/>
          </p:nvSpPr>
          <p:spPr bwMode="auto">
            <a:xfrm>
              <a:off x="7674477" y="532786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2" name="Oval 801"/>
            <p:cNvSpPr/>
            <p:nvPr/>
          </p:nvSpPr>
          <p:spPr bwMode="auto">
            <a:xfrm>
              <a:off x="6934202"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3" name="Oval 802"/>
            <p:cNvSpPr/>
            <p:nvPr/>
          </p:nvSpPr>
          <p:spPr bwMode="auto">
            <a:xfrm>
              <a:off x="7028411"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4" name="Oval 803"/>
            <p:cNvSpPr/>
            <p:nvPr/>
          </p:nvSpPr>
          <p:spPr bwMode="auto">
            <a:xfrm>
              <a:off x="6675110" y="52730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5" name="Oval 804"/>
            <p:cNvSpPr/>
            <p:nvPr/>
          </p:nvSpPr>
          <p:spPr bwMode="auto">
            <a:xfrm>
              <a:off x="6598910" y="52558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6" name="Oval 805"/>
            <p:cNvSpPr/>
            <p:nvPr/>
          </p:nvSpPr>
          <p:spPr bwMode="auto">
            <a:xfrm>
              <a:off x="6756900"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7" name="Oval 806"/>
            <p:cNvSpPr/>
            <p:nvPr/>
          </p:nvSpPr>
          <p:spPr bwMode="auto">
            <a:xfrm>
              <a:off x="6839993"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8" name="Oval 807"/>
            <p:cNvSpPr/>
            <p:nvPr/>
          </p:nvSpPr>
          <p:spPr bwMode="auto">
            <a:xfrm>
              <a:off x="7122264" y="533482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9" name="Oval 808"/>
            <p:cNvSpPr/>
            <p:nvPr/>
          </p:nvSpPr>
          <p:spPr bwMode="auto">
            <a:xfrm>
              <a:off x="7204706" y="53566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0" name="Oval 809"/>
            <p:cNvSpPr/>
            <p:nvPr/>
          </p:nvSpPr>
          <p:spPr bwMode="auto">
            <a:xfrm>
              <a:off x="7283562" y="53701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1" name="Oval 810"/>
            <p:cNvSpPr/>
            <p:nvPr/>
          </p:nvSpPr>
          <p:spPr bwMode="auto">
            <a:xfrm>
              <a:off x="7363562"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2" name="Oval 811"/>
            <p:cNvSpPr/>
            <p:nvPr/>
          </p:nvSpPr>
          <p:spPr bwMode="auto">
            <a:xfrm>
              <a:off x="7453419" y="532607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3" name="Oval 812"/>
            <p:cNvSpPr/>
            <p:nvPr/>
          </p:nvSpPr>
          <p:spPr bwMode="auto">
            <a:xfrm>
              <a:off x="7729612" y="52158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4" name="Oval 813"/>
            <p:cNvSpPr/>
            <p:nvPr/>
          </p:nvSpPr>
          <p:spPr bwMode="auto">
            <a:xfrm>
              <a:off x="7565637"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5" name="Oval 814"/>
            <p:cNvSpPr/>
            <p:nvPr/>
          </p:nvSpPr>
          <p:spPr bwMode="auto">
            <a:xfrm>
              <a:off x="7659490" y="524315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6" name="Flowchart: Magnetic Disk 815"/>
            <p:cNvSpPr/>
            <p:nvPr/>
          </p:nvSpPr>
          <p:spPr bwMode="auto">
            <a:xfrm>
              <a:off x="6434223" y="429119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Tree>
    <p:extLst>
      <p:ext uri="{BB962C8B-B14F-4D97-AF65-F5344CB8AC3E}">
        <p14:creationId xmlns:p14="http://schemas.microsoft.com/office/powerpoint/2010/main" val="13859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4" grpId="0" animBg="1"/>
      <p:bldP spid="2" grpId="0" animBg="1"/>
      <p:bldP spid="3" grpId="0"/>
      <p:bldP spid="340" grpId="0" animBg="1"/>
      <p:bldP spid="341" grpId="0" animBg="1"/>
      <p:bldP spid="3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0" name="Group 1009"/>
          <p:cNvGrpSpPr/>
          <p:nvPr/>
        </p:nvGrpSpPr>
        <p:grpSpPr>
          <a:xfrm>
            <a:off x="6435538" y="2292015"/>
            <a:ext cx="1458556" cy="680924"/>
            <a:chOff x="2667000" y="4881676"/>
            <a:chExt cx="1458556" cy="680924"/>
          </a:xfrm>
        </p:grpSpPr>
        <p:sp>
          <p:nvSpPr>
            <p:cNvPr id="1011" name="Oval 1010"/>
            <p:cNvSpPr/>
            <p:nvPr/>
          </p:nvSpPr>
          <p:spPr bwMode="auto">
            <a:xfrm>
              <a:off x="2747004" y="5276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2" name="Oval 1011"/>
            <p:cNvSpPr/>
            <p:nvPr/>
          </p:nvSpPr>
          <p:spPr bwMode="auto">
            <a:xfrm>
              <a:off x="2667000"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3" name="Oval 1012"/>
            <p:cNvSpPr/>
            <p:nvPr/>
          </p:nvSpPr>
          <p:spPr bwMode="auto">
            <a:xfrm>
              <a:off x="3162300"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4" name="Oval 1013"/>
            <p:cNvSpPr/>
            <p:nvPr/>
          </p:nvSpPr>
          <p:spPr bwMode="auto">
            <a:xfrm>
              <a:off x="3256509"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5" name="Oval 1014"/>
            <p:cNvSpPr/>
            <p:nvPr/>
          </p:nvSpPr>
          <p:spPr bwMode="auto">
            <a:xfrm>
              <a:off x="2903208" y="5351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6" name="Oval 1015"/>
            <p:cNvSpPr/>
            <p:nvPr/>
          </p:nvSpPr>
          <p:spPr bwMode="auto">
            <a:xfrm>
              <a:off x="2827008" y="5334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7" name="Oval 1016"/>
            <p:cNvSpPr/>
            <p:nvPr/>
          </p:nvSpPr>
          <p:spPr bwMode="auto">
            <a:xfrm>
              <a:off x="2984998"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8" name="Oval 1017"/>
            <p:cNvSpPr/>
            <p:nvPr/>
          </p:nvSpPr>
          <p:spPr bwMode="auto">
            <a:xfrm>
              <a:off x="3068091"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9" name="Oval 1018"/>
            <p:cNvSpPr/>
            <p:nvPr/>
          </p:nvSpPr>
          <p:spPr bwMode="auto">
            <a:xfrm>
              <a:off x="3350362" y="5413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0" name="Oval 1019"/>
            <p:cNvSpPr/>
            <p:nvPr/>
          </p:nvSpPr>
          <p:spPr bwMode="auto">
            <a:xfrm>
              <a:off x="3432804" y="54348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1" name="Oval 1020"/>
            <p:cNvSpPr/>
            <p:nvPr/>
          </p:nvSpPr>
          <p:spPr bwMode="auto">
            <a:xfrm>
              <a:off x="3511660" y="54483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2" name="Oval 1021"/>
            <p:cNvSpPr/>
            <p:nvPr/>
          </p:nvSpPr>
          <p:spPr bwMode="auto">
            <a:xfrm>
              <a:off x="3591660"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3" name="Oval 1022"/>
            <p:cNvSpPr/>
            <p:nvPr/>
          </p:nvSpPr>
          <p:spPr bwMode="auto">
            <a:xfrm>
              <a:off x="3681517" y="5404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4" name="Oval 1023"/>
            <p:cNvSpPr/>
            <p:nvPr/>
          </p:nvSpPr>
          <p:spPr bwMode="auto">
            <a:xfrm>
              <a:off x="3957710" y="5294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5" name="Oval 1024"/>
            <p:cNvSpPr/>
            <p:nvPr/>
          </p:nvSpPr>
          <p:spPr bwMode="auto">
            <a:xfrm>
              <a:off x="3793735"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6" name="Oval 1025"/>
            <p:cNvSpPr/>
            <p:nvPr/>
          </p:nvSpPr>
          <p:spPr bwMode="auto">
            <a:xfrm>
              <a:off x="4029691"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7" name="Oval 1026"/>
            <p:cNvSpPr/>
            <p:nvPr/>
          </p:nvSpPr>
          <p:spPr bwMode="auto">
            <a:xfrm>
              <a:off x="3887588" y="5321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8" name="Oval 1027"/>
            <p:cNvSpPr/>
            <p:nvPr/>
          </p:nvSpPr>
          <p:spPr bwMode="auto">
            <a:xfrm>
              <a:off x="2766669" y="5169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9" name="Oval 1028"/>
            <p:cNvSpPr/>
            <p:nvPr/>
          </p:nvSpPr>
          <p:spPr bwMode="auto">
            <a:xfrm>
              <a:off x="2686665"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0" name="Oval 1029"/>
            <p:cNvSpPr/>
            <p:nvPr/>
          </p:nvSpPr>
          <p:spPr bwMode="auto">
            <a:xfrm>
              <a:off x="3181965"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1" name="Oval 1030"/>
            <p:cNvSpPr/>
            <p:nvPr/>
          </p:nvSpPr>
          <p:spPr bwMode="auto">
            <a:xfrm>
              <a:off x="3276174"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2" name="Oval 1031"/>
            <p:cNvSpPr/>
            <p:nvPr/>
          </p:nvSpPr>
          <p:spPr bwMode="auto">
            <a:xfrm>
              <a:off x="2922873" y="5244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3" name="Oval 1032"/>
            <p:cNvSpPr/>
            <p:nvPr/>
          </p:nvSpPr>
          <p:spPr bwMode="auto">
            <a:xfrm>
              <a:off x="2846673" y="5226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4" name="Oval 1033"/>
            <p:cNvSpPr/>
            <p:nvPr/>
          </p:nvSpPr>
          <p:spPr bwMode="auto">
            <a:xfrm>
              <a:off x="3004663"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5" name="Oval 1034"/>
            <p:cNvSpPr/>
            <p:nvPr/>
          </p:nvSpPr>
          <p:spPr bwMode="auto">
            <a:xfrm>
              <a:off x="3087756"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6" name="Oval 1035"/>
            <p:cNvSpPr/>
            <p:nvPr/>
          </p:nvSpPr>
          <p:spPr bwMode="auto">
            <a:xfrm>
              <a:off x="3370027" y="53059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7" name="Oval 1036"/>
            <p:cNvSpPr/>
            <p:nvPr/>
          </p:nvSpPr>
          <p:spPr bwMode="auto">
            <a:xfrm>
              <a:off x="3452469" y="53277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8" name="Oval 1037"/>
            <p:cNvSpPr/>
            <p:nvPr/>
          </p:nvSpPr>
          <p:spPr bwMode="auto">
            <a:xfrm>
              <a:off x="3531325" y="53412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9" name="Oval 1038"/>
            <p:cNvSpPr/>
            <p:nvPr/>
          </p:nvSpPr>
          <p:spPr bwMode="auto">
            <a:xfrm>
              <a:off x="3611325"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0" name="Oval 1039"/>
            <p:cNvSpPr/>
            <p:nvPr/>
          </p:nvSpPr>
          <p:spPr bwMode="auto">
            <a:xfrm>
              <a:off x="3724942" y="52987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1" name="Oval 1040"/>
            <p:cNvSpPr/>
            <p:nvPr/>
          </p:nvSpPr>
          <p:spPr bwMode="auto">
            <a:xfrm>
              <a:off x="3977375" y="5186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2" name="Oval 1041"/>
            <p:cNvSpPr/>
            <p:nvPr/>
          </p:nvSpPr>
          <p:spPr bwMode="auto">
            <a:xfrm>
              <a:off x="3813400"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3" name="Oval 1042"/>
            <p:cNvSpPr/>
            <p:nvPr/>
          </p:nvSpPr>
          <p:spPr bwMode="auto">
            <a:xfrm>
              <a:off x="4049356"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4" name="Oval 1043"/>
            <p:cNvSpPr/>
            <p:nvPr/>
          </p:nvSpPr>
          <p:spPr bwMode="auto">
            <a:xfrm>
              <a:off x="3907253" y="521424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5" name="Oval 1044"/>
            <p:cNvSpPr/>
            <p:nvPr/>
          </p:nvSpPr>
          <p:spPr bwMode="auto">
            <a:xfrm>
              <a:off x="2751682" y="5085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6" name="Oval 1045"/>
            <p:cNvSpPr/>
            <p:nvPr/>
          </p:nvSpPr>
          <p:spPr bwMode="auto">
            <a:xfrm>
              <a:off x="2671678"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7" name="Oval 1046"/>
            <p:cNvSpPr/>
            <p:nvPr/>
          </p:nvSpPr>
          <p:spPr bwMode="auto">
            <a:xfrm>
              <a:off x="3166978"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8" name="Oval 1047"/>
            <p:cNvSpPr/>
            <p:nvPr/>
          </p:nvSpPr>
          <p:spPr bwMode="auto">
            <a:xfrm>
              <a:off x="3261187"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9" name="Oval 1048"/>
            <p:cNvSpPr/>
            <p:nvPr/>
          </p:nvSpPr>
          <p:spPr bwMode="auto">
            <a:xfrm>
              <a:off x="2907886" y="5159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0" name="Oval 1049"/>
            <p:cNvSpPr/>
            <p:nvPr/>
          </p:nvSpPr>
          <p:spPr bwMode="auto">
            <a:xfrm>
              <a:off x="2831686" y="5142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1" name="Oval 1050"/>
            <p:cNvSpPr/>
            <p:nvPr/>
          </p:nvSpPr>
          <p:spPr bwMode="auto">
            <a:xfrm>
              <a:off x="2989676"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2" name="Oval 1051"/>
            <p:cNvSpPr/>
            <p:nvPr/>
          </p:nvSpPr>
          <p:spPr bwMode="auto">
            <a:xfrm>
              <a:off x="3072769"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3" name="Oval 1052"/>
            <p:cNvSpPr/>
            <p:nvPr/>
          </p:nvSpPr>
          <p:spPr bwMode="auto">
            <a:xfrm>
              <a:off x="3355040" y="52212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4" name="Oval 1053"/>
            <p:cNvSpPr/>
            <p:nvPr/>
          </p:nvSpPr>
          <p:spPr bwMode="auto">
            <a:xfrm>
              <a:off x="3437482" y="5243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5" name="Oval 1054"/>
            <p:cNvSpPr/>
            <p:nvPr/>
          </p:nvSpPr>
          <p:spPr bwMode="auto">
            <a:xfrm>
              <a:off x="3516338" y="5256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6" name="Oval 1055"/>
            <p:cNvSpPr/>
            <p:nvPr/>
          </p:nvSpPr>
          <p:spPr bwMode="auto">
            <a:xfrm>
              <a:off x="3596338"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7" name="Oval 1056"/>
            <p:cNvSpPr/>
            <p:nvPr/>
          </p:nvSpPr>
          <p:spPr bwMode="auto">
            <a:xfrm>
              <a:off x="3686195" y="5212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8" name="Oval 1057"/>
            <p:cNvSpPr/>
            <p:nvPr/>
          </p:nvSpPr>
          <p:spPr bwMode="auto">
            <a:xfrm>
              <a:off x="3962388" y="5102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9" name="Oval 1058"/>
            <p:cNvSpPr/>
            <p:nvPr/>
          </p:nvSpPr>
          <p:spPr bwMode="auto">
            <a:xfrm>
              <a:off x="3798413"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0" name="Oval 1059"/>
            <p:cNvSpPr/>
            <p:nvPr/>
          </p:nvSpPr>
          <p:spPr bwMode="auto">
            <a:xfrm>
              <a:off x="4034369"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1" name="Oval 1060"/>
            <p:cNvSpPr/>
            <p:nvPr/>
          </p:nvSpPr>
          <p:spPr bwMode="auto">
            <a:xfrm>
              <a:off x="3892266" y="5129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2" name="Oval 1061"/>
            <p:cNvSpPr/>
            <p:nvPr/>
          </p:nvSpPr>
          <p:spPr bwMode="auto">
            <a:xfrm>
              <a:off x="2747003" y="4931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3" name="Oval 1062"/>
            <p:cNvSpPr/>
            <p:nvPr/>
          </p:nvSpPr>
          <p:spPr bwMode="auto">
            <a:xfrm>
              <a:off x="3162299"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4" name="Oval 1063"/>
            <p:cNvSpPr/>
            <p:nvPr/>
          </p:nvSpPr>
          <p:spPr bwMode="auto">
            <a:xfrm>
              <a:off x="3256508"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5" name="Oval 1064"/>
            <p:cNvSpPr/>
            <p:nvPr/>
          </p:nvSpPr>
          <p:spPr bwMode="auto">
            <a:xfrm>
              <a:off x="2903207" y="5006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6" name="Oval 1065"/>
            <p:cNvSpPr/>
            <p:nvPr/>
          </p:nvSpPr>
          <p:spPr bwMode="auto">
            <a:xfrm>
              <a:off x="2827007" y="4988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7" name="Oval 1066"/>
            <p:cNvSpPr/>
            <p:nvPr/>
          </p:nvSpPr>
          <p:spPr bwMode="auto">
            <a:xfrm>
              <a:off x="2984997"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8" name="Oval 1067"/>
            <p:cNvSpPr/>
            <p:nvPr/>
          </p:nvSpPr>
          <p:spPr bwMode="auto">
            <a:xfrm>
              <a:off x="3068090"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9" name="Oval 1068"/>
            <p:cNvSpPr/>
            <p:nvPr/>
          </p:nvSpPr>
          <p:spPr bwMode="auto">
            <a:xfrm>
              <a:off x="3350361" y="5067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0" name="Oval 1069"/>
            <p:cNvSpPr/>
            <p:nvPr/>
          </p:nvSpPr>
          <p:spPr bwMode="auto">
            <a:xfrm>
              <a:off x="3432803" y="50896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1" name="Oval 1070"/>
            <p:cNvSpPr/>
            <p:nvPr/>
          </p:nvSpPr>
          <p:spPr bwMode="auto">
            <a:xfrm>
              <a:off x="3511659" y="51030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2" name="Oval 1071"/>
            <p:cNvSpPr/>
            <p:nvPr/>
          </p:nvSpPr>
          <p:spPr bwMode="auto">
            <a:xfrm>
              <a:off x="3591659"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3" name="Oval 1072"/>
            <p:cNvSpPr/>
            <p:nvPr/>
          </p:nvSpPr>
          <p:spPr bwMode="auto">
            <a:xfrm>
              <a:off x="3681516" y="5059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4" name="Oval 1073"/>
            <p:cNvSpPr/>
            <p:nvPr/>
          </p:nvSpPr>
          <p:spPr bwMode="auto">
            <a:xfrm>
              <a:off x="3957709" y="49488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5" name="Oval 1074"/>
            <p:cNvSpPr/>
            <p:nvPr/>
          </p:nvSpPr>
          <p:spPr bwMode="auto">
            <a:xfrm>
              <a:off x="3793734"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6" name="Oval 1075"/>
            <p:cNvSpPr/>
            <p:nvPr/>
          </p:nvSpPr>
          <p:spPr bwMode="auto">
            <a:xfrm>
              <a:off x="3887587" y="4976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7" name="Oval 1076"/>
            <p:cNvSpPr/>
            <p:nvPr/>
          </p:nvSpPr>
          <p:spPr bwMode="auto">
            <a:xfrm>
              <a:off x="3181964"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8" name="Oval 1077"/>
            <p:cNvSpPr/>
            <p:nvPr/>
          </p:nvSpPr>
          <p:spPr bwMode="auto">
            <a:xfrm>
              <a:off x="3276173"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9" name="Oval 1078"/>
            <p:cNvSpPr/>
            <p:nvPr/>
          </p:nvSpPr>
          <p:spPr bwMode="auto">
            <a:xfrm>
              <a:off x="2922872" y="4898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0" name="Oval 1079"/>
            <p:cNvSpPr/>
            <p:nvPr/>
          </p:nvSpPr>
          <p:spPr bwMode="auto">
            <a:xfrm>
              <a:off x="2846672" y="48816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1" name="Oval 1080"/>
            <p:cNvSpPr/>
            <p:nvPr/>
          </p:nvSpPr>
          <p:spPr bwMode="auto">
            <a:xfrm>
              <a:off x="3004662"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2" name="Oval 1081"/>
            <p:cNvSpPr/>
            <p:nvPr/>
          </p:nvSpPr>
          <p:spPr bwMode="auto">
            <a:xfrm>
              <a:off x="3087755"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3" name="Oval 1082"/>
            <p:cNvSpPr/>
            <p:nvPr/>
          </p:nvSpPr>
          <p:spPr bwMode="auto">
            <a:xfrm>
              <a:off x="3370026" y="49606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4" name="Oval 1083"/>
            <p:cNvSpPr/>
            <p:nvPr/>
          </p:nvSpPr>
          <p:spPr bwMode="auto">
            <a:xfrm>
              <a:off x="3452468" y="49825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5" name="Oval 1084"/>
            <p:cNvSpPr/>
            <p:nvPr/>
          </p:nvSpPr>
          <p:spPr bwMode="auto">
            <a:xfrm>
              <a:off x="3531324" y="49959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6" name="Oval 1085"/>
            <p:cNvSpPr/>
            <p:nvPr/>
          </p:nvSpPr>
          <p:spPr bwMode="auto">
            <a:xfrm>
              <a:off x="3611324"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7" name="Oval 1086"/>
            <p:cNvSpPr/>
            <p:nvPr/>
          </p:nvSpPr>
          <p:spPr bwMode="auto">
            <a:xfrm>
              <a:off x="3724941" y="49534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8" name="Oval 1087"/>
            <p:cNvSpPr/>
            <p:nvPr/>
          </p:nvSpPr>
          <p:spPr bwMode="auto">
            <a:xfrm>
              <a:off x="3813399"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9" name="Oval 1088"/>
            <p:cNvSpPr/>
            <p:nvPr/>
          </p:nvSpPr>
          <p:spPr bwMode="auto">
            <a:xfrm>
              <a:off x="3166977"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0" name="Oval 1089"/>
            <p:cNvSpPr/>
            <p:nvPr/>
          </p:nvSpPr>
          <p:spPr bwMode="auto">
            <a:xfrm>
              <a:off x="3261186"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1" name="Oval 1090"/>
            <p:cNvSpPr/>
            <p:nvPr/>
          </p:nvSpPr>
          <p:spPr bwMode="auto">
            <a:xfrm>
              <a:off x="3437481" y="4897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2" name="Oval 1091"/>
            <p:cNvSpPr/>
            <p:nvPr/>
          </p:nvSpPr>
          <p:spPr bwMode="auto">
            <a:xfrm>
              <a:off x="3516337" y="4911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21</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Example Brew 1A &amp; 1B</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Fractionating Specialty Malt</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grpSp>
        <p:nvGrpSpPr>
          <p:cNvPr id="7" name="Group 6"/>
          <p:cNvGrpSpPr/>
          <p:nvPr/>
        </p:nvGrpSpPr>
        <p:grpSpPr>
          <a:xfrm>
            <a:off x="6434222" y="4291198"/>
            <a:ext cx="1467465" cy="1981200"/>
            <a:chOff x="6434222" y="4291198"/>
            <a:chExt cx="1467465" cy="1981200"/>
          </a:xfrm>
        </p:grpSpPr>
        <p:sp>
          <p:nvSpPr>
            <p:cNvPr id="668" name="Oval 667"/>
            <p:cNvSpPr/>
            <p:nvPr/>
          </p:nvSpPr>
          <p:spPr bwMode="auto">
            <a:xfrm>
              <a:off x="6514227" y="59694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6434223"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6929523"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1" name="Oval 670"/>
            <p:cNvSpPr/>
            <p:nvPr/>
          </p:nvSpPr>
          <p:spPr bwMode="auto">
            <a:xfrm>
              <a:off x="7023732"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Oval 671"/>
            <p:cNvSpPr/>
            <p:nvPr/>
          </p:nvSpPr>
          <p:spPr bwMode="auto">
            <a:xfrm>
              <a:off x="6670431" y="60437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3" name="Oval 672"/>
            <p:cNvSpPr/>
            <p:nvPr/>
          </p:nvSpPr>
          <p:spPr bwMode="auto">
            <a:xfrm>
              <a:off x="6594231" y="60265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4" name="Oval 673"/>
            <p:cNvSpPr/>
            <p:nvPr/>
          </p:nvSpPr>
          <p:spPr bwMode="auto">
            <a:xfrm>
              <a:off x="6752221"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5" name="Oval 674"/>
            <p:cNvSpPr/>
            <p:nvPr/>
          </p:nvSpPr>
          <p:spPr bwMode="auto">
            <a:xfrm>
              <a:off x="6835314"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6" name="Oval 675"/>
            <p:cNvSpPr/>
            <p:nvPr/>
          </p:nvSpPr>
          <p:spPr bwMode="auto">
            <a:xfrm>
              <a:off x="7117585" y="61055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7" name="Oval 676"/>
            <p:cNvSpPr/>
            <p:nvPr/>
          </p:nvSpPr>
          <p:spPr bwMode="auto">
            <a:xfrm>
              <a:off x="7200027" y="61274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8" name="Oval 677"/>
            <p:cNvSpPr/>
            <p:nvPr/>
          </p:nvSpPr>
          <p:spPr bwMode="auto">
            <a:xfrm>
              <a:off x="7278883" y="61408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9" name="Oval 678"/>
            <p:cNvSpPr/>
            <p:nvPr/>
          </p:nvSpPr>
          <p:spPr bwMode="auto">
            <a:xfrm>
              <a:off x="7358883"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0" name="Oval 679"/>
            <p:cNvSpPr/>
            <p:nvPr/>
          </p:nvSpPr>
          <p:spPr bwMode="auto">
            <a:xfrm>
              <a:off x="7448740" y="60968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1" name="Oval 680"/>
            <p:cNvSpPr/>
            <p:nvPr/>
          </p:nvSpPr>
          <p:spPr bwMode="auto">
            <a:xfrm>
              <a:off x="7724933" y="59866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2" name="Oval 681"/>
            <p:cNvSpPr/>
            <p:nvPr/>
          </p:nvSpPr>
          <p:spPr bwMode="auto">
            <a:xfrm>
              <a:off x="7560958"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3" name="Oval 682"/>
            <p:cNvSpPr/>
            <p:nvPr/>
          </p:nvSpPr>
          <p:spPr bwMode="auto">
            <a:xfrm>
              <a:off x="7796914"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4" name="Oval 683"/>
            <p:cNvSpPr/>
            <p:nvPr/>
          </p:nvSpPr>
          <p:spPr bwMode="auto">
            <a:xfrm>
              <a:off x="7654811" y="6013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5" name="Oval 684"/>
            <p:cNvSpPr/>
            <p:nvPr/>
          </p:nvSpPr>
          <p:spPr bwMode="auto">
            <a:xfrm>
              <a:off x="6533892" y="58623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6" name="Oval 685"/>
            <p:cNvSpPr/>
            <p:nvPr/>
          </p:nvSpPr>
          <p:spPr bwMode="auto">
            <a:xfrm>
              <a:off x="6453888"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7" name="Oval 686"/>
            <p:cNvSpPr/>
            <p:nvPr/>
          </p:nvSpPr>
          <p:spPr bwMode="auto">
            <a:xfrm>
              <a:off x="6949188"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8" name="Oval 687"/>
            <p:cNvSpPr/>
            <p:nvPr/>
          </p:nvSpPr>
          <p:spPr bwMode="auto">
            <a:xfrm>
              <a:off x="7043397"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9" name="Oval 688"/>
            <p:cNvSpPr/>
            <p:nvPr/>
          </p:nvSpPr>
          <p:spPr bwMode="auto">
            <a:xfrm>
              <a:off x="6690096" y="59367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0" name="Oval 689"/>
            <p:cNvSpPr/>
            <p:nvPr/>
          </p:nvSpPr>
          <p:spPr bwMode="auto">
            <a:xfrm>
              <a:off x="6613896" y="59194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1" name="Oval 690"/>
            <p:cNvSpPr/>
            <p:nvPr/>
          </p:nvSpPr>
          <p:spPr bwMode="auto">
            <a:xfrm>
              <a:off x="6771886"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2" name="Oval 691"/>
            <p:cNvSpPr/>
            <p:nvPr/>
          </p:nvSpPr>
          <p:spPr bwMode="auto">
            <a:xfrm>
              <a:off x="6854979"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3" name="Oval 692"/>
            <p:cNvSpPr/>
            <p:nvPr/>
          </p:nvSpPr>
          <p:spPr bwMode="auto">
            <a:xfrm>
              <a:off x="7137250" y="599848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4" name="Oval 693"/>
            <p:cNvSpPr/>
            <p:nvPr/>
          </p:nvSpPr>
          <p:spPr bwMode="auto">
            <a:xfrm>
              <a:off x="7219692" y="60203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5" name="Oval 694"/>
            <p:cNvSpPr/>
            <p:nvPr/>
          </p:nvSpPr>
          <p:spPr bwMode="auto">
            <a:xfrm>
              <a:off x="7298548" y="60337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6" name="Oval 695"/>
            <p:cNvSpPr/>
            <p:nvPr/>
          </p:nvSpPr>
          <p:spPr bwMode="auto">
            <a:xfrm>
              <a:off x="7378548"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7" name="Oval 696"/>
            <p:cNvSpPr/>
            <p:nvPr/>
          </p:nvSpPr>
          <p:spPr bwMode="auto">
            <a:xfrm>
              <a:off x="7492165" y="59912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8" name="Oval 697"/>
            <p:cNvSpPr/>
            <p:nvPr/>
          </p:nvSpPr>
          <p:spPr bwMode="auto">
            <a:xfrm>
              <a:off x="7744598" y="58795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9" name="Oval 698"/>
            <p:cNvSpPr/>
            <p:nvPr/>
          </p:nvSpPr>
          <p:spPr bwMode="auto">
            <a:xfrm>
              <a:off x="7580623"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0" name="Oval 699"/>
            <p:cNvSpPr/>
            <p:nvPr/>
          </p:nvSpPr>
          <p:spPr bwMode="auto">
            <a:xfrm>
              <a:off x="7816579"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1" name="Oval 700"/>
            <p:cNvSpPr/>
            <p:nvPr/>
          </p:nvSpPr>
          <p:spPr bwMode="auto">
            <a:xfrm>
              <a:off x="7674476" y="590681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2" name="Oval 701"/>
            <p:cNvSpPr/>
            <p:nvPr/>
          </p:nvSpPr>
          <p:spPr bwMode="auto">
            <a:xfrm>
              <a:off x="6518905" y="57776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3" name="Oval 702"/>
            <p:cNvSpPr/>
            <p:nvPr/>
          </p:nvSpPr>
          <p:spPr bwMode="auto">
            <a:xfrm>
              <a:off x="6438901"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4" name="Oval 703"/>
            <p:cNvSpPr/>
            <p:nvPr/>
          </p:nvSpPr>
          <p:spPr bwMode="auto">
            <a:xfrm>
              <a:off x="6934201"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5" name="Oval 704"/>
            <p:cNvSpPr/>
            <p:nvPr/>
          </p:nvSpPr>
          <p:spPr bwMode="auto">
            <a:xfrm>
              <a:off x="7028410"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6" name="Oval 705"/>
            <p:cNvSpPr/>
            <p:nvPr/>
          </p:nvSpPr>
          <p:spPr bwMode="auto">
            <a:xfrm>
              <a:off x="6675109" y="58519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7" name="Oval 706"/>
            <p:cNvSpPr/>
            <p:nvPr/>
          </p:nvSpPr>
          <p:spPr bwMode="auto">
            <a:xfrm>
              <a:off x="6598909" y="58347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8" name="Oval 707"/>
            <p:cNvSpPr/>
            <p:nvPr/>
          </p:nvSpPr>
          <p:spPr bwMode="auto">
            <a:xfrm>
              <a:off x="6756899"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9" name="Oval 708"/>
            <p:cNvSpPr/>
            <p:nvPr/>
          </p:nvSpPr>
          <p:spPr bwMode="auto">
            <a:xfrm>
              <a:off x="6839992"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0" name="Oval 709"/>
            <p:cNvSpPr/>
            <p:nvPr/>
          </p:nvSpPr>
          <p:spPr bwMode="auto">
            <a:xfrm>
              <a:off x="7122263" y="591377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1" name="Oval 710"/>
            <p:cNvSpPr/>
            <p:nvPr/>
          </p:nvSpPr>
          <p:spPr bwMode="auto">
            <a:xfrm>
              <a:off x="7204705" y="59356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2" name="Oval 711"/>
            <p:cNvSpPr/>
            <p:nvPr/>
          </p:nvSpPr>
          <p:spPr bwMode="auto">
            <a:xfrm>
              <a:off x="7283561" y="59490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3" name="Oval 712"/>
            <p:cNvSpPr/>
            <p:nvPr/>
          </p:nvSpPr>
          <p:spPr bwMode="auto">
            <a:xfrm>
              <a:off x="7363561"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4" name="Oval 713"/>
            <p:cNvSpPr/>
            <p:nvPr/>
          </p:nvSpPr>
          <p:spPr bwMode="auto">
            <a:xfrm>
              <a:off x="7453418" y="590502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5" name="Oval 714"/>
            <p:cNvSpPr/>
            <p:nvPr/>
          </p:nvSpPr>
          <p:spPr bwMode="auto">
            <a:xfrm>
              <a:off x="7729611" y="57948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6" name="Oval 715"/>
            <p:cNvSpPr/>
            <p:nvPr/>
          </p:nvSpPr>
          <p:spPr bwMode="auto">
            <a:xfrm>
              <a:off x="7565636"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7" name="Oval 716"/>
            <p:cNvSpPr/>
            <p:nvPr/>
          </p:nvSpPr>
          <p:spPr bwMode="auto">
            <a:xfrm>
              <a:off x="7801592"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8" name="Oval 717"/>
            <p:cNvSpPr/>
            <p:nvPr/>
          </p:nvSpPr>
          <p:spPr bwMode="auto">
            <a:xfrm>
              <a:off x="7659489" y="582210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9" name="Oval 718"/>
            <p:cNvSpPr/>
            <p:nvPr/>
          </p:nvSpPr>
          <p:spPr bwMode="auto">
            <a:xfrm>
              <a:off x="6514226" y="562418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0" name="Oval 719"/>
            <p:cNvSpPr/>
            <p:nvPr/>
          </p:nvSpPr>
          <p:spPr bwMode="auto">
            <a:xfrm>
              <a:off x="6434222"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1" name="Oval 720"/>
            <p:cNvSpPr/>
            <p:nvPr/>
          </p:nvSpPr>
          <p:spPr bwMode="auto">
            <a:xfrm>
              <a:off x="6929522"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2" name="Oval 721"/>
            <p:cNvSpPr/>
            <p:nvPr/>
          </p:nvSpPr>
          <p:spPr bwMode="auto">
            <a:xfrm>
              <a:off x="7023731"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3" name="Oval 722"/>
            <p:cNvSpPr/>
            <p:nvPr/>
          </p:nvSpPr>
          <p:spPr bwMode="auto">
            <a:xfrm>
              <a:off x="6670430" y="569856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4" name="Oval 723"/>
            <p:cNvSpPr/>
            <p:nvPr/>
          </p:nvSpPr>
          <p:spPr bwMode="auto">
            <a:xfrm>
              <a:off x="6594230" y="56813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5" name="Oval 724"/>
            <p:cNvSpPr/>
            <p:nvPr/>
          </p:nvSpPr>
          <p:spPr bwMode="auto">
            <a:xfrm>
              <a:off x="6752220"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6" name="Oval 725"/>
            <p:cNvSpPr/>
            <p:nvPr/>
          </p:nvSpPr>
          <p:spPr bwMode="auto">
            <a:xfrm>
              <a:off x="6835313"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7" name="Oval 726"/>
            <p:cNvSpPr/>
            <p:nvPr/>
          </p:nvSpPr>
          <p:spPr bwMode="auto">
            <a:xfrm>
              <a:off x="7117584" y="57603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8" name="Oval 727"/>
            <p:cNvSpPr/>
            <p:nvPr/>
          </p:nvSpPr>
          <p:spPr bwMode="auto">
            <a:xfrm>
              <a:off x="7200026" y="57822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9" name="Oval 728"/>
            <p:cNvSpPr/>
            <p:nvPr/>
          </p:nvSpPr>
          <p:spPr bwMode="auto">
            <a:xfrm>
              <a:off x="7278882" y="57956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0" name="Oval 729"/>
            <p:cNvSpPr/>
            <p:nvPr/>
          </p:nvSpPr>
          <p:spPr bwMode="auto">
            <a:xfrm>
              <a:off x="7358882"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1" name="Oval 730"/>
            <p:cNvSpPr/>
            <p:nvPr/>
          </p:nvSpPr>
          <p:spPr bwMode="auto">
            <a:xfrm>
              <a:off x="7448739" y="57515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2" name="Oval 731"/>
            <p:cNvSpPr/>
            <p:nvPr/>
          </p:nvSpPr>
          <p:spPr bwMode="auto">
            <a:xfrm>
              <a:off x="7724932" y="56414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3" name="Oval 732"/>
            <p:cNvSpPr/>
            <p:nvPr/>
          </p:nvSpPr>
          <p:spPr bwMode="auto">
            <a:xfrm>
              <a:off x="7560957"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4" name="Oval 733"/>
            <p:cNvSpPr/>
            <p:nvPr/>
          </p:nvSpPr>
          <p:spPr bwMode="auto">
            <a:xfrm>
              <a:off x="7796913"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5" name="Oval 734"/>
            <p:cNvSpPr/>
            <p:nvPr/>
          </p:nvSpPr>
          <p:spPr bwMode="auto">
            <a:xfrm>
              <a:off x="7654810" y="56686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6" name="Oval 735"/>
            <p:cNvSpPr/>
            <p:nvPr/>
          </p:nvSpPr>
          <p:spPr bwMode="auto">
            <a:xfrm>
              <a:off x="6533891" y="551709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7" name="Oval 736"/>
            <p:cNvSpPr/>
            <p:nvPr/>
          </p:nvSpPr>
          <p:spPr bwMode="auto">
            <a:xfrm>
              <a:off x="6453887"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8" name="Oval 737"/>
            <p:cNvSpPr/>
            <p:nvPr/>
          </p:nvSpPr>
          <p:spPr bwMode="auto">
            <a:xfrm>
              <a:off x="6949187"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9" name="Oval 738"/>
            <p:cNvSpPr/>
            <p:nvPr/>
          </p:nvSpPr>
          <p:spPr bwMode="auto">
            <a:xfrm>
              <a:off x="7043396"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0" name="Oval 739"/>
            <p:cNvSpPr/>
            <p:nvPr/>
          </p:nvSpPr>
          <p:spPr bwMode="auto">
            <a:xfrm>
              <a:off x="6690095" y="55914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1" name="Oval 740"/>
            <p:cNvSpPr/>
            <p:nvPr/>
          </p:nvSpPr>
          <p:spPr bwMode="auto">
            <a:xfrm>
              <a:off x="6613895" y="55742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2" name="Oval 741"/>
            <p:cNvSpPr/>
            <p:nvPr/>
          </p:nvSpPr>
          <p:spPr bwMode="auto">
            <a:xfrm>
              <a:off x="6771885"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3" name="Oval 742"/>
            <p:cNvSpPr/>
            <p:nvPr/>
          </p:nvSpPr>
          <p:spPr bwMode="auto">
            <a:xfrm>
              <a:off x="6854978"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4" name="Oval 743"/>
            <p:cNvSpPr/>
            <p:nvPr/>
          </p:nvSpPr>
          <p:spPr bwMode="auto">
            <a:xfrm>
              <a:off x="7137249" y="565325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5" name="Oval 744"/>
            <p:cNvSpPr/>
            <p:nvPr/>
          </p:nvSpPr>
          <p:spPr bwMode="auto">
            <a:xfrm>
              <a:off x="7219691" y="56751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6" name="Oval 745"/>
            <p:cNvSpPr/>
            <p:nvPr/>
          </p:nvSpPr>
          <p:spPr bwMode="auto">
            <a:xfrm>
              <a:off x="7298547" y="56885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7" name="Oval 746"/>
            <p:cNvSpPr/>
            <p:nvPr/>
          </p:nvSpPr>
          <p:spPr bwMode="auto">
            <a:xfrm>
              <a:off x="7378547"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8" name="Oval 747"/>
            <p:cNvSpPr/>
            <p:nvPr/>
          </p:nvSpPr>
          <p:spPr bwMode="auto">
            <a:xfrm>
              <a:off x="7492164" y="56460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9" name="Oval 748"/>
            <p:cNvSpPr/>
            <p:nvPr/>
          </p:nvSpPr>
          <p:spPr bwMode="auto">
            <a:xfrm>
              <a:off x="7744597" y="55343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0" name="Oval 749"/>
            <p:cNvSpPr/>
            <p:nvPr/>
          </p:nvSpPr>
          <p:spPr bwMode="auto">
            <a:xfrm>
              <a:off x="7580622"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1" name="Oval 750"/>
            <p:cNvSpPr/>
            <p:nvPr/>
          </p:nvSpPr>
          <p:spPr bwMode="auto">
            <a:xfrm>
              <a:off x="7816578"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2" name="Oval 751"/>
            <p:cNvSpPr/>
            <p:nvPr/>
          </p:nvSpPr>
          <p:spPr bwMode="auto">
            <a:xfrm>
              <a:off x="7674475" y="556158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3" name="Oval 752"/>
            <p:cNvSpPr/>
            <p:nvPr/>
          </p:nvSpPr>
          <p:spPr bwMode="auto">
            <a:xfrm>
              <a:off x="6518904" y="543238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4" name="Oval 753"/>
            <p:cNvSpPr/>
            <p:nvPr/>
          </p:nvSpPr>
          <p:spPr bwMode="auto">
            <a:xfrm>
              <a:off x="6438900"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5" name="Oval 754"/>
            <p:cNvSpPr/>
            <p:nvPr/>
          </p:nvSpPr>
          <p:spPr bwMode="auto">
            <a:xfrm>
              <a:off x="6934200"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6" name="Oval 755"/>
            <p:cNvSpPr/>
            <p:nvPr/>
          </p:nvSpPr>
          <p:spPr bwMode="auto">
            <a:xfrm>
              <a:off x="7028409"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7" name="Oval 756"/>
            <p:cNvSpPr/>
            <p:nvPr/>
          </p:nvSpPr>
          <p:spPr bwMode="auto">
            <a:xfrm>
              <a:off x="6675108" y="550676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8" name="Oval 757"/>
            <p:cNvSpPr/>
            <p:nvPr/>
          </p:nvSpPr>
          <p:spPr bwMode="auto">
            <a:xfrm>
              <a:off x="6598908" y="54895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9" name="Oval 758"/>
            <p:cNvSpPr/>
            <p:nvPr/>
          </p:nvSpPr>
          <p:spPr bwMode="auto">
            <a:xfrm>
              <a:off x="6756898"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0" name="Oval 759"/>
            <p:cNvSpPr/>
            <p:nvPr/>
          </p:nvSpPr>
          <p:spPr bwMode="auto">
            <a:xfrm>
              <a:off x="6839991"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1" name="Oval 760"/>
            <p:cNvSpPr/>
            <p:nvPr/>
          </p:nvSpPr>
          <p:spPr bwMode="auto">
            <a:xfrm>
              <a:off x="7122262" y="556854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2" name="Oval 761"/>
            <p:cNvSpPr/>
            <p:nvPr/>
          </p:nvSpPr>
          <p:spPr bwMode="auto">
            <a:xfrm>
              <a:off x="7204704" y="55904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3" name="Oval 762"/>
            <p:cNvSpPr/>
            <p:nvPr/>
          </p:nvSpPr>
          <p:spPr bwMode="auto">
            <a:xfrm>
              <a:off x="7283560" y="56038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4" name="Oval 763"/>
            <p:cNvSpPr/>
            <p:nvPr/>
          </p:nvSpPr>
          <p:spPr bwMode="auto">
            <a:xfrm>
              <a:off x="7363560"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5" name="Oval 764"/>
            <p:cNvSpPr/>
            <p:nvPr/>
          </p:nvSpPr>
          <p:spPr bwMode="auto">
            <a:xfrm>
              <a:off x="7453417" y="555979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6" name="Oval 765"/>
            <p:cNvSpPr/>
            <p:nvPr/>
          </p:nvSpPr>
          <p:spPr bwMode="auto">
            <a:xfrm>
              <a:off x="7729610" y="54496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7" name="Oval 766"/>
            <p:cNvSpPr/>
            <p:nvPr/>
          </p:nvSpPr>
          <p:spPr bwMode="auto">
            <a:xfrm>
              <a:off x="7565635"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8" name="Oval 767"/>
            <p:cNvSpPr/>
            <p:nvPr/>
          </p:nvSpPr>
          <p:spPr bwMode="auto">
            <a:xfrm>
              <a:off x="7801591"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9" name="Oval 768"/>
            <p:cNvSpPr/>
            <p:nvPr/>
          </p:nvSpPr>
          <p:spPr bwMode="auto">
            <a:xfrm>
              <a:off x="7659488" y="547686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0" name="Oval 769"/>
            <p:cNvSpPr/>
            <p:nvPr/>
          </p:nvSpPr>
          <p:spPr bwMode="auto">
            <a:xfrm>
              <a:off x="6514228" y="53904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1" name="Oval 770"/>
            <p:cNvSpPr/>
            <p:nvPr/>
          </p:nvSpPr>
          <p:spPr bwMode="auto">
            <a:xfrm>
              <a:off x="6434224"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2" name="Oval 771"/>
            <p:cNvSpPr/>
            <p:nvPr/>
          </p:nvSpPr>
          <p:spPr bwMode="auto">
            <a:xfrm>
              <a:off x="6929524"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3" name="Oval 772"/>
            <p:cNvSpPr/>
            <p:nvPr/>
          </p:nvSpPr>
          <p:spPr bwMode="auto">
            <a:xfrm>
              <a:off x="7023733"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4" name="Oval 773"/>
            <p:cNvSpPr/>
            <p:nvPr/>
          </p:nvSpPr>
          <p:spPr bwMode="auto">
            <a:xfrm>
              <a:off x="6670432" y="54648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5" name="Oval 774"/>
            <p:cNvSpPr/>
            <p:nvPr/>
          </p:nvSpPr>
          <p:spPr bwMode="auto">
            <a:xfrm>
              <a:off x="6594232" y="54476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6" name="Oval 775"/>
            <p:cNvSpPr/>
            <p:nvPr/>
          </p:nvSpPr>
          <p:spPr bwMode="auto">
            <a:xfrm>
              <a:off x="6752222"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7" name="Oval 776"/>
            <p:cNvSpPr/>
            <p:nvPr/>
          </p:nvSpPr>
          <p:spPr bwMode="auto">
            <a:xfrm>
              <a:off x="6835315"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8" name="Oval 777"/>
            <p:cNvSpPr/>
            <p:nvPr/>
          </p:nvSpPr>
          <p:spPr bwMode="auto">
            <a:xfrm>
              <a:off x="7117586" y="55266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9" name="Oval 778"/>
            <p:cNvSpPr/>
            <p:nvPr/>
          </p:nvSpPr>
          <p:spPr bwMode="auto">
            <a:xfrm>
              <a:off x="7200028" y="55484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0" name="Oval 779"/>
            <p:cNvSpPr/>
            <p:nvPr/>
          </p:nvSpPr>
          <p:spPr bwMode="auto">
            <a:xfrm>
              <a:off x="7358884"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1" name="Oval 780"/>
            <p:cNvSpPr/>
            <p:nvPr/>
          </p:nvSpPr>
          <p:spPr bwMode="auto">
            <a:xfrm>
              <a:off x="7448741" y="551787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2" name="Oval 781"/>
            <p:cNvSpPr/>
            <p:nvPr/>
          </p:nvSpPr>
          <p:spPr bwMode="auto">
            <a:xfrm>
              <a:off x="7724934" y="54076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3" name="Oval 782"/>
            <p:cNvSpPr/>
            <p:nvPr/>
          </p:nvSpPr>
          <p:spPr bwMode="auto">
            <a:xfrm>
              <a:off x="7560959"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4" name="Oval 783"/>
            <p:cNvSpPr/>
            <p:nvPr/>
          </p:nvSpPr>
          <p:spPr bwMode="auto">
            <a:xfrm>
              <a:off x="7796915"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5" name="Oval 784"/>
            <p:cNvSpPr/>
            <p:nvPr/>
          </p:nvSpPr>
          <p:spPr bwMode="auto">
            <a:xfrm>
              <a:off x="7654812" y="54349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6" name="Oval 785"/>
            <p:cNvSpPr/>
            <p:nvPr/>
          </p:nvSpPr>
          <p:spPr bwMode="auto">
            <a:xfrm>
              <a:off x="6533893" y="52833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7" name="Oval 786"/>
            <p:cNvSpPr/>
            <p:nvPr/>
          </p:nvSpPr>
          <p:spPr bwMode="auto">
            <a:xfrm>
              <a:off x="6949189"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8" name="Oval 787"/>
            <p:cNvSpPr/>
            <p:nvPr/>
          </p:nvSpPr>
          <p:spPr bwMode="auto">
            <a:xfrm>
              <a:off x="7043398"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9" name="Oval 788"/>
            <p:cNvSpPr/>
            <p:nvPr/>
          </p:nvSpPr>
          <p:spPr bwMode="auto">
            <a:xfrm>
              <a:off x="6690097" y="53577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0" name="Oval 789"/>
            <p:cNvSpPr/>
            <p:nvPr/>
          </p:nvSpPr>
          <p:spPr bwMode="auto">
            <a:xfrm>
              <a:off x="6613897" y="53405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1" name="Oval 790"/>
            <p:cNvSpPr/>
            <p:nvPr/>
          </p:nvSpPr>
          <p:spPr bwMode="auto">
            <a:xfrm>
              <a:off x="6771887"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2" name="Oval 791"/>
            <p:cNvSpPr/>
            <p:nvPr/>
          </p:nvSpPr>
          <p:spPr bwMode="auto">
            <a:xfrm>
              <a:off x="6854980"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3" name="Oval 792"/>
            <p:cNvSpPr/>
            <p:nvPr/>
          </p:nvSpPr>
          <p:spPr bwMode="auto">
            <a:xfrm>
              <a:off x="7137251" y="541953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4" name="Oval 793"/>
            <p:cNvSpPr/>
            <p:nvPr/>
          </p:nvSpPr>
          <p:spPr bwMode="auto">
            <a:xfrm>
              <a:off x="7219693" y="54414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5" name="Oval 794"/>
            <p:cNvSpPr/>
            <p:nvPr/>
          </p:nvSpPr>
          <p:spPr bwMode="auto">
            <a:xfrm>
              <a:off x="7298549" y="54548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6" name="Oval 795"/>
            <p:cNvSpPr/>
            <p:nvPr/>
          </p:nvSpPr>
          <p:spPr bwMode="auto">
            <a:xfrm>
              <a:off x="7378549"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7" name="Oval 796"/>
            <p:cNvSpPr/>
            <p:nvPr/>
          </p:nvSpPr>
          <p:spPr bwMode="auto">
            <a:xfrm>
              <a:off x="7492166" y="54123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8" name="Oval 797"/>
            <p:cNvSpPr/>
            <p:nvPr/>
          </p:nvSpPr>
          <p:spPr bwMode="auto">
            <a:xfrm>
              <a:off x="7744599" y="53006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9" name="Oval 798"/>
            <p:cNvSpPr/>
            <p:nvPr/>
          </p:nvSpPr>
          <p:spPr bwMode="auto">
            <a:xfrm>
              <a:off x="7580624"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0" name="Oval 799"/>
            <p:cNvSpPr/>
            <p:nvPr/>
          </p:nvSpPr>
          <p:spPr bwMode="auto">
            <a:xfrm>
              <a:off x="7816580" y="520899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1" name="Oval 800"/>
            <p:cNvSpPr/>
            <p:nvPr/>
          </p:nvSpPr>
          <p:spPr bwMode="auto">
            <a:xfrm>
              <a:off x="7674477" y="532786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2" name="Oval 801"/>
            <p:cNvSpPr/>
            <p:nvPr/>
          </p:nvSpPr>
          <p:spPr bwMode="auto">
            <a:xfrm>
              <a:off x="6934202"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3" name="Oval 802"/>
            <p:cNvSpPr/>
            <p:nvPr/>
          </p:nvSpPr>
          <p:spPr bwMode="auto">
            <a:xfrm>
              <a:off x="7028411"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4" name="Oval 803"/>
            <p:cNvSpPr/>
            <p:nvPr/>
          </p:nvSpPr>
          <p:spPr bwMode="auto">
            <a:xfrm>
              <a:off x="6675110" y="52730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5" name="Oval 804"/>
            <p:cNvSpPr/>
            <p:nvPr/>
          </p:nvSpPr>
          <p:spPr bwMode="auto">
            <a:xfrm>
              <a:off x="6598910" y="52558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6" name="Oval 805"/>
            <p:cNvSpPr/>
            <p:nvPr/>
          </p:nvSpPr>
          <p:spPr bwMode="auto">
            <a:xfrm>
              <a:off x="6756900"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7" name="Oval 806"/>
            <p:cNvSpPr/>
            <p:nvPr/>
          </p:nvSpPr>
          <p:spPr bwMode="auto">
            <a:xfrm>
              <a:off x="6839993"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8" name="Oval 807"/>
            <p:cNvSpPr/>
            <p:nvPr/>
          </p:nvSpPr>
          <p:spPr bwMode="auto">
            <a:xfrm>
              <a:off x="7122264" y="533482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9" name="Oval 808"/>
            <p:cNvSpPr/>
            <p:nvPr/>
          </p:nvSpPr>
          <p:spPr bwMode="auto">
            <a:xfrm>
              <a:off x="7204706" y="53566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0" name="Oval 809"/>
            <p:cNvSpPr/>
            <p:nvPr/>
          </p:nvSpPr>
          <p:spPr bwMode="auto">
            <a:xfrm>
              <a:off x="7283562" y="53701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1" name="Oval 810"/>
            <p:cNvSpPr/>
            <p:nvPr/>
          </p:nvSpPr>
          <p:spPr bwMode="auto">
            <a:xfrm>
              <a:off x="7363562"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2" name="Oval 811"/>
            <p:cNvSpPr/>
            <p:nvPr/>
          </p:nvSpPr>
          <p:spPr bwMode="auto">
            <a:xfrm>
              <a:off x="7453419" y="532607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3" name="Oval 812"/>
            <p:cNvSpPr/>
            <p:nvPr/>
          </p:nvSpPr>
          <p:spPr bwMode="auto">
            <a:xfrm>
              <a:off x="7729612" y="52158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4" name="Oval 813"/>
            <p:cNvSpPr/>
            <p:nvPr/>
          </p:nvSpPr>
          <p:spPr bwMode="auto">
            <a:xfrm>
              <a:off x="7565637"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5" name="Oval 814"/>
            <p:cNvSpPr/>
            <p:nvPr/>
          </p:nvSpPr>
          <p:spPr bwMode="auto">
            <a:xfrm>
              <a:off x="7659490" y="524315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6" name="Flowchart: Magnetic Disk 815"/>
            <p:cNvSpPr/>
            <p:nvPr/>
          </p:nvSpPr>
          <p:spPr bwMode="auto">
            <a:xfrm>
              <a:off x="6434223" y="429119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grpSp>
        <p:nvGrpSpPr>
          <p:cNvPr id="4" name="Group 3"/>
          <p:cNvGrpSpPr/>
          <p:nvPr/>
        </p:nvGrpSpPr>
        <p:grpSpPr>
          <a:xfrm>
            <a:off x="1003994" y="2327469"/>
            <a:ext cx="1458556" cy="680924"/>
            <a:chOff x="2667000" y="4881676"/>
            <a:chExt cx="1458556" cy="680924"/>
          </a:xfrm>
        </p:grpSpPr>
        <p:sp>
          <p:nvSpPr>
            <p:cNvPr id="928" name="Oval 927"/>
            <p:cNvSpPr/>
            <p:nvPr/>
          </p:nvSpPr>
          <p:spPr bwMode="auto">
            <a:xfrm>
              <a:off x="2747004" y="5276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9" name="Oval 928"/>
            <p:cNvSpPr/>
            <p:nvPr/>
          </p:nvSpPr>
          <p:spPr bwMode="auto">
            <a:xfrm>
              <a:off x="2667000"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0" name="Oval 929"/>
            <p:cNvSpPr/>
            <p:nvPr/>
          </p:nvSpPr>
          <p:spPr bwMode="auto">
            <a:xfrm>
              <a:off x="3162300"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1" name="Oval 930"/>
            <p:cNvSpPr/>
            <p:nvPr/>
          </p:nvSpPr>
          <p:spPr bwMode="auto">
            <a:xfrm>
              <a:off x="3256509"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2" name="Oval 931"/>
            <p:cNvSpPr/>
            <p:nvPr/>
          </p:nvSpPr>
          <p:spPr bwMode="auto">
            <a:xfrm>
              <a:off x="2903208" y="5351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3" name="Oval 932"/>
            <p:cNvSpPr/>
            <p:nvPr/>
          </p:nvSpPr>
          <p:spPr bwMode="auto">
            <a:xfrm>
              <a:off x="2827008" y="5334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4" name="Oval 933"/>
            <p:cNvSpPr/>
            <p:nvPr/>
          </p:nvSpPr>
          <p:spPr bwMode="auto">
            <a:xfrm>
              <a:off x="2984998"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5" name="Oval 934"/>
            <p:cNvSpPr/>
            <p:nvPr/>
          </p:nvSpPr>
          <p:spPr bwMode="auto">
            <a:xfrm>
              <a:off x="3068091"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6" name="Oval 935"/>
            <p:cNvSpPr/>
            <p:nvPr/>
          </p:nvSpPr>
          <p:spPr bwMode="auto">
            <a:xfrm>
              <a:off x="3350362" y="5413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7" name="Oval 936"/>
            <p:cNvSpPr/>
            <p:nvPr/>
          </p:nvSpPr>
          <p:spPr bwMode="auto">
            <a:xfrm>
              <a:off x="3432804" y="54348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8" name="Oval 937"/>
            <p:cNvSpPr/>
            <p:nvPr/>
          </p:nvSpPr>
          <p:spPr bwMode="auto">
            <a:xfrm>
              <a:off x="3511660" y="54483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9" name="Oval 938"/>
            <p:cNvSpPr/>
            <p:nvPr/>
          </p:nvSpPr>
          <p:spPr bwMode="auto">
            <a:xfrm>
              <a:off x="3591660"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0" name="Oval 939"/>
            <p:cNvSpPr/>
            <p:nvPr/>
          </p:nvSpPr>
          <p:spPr bwMode="auto">
            <a:xfrm>
              <a:off x="3681517" y="5404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1" name="Oval 940"/>
            <p:cNvSpPr/>
            <p:nvPr/>
          </p:nvSpPr>
          <p:spPr bwMode="auto">
            <a:xfrm>
              <a:off x="3957710" y="5294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2" name="Oval 941"/>
            <p:cNvSpPr/>
            <p:nvPr/>
          </p:nvSpPr>
          <p:spPr bwMode="auto">
            <a:xfrm>
              <a:off x="3793735"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3" name="Oval 942"/>
            <p:cNvSpPr/>
            <p:nvPr/>
          </p:nvSpPr>
          <p:spPr bwMode="auto">
            <a:xfrm>
              <a:off x="4029691"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4" name="Oval 943"/>
            <p:cNvSpPr/>
            <p:nvPr/>
          </p:nvSpPr>
          <p:spPr bwMode="auto">
            <a:xfrm>
              <a:off x="3887588" y="5321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5" name="Oval 944"/>
            <p:cNvSpPr/>
            <p:nvPr/>
          </p:nvSpPr>
          <p:spPr bwMode="auto">
            <a:xfrm>
              <a:off x="2766669" y="5169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6" name="Oval 945"/>
            <p:cNvSpPr/>
            <p:nvPr/>
          </p:nvSpPr>
          <p:spPr bwMode="auto">
            <a:xfrm>
              <a:off x="2686665"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7" name="Oval 946"/>
            <p:cNvSpPr/>
            <p:nvPr/>
          </p:nvSpPr>
          <p:spPr bwMode="auto">
            <a:xfrm>
              <a:off x="3181965"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8" name="Oval 947"/>
            <p:cNvSpPr/>
            <p:nvPr/>
          </p:nvSpPr>
          <p:spPr bwMode="auto">
            <a:xfrm>
              <a:off x="3276174"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9" name="Oval 948"/>
            <p:cNvSpPr/>
            <p:nvPr/>
          </p:nvSpPr>
          <p:spPr bwMode="auto">
            <a:xfrm>
              <a:off x="2922873" y="5244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0" name="Oval 949"/>
            <p:cNvSpPr/>
            <p:nvPr/>
          </p:nvSpPr>
          <p:spPr bwMode="auto">
            <a:xfrm>
              <a:off x="2846673" y="5226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1" name="Oval 950"/>
            <p:cNvSpPr/>
            <p:nvPr/>
          </p:nvSpPr>
          <p:spPr bwMode="auto">
            <a:xfrm>
              <a:off x="3004663"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2" name="Oval 951"/>
            <p:cNvSpPr/>
            <p:nvPr/>
          </p:nvSpPr>
          <p:spPr bwMode="auto">
            <a:xfrm>
              <a:off x="3087756"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3" name="Oval 952"/>
            <p:cNvSpPr/>
            <p:nvPr/>
          </p:nvSpPr>
          <p:spPr bwMode="auto">
            <a:xfrm>
              <a:off x="3370027" y="53059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4" name="Oval 953"/>
            <p:cNvSpPr/>
            <p:nvPr/>
          </p:nvSpPr>
          <p:spPr bwMode="auto">
            <a:xfrm>
              <a:off x="3452469" y="53277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5" name="Oval 954"/>
            <p:cNvSpPr/>
            <p:nvPr/>
          </p:nvSpPr>
          <p:spPr bwMode="auto">
            <a:xfrm>
              <a:off x="3531325" y="53412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6" name="Oval 955"/>
            <p:cNvSpPr/>
            <p:nvPr/>
          </p:nvSpPr>
          <p:spPr bwMode="auto">
            <a:xfrm>
              <a:off x="3611325"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7" name="Oval 956"/>
            <p:cNvSpPr/>
            <p:nvPr/>
          </p:nvSpPr>
          <p:spPr bwMode="auto">
            <a:xfrm>
              <a:off x="3724942" y="52987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8" name="Oval 957"/>
            <p:cNvSpPr/>
            <p:nvPr/>
          </p:nvSpPr>
          <p:spPr bwMode="auto">
            <a:xfrm>
              <a:off x="3977375" y="5186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9" name="Oval 958"/>
            <p:cNvSpPr/>
            <p:nvPr/>
          </p:nvSpPr>
          <p:spPr bwMode="auto">
            <a:xfrm>
              <a:off x="3813400"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0" name="Oval 959"/>
            <p:cNvSpPr/>
            <p:nvPr/>
          </p:nvSpPr>
          <p:spPr bwMode="auto">
            <a:xfrm>
              <a:off x="4049356"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1" name="Oval 960"/>
            <p:cNvSpPr/>
            <p:nvPr/>
          </p:nvSpPr>
          <p:spPr bwMode="auto">
            <a:xfrm>
              <a:off x="3907253" y="521424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2" name="Oval 961"/>
            <p:cNvSpPr/>
            <p:nvPr/>
          </p:nvSpPr>
          <p:spPr bwMode="auto">
            <a:xfrm>
              <a:off x="2751682" y="5085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3" name="Oval 962"/>
            <p:cNvSpPr/>
            <p:nvPr/>
          </p:nvSpPr>
          <p:spPr bwMode="auto">
            <a:xfrm>
              <a:off x="2671678"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4" name="Oval 963"/>
            <p:cNvSpPr/>
            <p:nvPr/>
          </p:nvSpPr>
          <p:spPr bwMode="auto">
            <a:xfrm>
              <a:off x="3166978"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5" name="Oval 964"/>
            <p:cNvSpPr/>
            <p:nvPr/>
          </p:nvSpPr>
          <p:spPr bwMode="auto">
            <a:xfrm>
              <a:off x="3261187"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6" name="Oval 965"/>
            <p:cNvSpPr/>
            <p:nvPr/>
          </p:nvSpPr>
          <p:spPr bwMode="auto">
            <a:xfrm>
              <a:off x="2907886" y="5159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7" name="Oval 966"/>
            <p:cNvSpPr/>
            <p:nvPr/>
          </p:nvSpPr>
          <p:spPr bwMode="auto">
            <a:xfrm>
              <a:off x="2831686" y="5142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8" name="Oval 967"/>
            <p:cNvSpPr/>
            <p:nvPr/>
          </p:nvSpPr>
          <p:spPr bwMode="auto">
            <a:xfrm>
              <a:off x="2989676"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9" name="Oval 968"/>
            <p:cNvSpPr/>
            <p:nvPr/>
          </p:nvSpPr>
          <p:spPr bwMode="auto">
            <a:xfrm>
              <a:off x="3072769"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0" name="Oval 969"/>
            <p:cNvSpPr/>
            <p:nvPr/>
          </p:nvSpPr>
          <p:spPr bwMode="auto">
            <a:xfrm>
              <a:off x="3355040" y="52212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1" name="Oval 970"/>
            <p:cNvSpPr/>
            <p:nvPr/>
          </p:nvSpPr>
          <p:spPr bwMode="auto">
            <a:xfrm>
              <a:off x="3437482" y="5243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2" name="Oval 971"/>
            <p:cNvSpPr/>
            <p:nvPr/>
          </p:nvSpPr>
          <p:spPr bwMode="auto">
            <a:xfrm>
              <a:off x="3516338" y="5256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3" name="Oval 972"/>
            <p:cNvSpPr/>
            <p:nvPr/>
          </p:nvSpPr>
          <p:spPr bwMode="auto">
            <a:xfrm>
              <a:off x="3596338"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4" name="Oval 973"/>
            <p:cNvSpPr/>
            <p:nvPr/>
          </p:nvSpPr>
          <p:spPr bwMode="auto">
            <a:xfrm>
              <a:off x="3686195" y="5212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5" name="Oval 974"/>
            <p:cNvSpPr/>
            <p:nvPr/>
          </p:nvSpPr>
          <p:spPr bwMode="auto">
            <a:xfrm>
              <a:off x="3962388" y="5102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6" name="Oval 975"/>
            <p:cNvSpPr/>
            <p:nvPr/>
          </p:nvSpPr>
          <p:spPr bwMode="auto">
            <a:xfrm>
              <a:off x="3798413"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7" name="Oval 976"/>
            <p:cNvSpPr/>
            <p:nvPr/>
          </p:nvSpPr>
          <p:spPr bwMode="auto">
            <a:xfrm>
              <a:off x="4034369"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8" name="Oval 977"/>
            <p:cNvSpPr/>
            <p:nvPr/>
          </p:nvSpPr>
          <p:spPr bwMode="auto">
            <a:xfrm>
              <a:off x="3892266" y="5129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9" name="Oval 978"/>
            <p:cNvSpPr/>
            <p:nvPr/>
          </p:nvSpPr>
          <p:spPr bwMode="auto">
            <a:xfrm>
              <a:off x="2747003" y="4931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0" name="Oval 979"/>
            <p:cNvSpPr/>
            <p:nvPr/>
          </p:nvSpPr>
          <p:spPr bwMode="auto">
            <a:xfrm>
              <a:off x="3162299"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1" name="Oval 980"/>
            <p:cNvSpPr/>
            <p:nvPr/>
          </p:nvSpPr>
          <p:spPr bwMode="auto">
            <a:xfrm>
              <a:off x="3256508"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2" name="Oval 981"/>
            <p:cNvSpPr/>
            <p:nvPr/>
          </p:nvSpPr>
          <p:spPr bwMode="auto">
            <a:xfrm>
              <a:off x="2903207" y="5006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3" name="Oval 982"/>
            <p:cNvSpPr/>
            <p:nvPr/>
          </p:nvSpPr>
          <p:spPr bwMode="auto">
            <a:xfrm>
              <a:off x="2827007" y="4988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4" name="Oval 983"/>
            <p:cNvSpPr/>
            <p:nvPr/>
          </p:nvSpPr>
          <p:spPr bwMode="auto">
            <a:xfrm>
              <a:off x="2984997"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5" name="Oval 984"/>
            <p:cNvSpPr/>
            <p:nvPr/>
          </p:nvSpPr>
          <p:spPr bwMode="auto">
            <a:xfrm>
              <a:off x="3068090"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6" name="Oval 985"/>
            <p:cNvSpPr/>
            <p:nvPr/>
          </p:nvSpPr>
          <p:spPr bwMode="auto">
            <a:xfrm>
              <a:off x="3350361" y="5067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7" name="Oval 986"/>
            <p:cNvSpPr/>
            <p:nvPr/>
          </p:nvSpPr>
          <p:spPr bwMode="auto">
            <a:xfrm>
              <a:off x="3432803" y="50896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8" name="Oval 987"/>
            <p:cNvSpPr/>
            <p:nvPr/>
          </p:nvSpPr>
          <p:spPr bwMode="auto">
            <a:xfrm>
              <a:off x="3511659" y="51030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9" name="Oval 988"/>
            <p:cNvSpPr/>
            <p:nvPr/>
          </p:nvSpPr>
          <p:spPr bwMode="auto">
            <a:xfrm>
              <a:off x="3591659"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0" name="Oval 989"/>
            <p:cNvSpPr/>
            <p:nvPr/>
          </p:nvSpPr>
          <p:spPr bwMode="auto">
            <a:xfrm>
              <a:off x="3681516" y="5059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1" name="Oval 990"/>
            <p:cNvSpPr/>
            <p:nvPr/>
          </p:nvSpPr>
          <p:spPr bwMode="auto">
            <a:xfrm>
              <a:off x="3957709" y="49488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2" name="Oval 991"/>
            <p:cNvSpPr/>
            <p:nvPr/>
          </p:nvSpPr>
          <p:spPr bwMode="auto">
            <a:xfrm>
              <a:off x="3793734"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3" name="Oval 992"/>
            <p:cNvSpPr/>
            <p:nvPr/>
          </p:nvSpPr>
          <p:spPr bwMode="auto">
            <a:xfrm>
              <a:off x="3887587" y="4976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4" name="Oval 993"/>
            <p:cNvSpPr/>
            <p:nvPr/>
          </p:nvSpPr>
          <p:spPr bwMode="auto">
            <a:xfrm>
              <a:off x="3181964"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5" name="Oval 994"/>
            <p:cNvSpPr/>
            <p:nvPr/>
          </p:nvSpPr>
          <p:spPr bwMode="auto">
            <a:xfrm>
              <a:off x="3276173"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6" name="Oval 995"/>
            <p:cNvSpPr/>
            <p:nvPr/>
          </p:nvSpPr>
          <p:spPr bwMode="auto">
            <a:xfrm>
              <a:off x="2922872" y="4898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7" name="Oval 996"/>
            <p:cNvSpPr/>
            <p:nvPr/>
          </p:nvSpPr>
          <p:spPr bwMode="auto">
            <a:xfrm>
              <a:off x="2846672" y="48816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8" name="Oval 997"/>
            <p:cNvSpPr/>
            <p:nvPr/>
          </p:nvSpPr>
          <p:spPr bwMode="auto">
            <a:xfrm>
              <a:off x="3004662"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9" name="Oval 998"/>
            <p:cNvSpPr/>
            <p:nvPr/>
          </p:nvSpPr>
          <p:spPr bwMode="auto">
            <a:xfrm>
              <a:off x="3087755"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0" name="Oval 999"/>
            <p:cNvSpPr/>
            <p:nvPr/>
          </p:nvSpPr>
          <p:spPr bwMode="auto">
            <a:xfrm>
              <a:off x="3370026" y="49606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1" name="Oval 1000"/>
            <p:cNvSpPr/>
            <p:nvPr/>
          </p:nvSpPr>
          <p:spPr bwMode="auto">
            <a:xfrm>
              <a:off x="3452468" y="49825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2" name="Oval 1001"/>
            <p:cNvSpPr/>
            <p:nvPr/>
          </p:nvSpPr>
          <p:spPr bwMode="auto">
            <a:xfrm>
              <a:off x="3531324" y="49959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3" name="Oval 1002"/>
            <p:cNvSpPr/>
            <p:nvPr/>
          </p:nvSpPr>
          <p:spPr bwMode="auto">
            <a:xfrm>
              <a:off x="3611324"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4" name="Oval 1003"/>
            <p:cNvSpPr/>
            <p:nvPr/>
          </p:nvSpPr>
          <p:spPr bwMode="auto">
            <a:xfrm>
              <a:off x="3724941" y="49534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5" name="Oval 1004"/>
            <p:cNvSpPr/>
            <p:nvPr/>
          </p:nvSpPr>
          <p:spPr bwMode="auto">
            <a:xfrm>
              <a:off x="3813399"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6" name="Oval 1005"/>
            <p:cNvSpPr/>
            <p:nvPr/>
          </p:nvSpPr>
          <p:spPr bwMode="auto">
            <a:xfrm>
              <a:off x="3166977"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7" name="Oval 1006"/>
            <p:cNvSpPr/>
            <p:nvPr/>
          </p:nvSpPr>
          <p:spPr bwMode="auto">
            <a:xfrm>
              <a:off x="3261186"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8" name="Oval 1007"/>
            <p:cNvSpPr/>
            <p:nvPr/>
          </p:nvSpPr>
          <p:spPr bwMode="auto">
            <a:xfrm>
              <a:off x="3437481" y="4897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9" name="Oval 1008"/>
            <p:cNvSpPr/>
            <p:nvPr/>
          </p:nvSpPr>
          <p:spPr bwMode="auto">
            <a:xfrm>
              <a:off x="3516337" y="4911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0" name="Flowchart: Magnetic Disk 339"/>
          <p:cNvSpPr/>
          <p:nvPr/>
        </p:nvSpPr>
        <p:spPr bwMode="auto">
          <a:xfrm>
            <a:off x="1003994" y="4291198"/>
            <a:ext cx="1447800" cy="1981200"/>
          </a:xfrm>
          <a:prstGeom prst="flowChartMagneticDisk">
            <a:avLst/>
          </a:prstGeom>
          <a:solidFill>
            <a:srgbClr val="FF9900">
              <a:alpha val="8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Flowchart: Magnetic Disk 637"/>
          <p:cNvSpPr/>
          <p:nvPr/>
        </p:nvSpPr>
        <p:spPr bwMode="auto">
          <a:xfrm>
            <a:off x="6419157" y="4289863"/>
            <a:ext cx="1447800" cy="1981200"/>
          </a:xfrm>
          <a:prstGeom prst="flowChartMagneticDisk">
            <a:avLst/>
          </a:prstGeom>
          <a:solidFill>
            <a:schemeClr val="accent1">
              <a:alpha val="60000"/>
            </a:scheme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168211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3.7037E-6 L -0.00104 0.34953 " pathEditMode="relative" rAng="0" ptsTypes="AA">
                                      <p:cBhvr>
                                        <p:cTn id="14" dur="2000" fill="hold"/>
                                        <p:tgtEl>
                                          <p:spTgt spid="1010"/>
                                        </p:tgtEl>
                                        <p:attrNameLst>
                                          <p:attrName>ppt_x</p:attrName>
                                          <p:attrName>ppt_y</p:attrName>
                                        </p:attrNameLst>
                                      </p:cBhvr>
                                      <p:rCtr x="-52" y="17477"/>
                                    </p:animMotion>
                                  </p:childTnLst>
                                </p:cTn>
                              </p:par>
                              <p:par>
                                <p:cTn id="15" presetID="42" presetClass="path" presetSubtype="0" accel="50000" decel="50000" fill="hold" nodeType="withEffect">
                                  <p:stCondLst>
                                    <p:cond delay="0"/>
                                  </p:stCondLst>
                                  <p:childTnLst>
                                    <p:animMotion origin="layout" path="M 2.77778E-7 1.11111E-6 L 0.00035 0.4743 " pathEditMode="relative" rAng="0" ptsTypes="AA">
                                      <p:cBhvr>
                                        <p:cTn id="16" dur="2000" fill="hold"/>
                                        <p:tgtEl>
                                          <p:spTgt spid="4"/>
                                        </p:tgtEl>
                                        <p:attrNameLst>
                                          <p:attrName>ppt_x</p:attrName>
                                          <p:attrName>ppt_y</p:attrName>
                                        </p:attrNameLst>
                                      </p:cBhvr>
                                      <p:rCtr x="17" y="23704"/>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0" grpId="0" animBg="1"/>
      <p:bldP spid="6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22</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Example Brew 1A &amp; 1B</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Fractionating Specialty Malt</a:t>
            </a: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grpSp>
        <p:nvGrpSpPr>
          <p:cNvPr id="7" name="Group 6"/>
          <p:cNvGrpSpPr/>
          <p:nvPr/>
        </p:nvGrpSpPr>
        <p:grpSpPr>
          <a:xfrm>
            <a:off x="6434222" y="4291198"/>
            <a:ext cx="1467465" cy="1981200"/>
            <a:chOff x="6434222" y="4291198"/>
            <a:chExt cx="1467465" cy="1981200"/>
          </a:xfrm>
        </p:grpSpPr>
        <p:sp>
          <p:nvSpPr>
            <p:cNvPr id="668" name="Oval 667"/>
            <p:cNvSpPr/>
            <p:nvPr/>
          </p:nvSpPr>
          <p:spPr bwMode="auto">
            <a:xfrm>
              <a:off x="6514227" y="59694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6434223"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6929523"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1" name="Oval 670"/>
            <p:cNvSpPr/>
            <p:nvPr/>
          </p:nvSpPr>
          <p:spPr bwMode="auto">
            <a:xfrm>
              <a:off x="7023732" y="61181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Oval 671"/>
            <p:cNvSpPr/>
            <p:nvPr/>
          </p:nvSpPr>
          <p:spPr bwMode="auto">
            <a:xfrm>
              <a:off x="6670431" y="60437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3" name="Oval 672"/>
            <p:cNvSpPr/>
            <p:nvPr/>
          </p:nvSpPr>
          <p:spPr bwMode="auto">
            <a:xfrm>
              <a:off x="6594231" y="60265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4" name="Oval 673"/>
            <p:cNvSpPr/>
            <p:nvPr/>
          </p:nvSpPr>
          <p:spPr bwMode="auto">
            <a:xfrm>
              <a:off x="6752221"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5" name="Oval 674"/>
            <p:cNvSpPr/>
            <p:nvPr/>
          </p:nvSpPr>
          <p:spPr bwMode="auto">
            <a:xfrm>
              <a:off x="6835314"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6" name="Oval 675"/>
            <p:cNvSpPr/>
            <p:nvPr/>
          </p:nvSpPr>
          <p:spPr bwMode="auto">
            <a:xfrm>
              <a:off x="7117585" y="61055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7" name="Oval 676"/>
            <p:cNvSpPr/>
            <p:nvPr/>
          </p:nvSpPr>
          <p:spPr bwMode="auto">
            <a:xfrm>
              <a:off x="7200027" y="61274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8" name="Oval 677"/>
            <p:cNvSpPr/>
            <p:nvPr/>
          </p:nvSpPr>
          <p:spPr bwMode="auto">
            <a:xfrm>
              <a:off x="7278883" y="61408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9" name="Oval 678"/>
            <p:cNvSpPr/>
            <p:nvPr/>
          </p:nvSpPr>
          <p:spPr bwMode="auto">
            <a:xfrm>
              <a:off x="7358883" y="61009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0" name="Oval 679"/>
            <p:cNvSpPr/>
            <p:nvPr/>
          </p:nvSpPr>
          <p:spPr bwMode="auto">
            <a:xfrm>
              <a:off x="7448740" y="60968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1" name="Oval 680"/>
            <p:cNvSpPr/>
            <p:nvPr/>
          </p:nvSpPr>
          <p:spPr bwMode="auto">
            <a:xfrm>
              <a:off x="7724933" y="59866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2" name="Oval 681"/>
            <p:cNvSpPr/>
            <p:nvPr/>
          </p:nvSpPr>
          <p:spPr bwMode="auto">
            <a:xfrm>
              <a:off x="7560958" y="60610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3" name="Oval 682"/>
            <p:cNvSpPr/>
            <p:nvPr/>
          </p:nvSpPr>
          <p:spPr bwMode="auto">
            <a:xfrm>
              <a:off x="7796914" y="589503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4" name="Oval 683"/>
            <p:cNvSpPr/>
            <p:nvPr/>
          </p:nvSpPr>
          <p:spPr bwMode="auto">
            <a:xfrm>
              <a:off x="7654811" y="6013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5" name="Oval 684"/>
            <p:cNvSpPr/>
            <p:nvPr/>
          </p:nvSpPr>
          <p:spPr bwMode="auto">
            <a:xfrm>
              <a:off x="6533892" y="58623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6" name="Oval 685"/>
            <p:cNvSpPr/>
            <p:nvPr/>
          </p:nvSpPr>
          <p:spPr bwMode="auto">
            <a:xfrm>
              <a:off x="6453888"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7" name="Oval 686"/>
            <p:cNvSpPr/>
            <p:nvPr/>
          </p:nvSpPr>
          <p:spPr bwMode="auto">
            <a:xfrm>
              <a:off x="6949188"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8" name="Oval 687"/>
            <p:cNvSpPr/>
            <p:nvPr/>
          </p:nvSpPr>
          <p:spPr bwMode="auto">
            <a:xfrm>
              <a:off x="7043397" y="60110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9" name="Oval 688"/>
            <p:cNvSpPr/>
            <p:nvPr/>
          </p:nvSpPr>
          <p:spPr bwMode="auto">
            <a:xfrm>
              <a:off x="6690096" y="59367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0" name="Oval 689"/>
            <p:cNvSpPr/>
            <p:nvPr/>
          </p:nvSpPr>
          <p:spPr bwMode="auto">
            <a:xfrm>
              <a:off x="6613896" y="59194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1" name="Oval 690"/>
            <p:cNvSpPr/>
            <p:nvPr/>
          </p:nvSpPr>
          <p:spPr bwMode="auto">
            <a:xfrm>
              <a:off x="6771886"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2" name="Oval 691"/>
            <p:cNvSpPr/>
            <p:nvPr/>
          </p:nvSpPr>
          <p:spPr bwMode="auto">
            <a:xfrm>
              <a:off x="6854979"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3" name="Oval 692"/>
            <p:cNvSpPr/>
            <p:nvPr/>
          </p:nvSpPr>
          <p:spPr bwMode="auto">
            <a:xfrm>
              <a:off x="7137250" y="599848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4" name="Oval 693"/>
            <p:cNvSpPr/>
            <p:nvPr/>
          </p:nvSpPr>
          <p:spPr bwMode="auto">
            <a:xfrm>
              <a:off x="7219692" y="60203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5" name="Oval 694"/>
            <p:cNvSpPr/>
            <p:nvPr/>
          </p:nvSpPr>
          <p:spPr bwMode="auto">
            <a:xfrm>
              <a:off x="7298548" y="60337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6" name="Oval 695"/>
            <p:cNvSpPr/>
            <p:nvPr/>
          </p:nvSpPr>
          <p:spPr bwMode="auto">
            <a:xfrm>
              <a:off x="7378548" y="59938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7" name="Oval 696"/>
            <p:cNvSpPr/>
            <p:nvPr/>
          </p:nvSpPr>
          <p:spPr bwMode="auto">
            <a:xfrm>
              <a:off x="7492165" y="599128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8" name="Oval 697"/>
            <p:cNvSpPr/>
            <p:nvPr/>
          </p:nvSpPr>
          <p:spPr bwMode="auto">
            <a:xfrm>
              <a:off x="7744598" y="58795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99" name="Oval 698"/>
            <p:cNvSpPr/>
            <p:nvPr/>
          </p:nvSpPr>
          <p:spPr bwMode="auto">
            <a:xfrm>
              <a:off x="7580623" y="59539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0" name="Oval 699"/>
            <p:cNvSpPr/>
            <p:nvPr/>
          </p:nvSpPr>
          <p:spPr bwMode="auto">
            <a:xfrm>
              <a:off x="7816579" y="578794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1" name="Oval 700"/>
            <p:cNvSpPr/>
            <p:nvPr/>
          </p:nvSpPr>
          <p:spPr bwMode="auto">
            <a:xfrm>
              <a:off x="7674476" y="590681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2" name="Oval 701"/>
            <p:cNvSpPr/>
            <p:nvPr/>
          </p:nvSpPr>
          <p:spPr bwMode="auto">
            <a:xfrm>
              <a:off x="6518905" y="57776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3" name="Oval 702"/>
            <p:cNvSpPr/>
            <p:nvPr/>
          </p:nvSpPr>
          <p:spPr bwMode="auto">
            <a:xfrm>
              <a:off x="6438901"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4" name="Oval 703"/>
            <p:cNvSpPr/>
            <p:nvPr/>
          </p:nvSpPr>
          <p:spPr bwMode="auto">
            <a:xfrm>
              <a:off x="6934201"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5" name="Oval 704"/>
            <p:cNvSpPr/>
            <p:nvPr/>
          </p:nvSpPr>
          <p:spPr bwMode="auto">
            <a:xfrm>
              <a:off x="7028410" y="59263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6" name="Oval 705"/>
            <p:cNvSpPr/>
            <p:nvPr/>
          </p:nvSpPr>
          <p:spPr bwMode="auto">
            <a:xfrm>
              <a:off x="6675109" y="58519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7" name="Oval 706"/>
            <p:cNvSpPr/>
            <p:nvPr/>
          </p:nvSpPr>
          <p:spPr bwMode="auto">
            <a:xfrm>
              <a:off x="6598909" y="58347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8" name="Oval 707"/>
            <p:cNvSpPr/>
            <p:nvPr/>
          </p:nvSpPr>
          <p:spPr bwMode="auto">
            <a:xfrm>
              <a:off x="6756899"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09" name="Oval 708"/>
            <p:cNvSpPr/>
            <p:nvPr/>
          </p:nvSpPr>
          <p:spPr bwMode="auto">
            <a:xfrm>
              <a:off x="6839992"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0" name="Oval 709"/>
            <p:cNvSpPr/>
            <p:nvPr/>
          </p:nvSpPr>
          <p:spPr bwMode="auto">
            <a:xfrm>
              <a:off x="7122263" y="591377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1" name="Oval 710"/>
            <p:cNvSpPr/>
            <p:nvPr/>
          </p:nvSpPr>
          <p:spPr bwMode="auto">
            <a:xfrm>
              <a:off x="7204705" y="59356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2" name="Oval 711"/>
            <p:cNvSpPr/>
            <p:nvPr/>
          </p:nvSpPr>
          <p:spPr bwMode="auto">
            <a:xfrm>
              <a:off x="7283561" y="594906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3" name="Oval 712"/>
            <p:cNvSpPr/>
            <p:nvPr/>
          </p:nvSpPr>
          <p:spPr bwMode="auto">
            <a:xfrm>
              <a:off x="7363561" y="59091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4" name="Oval 713"/>
            <p:cNvSpPr/>
            <p:nvPr/>
          </p:nvSpPr>
          <p:spPr bwMode="auto">
            <a:xfrm>
              <a:off x="7453418" y="590502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5" name="Oval 714"/>
            <p:cNvSpPr/>
            <p:nvPr/>
          </p:nvSpPr>
          <p:spPr bwMode="auto">
            <a:xfrm>
              <a:off x="7729611" y="57948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6" name="Oval 715"/>
            <p:cNvSpPr/>
            <p:nvPr/>
          </p:nvSpPr>
          <p:spPr bwMode="auto">
            <a:xfrm>
              <a:off x="7565636" y="58692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7" name="Oval 716"/>
            <p:cNvSpPr/>
            <p:nvPr/>
          </p:nvSpPr>
          <p:spPr bwMode="auto">
            <a:xfrm>
              <a:off x="7801592" y="570322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8" name="Oval 717"/>
            <p:cNvSpPr/>
            <p:nvPr/>
          </p:nvSpPr>
          <p:spPr bwMode="auto">
            <a:xfrm>
              <a:off x="7659489" y="582210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19" name="Oval 718"/>
            <p:cNvSpPr/>
            <p:nvPr/>
          </p:nvSpPr>
          <p:spPr bwMode="auto">
            <a:xfrm>
              <a:off x="6514226" y="562418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0" name="Oval 719"/>
            <p:cNvSpPr/>
            <p:nvPr/>
          </p:nvSpPr>
          <p:spPr bwMode="auto">
            <a:xfrm>
              <a:off x="6434222"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1" name="Oval 720"/>
            <p:cNvSpPr/>
            <p:nvPr/>
          </p:nvSpPr>
          <p:spPr bwMode="auto">
            <a:xfrm>
              <a:off x="6929522"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2" name="Oval 721"/>
            <p:cNvSpPr/>
            <p:nvPr/>
          </p:nvSpPr>
          <p:spPr bwMode="auto">
            <a:xfrm>
              <a:off x="7023731" y="577294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3" name="Oval 722"/>
            <p:cNvSpPr/>
            <p:nvPr/>
          </p:nvSpPr>
          <p:spPr bwMode="auto">
            <a:xfrm>
              <a:off x="6670430" y="569856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4" name="Oval 723"/>
            <p:cNvSpPr/>
            <p:nvPr/>
          </p:nvSpPr>
          <p:spPr bwMode="auto">
            <a:xfrm>
              <a:off x="6594230" y="56813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5" name="Oval 724"/>
            <p:cNvSpPr/>
            <p:nvPr/>
          </p:nvSpPr>
          <p:spPr bwMode="auto">
            <a:xfrm>
              <a:off x="6752220"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6" name="Oval 725"/>
            <p:cNvSpPr/>
            <p:nvPr/>
          </p:nvSpPr>
          <p:spPr bwMode="auto">
            <a:xfrm>
              <a:off x="6835313"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7" name="Oval 726"/>
            <p:cNvSpPr/>
            <p:nvPr/>
          </p:nvSpPr>
          <p:spPr bwMode="auto">
            <a:xfrm>
              <a:off x="7117584" y="57603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8" name="Oval 727"/>
            <p:cNvSpPr/>
            <p:nvPr/>
          </p:nvSpPr>
          <p:spPr bwMode="auto">
            <a:xfrm>
              <a:off x="7200026" y="57822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29" name="Oval 728"/>
            <p:cNvSpPr/>
            <p:nvPr/>
          </p:nvSpPr>
          <p:spPr bwMode="auto">
            <a:xfrm>
              <a:off x="7278882" y="5795635"/>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0" name="Oval 729"/>
            <p:cNvSpPr/>
            <p:nvPr/>
          </p:nvSpPr>
          <p:spPr bwMode="auto">
            <a:xfrm>
              <a:off x="7358882" y="57557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1" name="Oval 730"/>
            <p:cNvSpPr/>
            <p:nvPr/>
          </p:nvSpPr>
          <p:spPr bwMode="auto">
            <a:xfrm>
              <a:off x="7448739" y="57515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2" name="Oval 731"/>
            <p:cNvSpPr/>
            <p:nvPr/>
          </p:nvSpPr>
          <p:spPr bwMode="auto">
            <a:xfrm>
              <a:off x="7724932" y="5641417"/>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3" name="Oval 732"/>
            <p:cNvSpPr/>
            <p:nvPr/>
          </p:nvSpPr>
          <p:spPr bwMode="auto">
            <a:xfrm>
              <a:off x="7560957" y="571579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4" name="Oval 733"/>
            <p:cNvSpPr/>
            <p:nvPr/>
          </p:nvSpPr>
          <p:spPr bwMode="auto">
            <a:xfrm>
              <a:off x="7796913" y="554980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5" name="Oval 734"/>
            <p:cNvSpPr/>
            <p:nvPr/>
          </p:nvSpPr>
          <p:spPr bwMode="auto">
            <a:xfrm>
              <a:off x="7654810" y="56686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6" name="Oval 735"/>
            <p:cNvSpPr/>
            <p:nvPr/>
          </p:nvSpPr>
          <p:spPr bwMode="auto">
            <a:xfrm>
              <a:off x="6533891" y="551709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7" name="Oval 736"/>
            <p:cNvSpPr/>
            <p:nvPr/>
          </p:nvSpPr>
          <p:spPr bwMode="auto">
            <a:xfrm>
              <a:off x="6453887"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8" name="Oval 737"/>
            <p:cNvSpPr/>
            <p:nvPr/>
          </p:nvSpPr>
          <p:spPr bwMode="auto">
            <a:xfrm>
              <a:off x="6949187"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39" name="Oval 738"/>
            <p:cNvSpPr/>
            <p:nvPr/>
          </p:nvSpPr>
          <p:spPr bwMode="auto">
            <a:xfrm>
              <a:off x="7043396" y="566585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0" name="Oval 739"/>
            <p:cNvSpPr/>
            <p:nvPr/>
          </p:nvSpPr>
          <p:spPr bwMode="auto">
            <a:xfrm>
              <a:off x="6690095" y="559147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1" name="Oval 740"/>
            <p:cNvSpPr/>
            <p:nvPr/>
          </p:nvSpPr>
          <p:spPr bwMode="auto">
            <a:xfrm>
              <a:off x="6613895" y="55742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2" name="Oval 741"/>
            <p:cNvSpPr/>
            <p:nvPr/>
          </p:nvSpPr>
          <p:spPr bwMode="auto">
            <a:xfrm>
              <a:off x="6771885"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3" name="Oval 742"/>
            <p:cNvSpPr/>
            <p:nvPr/>
          </p:nvSpPr>
          <p:spPr bwMode="auto">
            <a:xfrm>
              <a:off x="6854978"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4" name="Oval 743"/>
            <p:cNvSpPr/>
            <p:nvPr/>
          </p:nvSpPr>
          <p:spPr bwMode="auto">
            <a:xfrm>
              <a:off x="7137249" y="565325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5" name="Oval 744"/>
            <p:cNvSpPr/>
            <p:nvPr/>
          </p:nvSpPr>
          <p:spPr bwMode="auto">
            <a:xfrm>
              <a:off x="7219691" y="56751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6" name="Oval 745"/>
            <p:cNvSpPr/>
            <p:nvPr/>
          </p:nvSpPr>
          <p:spPr bwMode="auto">
            <a:xfrm>
              <a:off x="7298547" y="568854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7" name="Oval 746"/>
            <p:cNvSpPr/>
            <p:nvPr/>
          </p:nvSpPr>
          <p:spPr bwMode="auto">
            <a:xfrm>
              <a:off x="7378547" y="56486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8" name="Oval 747"/>
            <p:cNvSpPr/>
            <p:nvPr/>
          </p:nvSpPr>
          <p:spPr bwMode="auto">
            <a:xfrm>
              <a:off x="7492164" y="564605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9" name="Oval 748"/>
            <p:cNvSpPr/>
            <p:nvPr/>
          </p:nvSpPr>
          <p:spPr bwMode="auto">
            <a:xfrm>
              <a:off x="7744597" y="553432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0" name="Oval 749"/>
            <p:cNvSpPr/>
            <p:nvPr/>
          </p:nvSpPr>
          <p:spPr bwMode="auto">
            <a:xfrm>
              <a:off x="7580622" y="560870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1" name="Oval 750"/>
            <p:cNvSpPr/>
            <p:nvPr/>
          </p:nvSpPr>
          <p:spPr bwMode="auto">
            <a:xfrm>
              <a:off x="7816578" y="544271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2" name="Oval 751"/>
            <p:cNvSpPr/>
            <p:nvPr/>
          </p:nvSpPr>
          <p:spPr bwMode="auto">
            <a:xfrm>
              <a:off x="7674475" y="5561581"/>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3" name="Oval 752"/>
            <p:cNvSpPr/>
            <p:nvPr/>
          </p:nvSpPr>
          <p:spPr bwMode="auto">
            <a:xfrm>
              <a:off x="6518904" y="543238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4" name="Oval 753"/>
            <p:cNvSpPr/>
            <p:nvPr/>
          </p:nvSpPr>
          <p:spPr bwMode="auto">
            <a:xfrm>
              <a:off x="6438900"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5" name="Oval 754"/>
            <p:cNvSpPr/>
            <p:nvPr/>
          </p:nvSpPr>
          <p:spPr bwMode="auto">
            <a:xfrm>
              <a:off x="6934200"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6" name="Oval 755"/>
            <p:cNvSpPr/>
            <p:nvPr/>
          </p:nvSpPr>
          <p:spPr bwMode="auto">
            <a:xfrm>
              <a:off x="7028409" y="558114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7" name="Oval 756"/>
            <p:cNvSpPr/>
            <p:nvPr/>
          </p:nvSpPr>
          <p:spPr bwMode="auto">
            <a:xfrm>
              <a:off x="6675108" y="550676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8" name="Oval 757"/>
            <p:cNvSpPr/>
            <p:nvPr/>
          </p:nvSpPr>
          <p:spPr bwMode="auto">
            <a:xfrm>
              <a:off x="6598908" y="54895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9" name="Oval 758"/>
            <p:cNvSpPr/>
            <p:nvPr/>
          </p:nvSpPr>
          <p:spPr bwMode="auto">
            <a:xfrm>
              <a:off x="6756898"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0" name="Oval 759"/>
            <p:cNvSpPr/>
            <p:nvPr/>
          </p:nvSpPr>
          <p:spPr bwMode="auto">
            <a:xfrm>
              <a:off x="6839991"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1" name="Oval 760"/>
            <p:cNvSpPr/>
            <p:nvPr/>
          </p:nvSpPr>
          <p:spPr bwMode="auto">
            <a:xfrm>
              <a:off x="7122262" y="5568546"/>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2" name="Oval 761"/>
            <p:cNvSpPr/>
            <p:nvPr/>
          </p:nvSpPr>
          <p:spPr bwMode="auto">
            <a:xfrm>
              <a:off x="7204704" y="55904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3" name="Oval 762"/>
            <p:cNvSpPr/>
            <p:nvPr/>
          </p:nvSpPr>
          <p:spPr bwMode="auto">
            <a:xfrm>
              <a:off x="7283560" y="5603830"/>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4" name="Oval 763"/>
            <p:cNvSpPr/>
            <p:nvPr/>
          </p:nvSpPr>
          <p:spPr bwMode="auto">
            <a:xfrm>
              <a:off x="7363560" y="55639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5" name="Oval 764"/>
            <p:cNvSpPr/>
            <p:nvPr/>
          </p:nvSpPr>
          <p:spPr bwMode="auto">
            <a:xfrm>
              <a:off x="7453417" y="5559793"/>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6" name="Oval 765"/>
            <p:cNvSpPr/>
            <p:nvPr/>
          </p:nvSpPr>
          <p:spPr bwMode="auto">
            <a:xfrm>
              <a:off x="7729610" y="5449612"/>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7" name="Oval 766"/>
            <p:cNvSpPr/>
            <p:nvPr/>
          </p:nvSpPr>
          <p:spPr bwMode="auto">
            <a:xfrm>
              <a:off x="7565635" y="5523994"/>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8" name="Oval 767"/>
            <p:cNvSpPr/>
            <p:nvPr/>
          </p:nvSpPr>
          <p:spPr bwMode="auto">
            <a:xfrm>
              <a:off x="7801591" y="5357998"/>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9" name="Oval 768"/>
            <p:cNvSpPr/>
            <p:nvPr/>
          </p:nvSpPr>
          <p:spPr bwMode="auto">
            <a:xfrm>
              <a:off x="7659488" y="5476869"/>
              <a:ext cx="85109" cy="14107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0" name="Oval 769"/>
            <p:cNvSpPr/>
            <p:nvPr/>
          </p:nvSpPr>
          <p:spPr bwMode="auto">
            <a:xfrm>
              <a:off x="6514228" y="539046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1" name="Oval 770"/>
            <p:cNvSpPr/>
            <p:nvPr/>
          </p:nvSpPr>
          <p:spPr bwMode="auto">
            <a:xfrm>
              <a:off x="6434224"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2" name="Oval 771"/>
            <p:cNvSpPr/>
            <p:nvPr/>
          </p:nvSpPr>
          <p:spPr bwMode="auto">
            <a:xfrm>
              <a:off x="6929524"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3" name="Oval 772"/>
            <p:cNvSpPr/>
            <p:nvPr/>
          </p:nvSpPr>
          <p:spPr bwMode="auto">
            <a:xfrm>
              <a:off x="7023733" y="553923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4" name="Oval 773"/>
            <p:cNvSpPr/>
            <p:nvPr/>
          </p:nvSpPr>
          <p:spPr bwMode="auto">
            <a:xfrm>
              <a:off x="6670432" y="546484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5" name="Oval 774"/>
            <p:cNvSpPr/>
            <p:nvPr/>
          </p:nvSpPr>
          <p:spPr bwMode="auto">
            <a:xfrm>
              <a:off x="6594232" y="5447616"/>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6" name="Oval 775"/>
            <p:cNvSpPr/>
            <p:nvPr/>
          </p:nvSpPr>
          <p:spPr bwMode="auto">
            <a:xfrm>
              <a:off x="6752222"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7" name="Oval 776"/>
            <p:cNvSpPr/>
            <p:nvPr/>
          </p:nvSpPr>
          <p:spPr bwMode="auto">
            <a:xfrm>
              <a:off x="6835315"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8" name="Oval 777"/>
            <p:cNvSpPr/>
            <p:nvPr/>
          </p:nvSpPr>
          <p:spPr bwMode="auto">
            <a:xfrm>
              <a:off x="7117586" y="55266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9" name="Oval 778"/>
            <p:cNvSpPr/>
            <p:nvPr/>
          </p:nvSpPr>
          <p:spPr bwMode="auto">
            <a:xfrm>
              <a:off x="7200028" y="55484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0" name="Oval 779"/>
            <p:cNvSpPr/>
            <p:nvPr/>
          </p:nvSpPr>
          <p:spPr bwMode="auto">
            <a:xfrm>
              <a:off x="7358884" y="55219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1" name="Oval 780"/>
            <p:cNvSpPr/>
            <p:nvPr/>
          </p:nvSpPr>
          <p:spPr bwMode="auto">
            <a:xfrm>
              <a:off x="7448741" y="551787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2" name="Oval 781"/>
            <p:cNvSpPr/>
            <p:nvPr/>
          </p:nvSpPr>
          <p:spPr bwMode="auto">
            <a:xfrm>
              <a:off x="7724934" y="5407698"/>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3" name="Oval 782"/>
            <p:cNvSpPr/>
            <p:nvPr/>
          </p:nvSpPr>
          <p:spPr bwMode="auto">
            <a:xfrm>
              <a:off x="7560959" y="548208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4" name="Oval 783"/>
            <p:cNvSpPr/>
            <p:nvPr/>
          </p:nvSpPr>
          <p:spPr bwMode="auto">
            <a:xfrm>
              <a:off x="7796915" y="531608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5" name="Oval 784"/>
            <p:cNvSpPr/>
            <p:nvPr/>
          </p:nvSpPr>
          <p:spPr bwMode="auto">
            <a:xfrm>
              <a:off x="7654812" y="54349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6" name="Oval 785"/>
            <p:cNvSpPr/>
            <p:nvPr/>
          </p:nvSpPr>
          <p:spPr bwMode="auto">
            <a:xfrm>
              <a:off x="6533893" y="528337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7" name="Oval 786"/>
            <p:cNvSpPr/>
            <p:nvPr/>
          </p:nvSpPr>
          <p:spPr bwMode="auto">
            <a:xfrm>
              <a:off x="6949189"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8" name="Oval 787"/>
            <p:cNvSpPr/>
            <p:nvPr/>
          </p:nvSpPr>
          <p:spPr bwMode="auto">
            <a:xfrm>
              <a:off x="7043398" y="543213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9" name="Oval 788"/>
            <p:cNvSpPr/>
            <p:nvPr/>
          </p:nvSpPr>
          <p:spPr bwMode="auto">
            <a:xfrm>
              <a:off x="6690097" y="535775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0" name="Oval 789"/>
            <p:cNvSpPr/>
            <p:nvPr/>
          </p:nvSpPr>
          <p:spPr bwMode="auto">
            <a:xfrm>
              <a:off x="6613897" y="53405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1" name="Oval 790"/>
            <p:cNvSpPr/>
            <p:nvPr/>
          </p:nvSpPr>
          <p:spPr bwMode="auto">
            <a:xfrm>
              <a:off x="6771887"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2" name="Oval 791"/>
            <p:cNvSpPr/>
            <p:nvPr/>
          </p:nvSpPr>
          <p:spPr bwMode="auto">
            <a:xfrm>
              <a:off x="6854980"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3" name="Oval 792"/>
            <p:cNvSpPr/>
            <p:nvPr/>
          </p:nvSpPr>
          <p:spPr bwMode="auto">
            <a:xfrm>
              <a:off x="7137251" y="5419539"/>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4" name="Oval 793"/>
            <p:cNvSpPr/>
            <p:nvPr/>
          </p:nvSpPr>
          <p:spPr bwMode="auto">
            <a:xfrm>
              <a:off x="7219693" y="54414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5" name="Oval 794"/>
            <p:cNvSpPr/>
            <p:nvPr/>
          </p:nvSpPr>
          <p:spPr bwMode="auto">
            <a:xfrm>
              <a:off x="7298549" y="545482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6" name="Oval 795"/>
            <p:cNvSpPr/>
            <p:nvPr/>
          </p:nvSpPr>
          <p:spPr bwMode="auto">
            <a:xfrm>
              <a:off x="7378549" y="54149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7" name="Oval 796"/>
            <p:cNvSpPr/>
            <p:nvPr/>
          </p:nvSpPr>
          <p:spPr bwMode="auto">
            <a:xfrm>
              <a:off x="7492166" y="541233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8" name="Oval 797"/>
            <p:cNvSpPr/>
            <p:nvPr/>
          </p:nvSpPr>
          <p:spPr bwMode="auto">
            <a:xfrm>
              <a:off x="7744599" y="530060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9" name="Oval 798"/>
            <p:cNvSpPr/>
            <p:nvPr/>
          </p:nvSpPr>
          <p:spPr bwMode="auto">
            <a:xfrm>
              <a:off x="7580624" y="537498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0" name="Oval 799"/>
            <p:cNvSpPr/>
            <p:nvPr/>
          </p:nvSpPr>
          <p:spPr bwMode="auto">
            <a:xfrm>
              <a:off x="7816580" y="520899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1" name="Oval 800"/>
            <p:cNvSpPr/>
            <p:nvPr/>
          </p:nvSpPr>
          <p:spPr bwMode="auto">
            <a:xfrm>
              <a:off x="7674477" y="5327862"/>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2" name="Oval 801"/>
            <p:cNvSpPr/>
            <p:nvPr/>
          </p:nvSpPr>
          <p:spPr bwMode="auto">
            <a:xfrm>
              <a:off x="6934202"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3" name="Oval 802"/>
            <p:cNvSpPr/>
            <p:nvPr/>
          </p:nvSpPr>
          <p:spPr bwMode="auto">
            <a:xfrm>
              <a:off x="7028411" y="534742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4" name="Oval 803"/>
            <p:cNvSpPr/>
            <p:nvPr/>
          </p:nvSpPr>
          <p:spPr bwMode="auto">
            <a:xfrm>
              <a:off x="6675110" y="527304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5" name="Oval 804"/>
            <p:cNvSpPr/>
            <p:nvPr/>
          </p:nvSpPr>
          <p:spPr bwMode="auto">
            <a:xfrm>
              <a:off x="6598910" y="52558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6" name="Oval 805"/>
            <p:cNvSpPr/>
            <p:nvPr/>
          </p:nvSpPr>
          <p:spPr bwMode="auto">
            <a:xfrm>
              <a:off x="6756900"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7" name="Oval 806"/>
            <p:cNvSpPr/>
            <p:nvPr/>
          </p:nvSpPr>
          <p:spPr bwMode="auto">
            <a:xfrm>
              <a:off x="6839993"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8" name="Oval 807"/>
            <p:cNvSpPr/>
            <p:nvPr/>
          </p:nvSpPr>
          <p:spPr bwMode="auto">
            <a:xfrm>
              <a:off x="7122264" y="5334827"/>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9" name="Oval 808"/>
            <p:cNvSpPr/>
            <p:nvPr/>
          </p:nvSpPr>
          <p:spPr bwMode="auto">
            <a:xfrm>
              <a:off x="7204706" y="53566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0" name="Oval 809"/>
            <p:cNvSpPr/>
            <p:nvPr/>
          </p:nvSpPr>
          <p:spPr bwMode="auto">
            <a:xfrm>
              <a:off x="7283562" y="5370111"/>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1" name="Oval 810"/>
            <p:cNvSpPr/>
            <p:nvPr/>
          </p:nvSpPr>
          <p:spPr bwMode="auto">
            <a:xfrm>
              <a:off x="7363562" y="53301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2" name="Oval 811"/>
            <p:cNvSpPr/>
            <p:nvPr/>
          </p:nvSpPr>
          <p:spPr bwMode="auto">
            <a:xfrm>
              <a:off x="7453419" y="5326074"/>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3" name="Oval 812"/>
            <p:cNvSpPr/>
            <p:nvPr/>
          </p:nvSpPr>
          <p:spPr bwMode="auto">
            <a:xfrm>
              <a:off x="7729612" y="5215893"/>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4" name="Oval 813"/>
            <p:cNvSpPr/>
            <p:nvPr/>
          </p:nvSpPr>
          <p:spPr bwMode="auto">
            <a:xfrm>
              <a:off x="7565637" y="5290275"/>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5" name="Oval 814"/>
            <p:cNvSpPr/>
            <p:nvPr/>
          </p:nvSpPr>
          <p:spPr bwMode="auto">
            <a:xfrm>
              <a:off x="7659490" y="5243150"/>
              <a:ext cx="76200" cy="114300"/>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6" name="Flowchart: Magnetic Disk 815"/>
            <p:cNvSpPr/>
            <p:nvPr/>
          </p:nvSpPr>
          <p:spPr bwMode="auto">
            <a:xfrm>
              <a:off x="6434223" y="429119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grpSp>
        <p:nvGrpSpPr>
          <p:cNvPr id="4" name="Group 3"/>
          <p:cNvGrpSpPr/>
          <p:nvPr/>
        </p:nvGrpSpPr>
        <p:grpSpPr>
          <a:xfrm>
            <a:off x="1003994" y="5581144"/>
            <a:ext cx="1458556" cy="680924"/>
            <a:chOff x="2667000" y="4881676"/>
            <a:chExt cx="1458556" cy="680924"/>
          </a:xfrm>
        </p:grpSpPr>
        <p:sp>
          <p:nvSpPr>
            <p:cNvPr id="928" name="Oval 927"/>
            <p:cNvSpPr/>
            <p:nvPr/>
          </p:nvSpPr>
          <p:spPr bwMode="auto">
            <a:xfrm>
              <a:off x="2747004" y="5276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9" name="Oval 928"/>
            <p:cNvSpPr/>
            <p:nvPr/>
          </p:nvSpPr>
          <p:spPr bwMode="auto">
            <a:xfrm>
              <a:off x="2667000"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0" name="Oval 929"/>
            <p:cNvSpPr/>
            <p:nvPr/>
          </p:nvSpPr>
          <p:spPr bwMode="auto">
            <a:xfrm>
              <a:off x="3162300"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1" name="Oval 930"/>
            <p:cNvSpPr/>
            <p:nvPr/>
          </p:nvSpPr>
          <p:spPr bwMode="auto">
            <a:xfrm>
              <a:off x="3256509"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2" name="Oval 931"/>
            <p:cNvSpPr/>
            <p:nvPr/>
          </p:nvSpPr>
          <p:spPr bwMode="auto">
            <a:xfrm>
              <a:off x="2903208" y="5351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3" name="Oval 932"/>
            <p:cNvSpPr/>
            <p:nvPr/>
          </p:nvSpPr>
          <p:spPr bwMode="auto">
            <a:xfrm>
              <a:off x="2827008" y="5334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4" name="Oval 933"/>
            <p:cNvSpPr/>
            <p:nvPr/>
          </p:nvSpPr>
          <p:spPr bwMode="auto">
            <a:xfrm>
              <a:off x="2984998"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5" name="Oval 934"/>
            <p:cNvSpPr/>
            <p:nvPr/>
          </p:nvSpPr>
          <p:spPr bwMode="auto">
            <a:xfrm>
              <a:off x="3068091"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6" name="Oval 935"/>
            <p:cNvSpPr/>
            <p:nvPr/>
          </p:nvSpPr>
          <p:spPr bwMode="auto">
            <a:xfrm>
              <a:off x="3350362" y="5413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7" name="Oval 936"/>
            <p:cNvSpPr/>
            <p:nvPr/>
          </p:nvSpPr>
          <p:spPr bwMode="auto">
            <a:xfrm>
              <a:off x="3432804" y="54348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8" name="Oval 937"/>
            <p:cNvSpPr/>
            <p:nvPr/>
          </p:nvSpPr>
          <p:spPr bwMode="auto">
            <a:xfrm>
              <a:off x="3511660" y="54483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9" name="Oval 938"/>
            <p:cNvSpPr/>
            <p:nvPr/>
          </p:nvSpPr>
          <p:spPr bwMode="auto">
            <a:xfrm>
              <a:off x="3591660"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0" name="Oval 939"/>
            <p:cNvSpPr/>
            <p:nvPr/>
          </p:nvSpPr>
          <p:spPr bwMode="auto">
            <a:xfrm>
              <a:off x="3681517" y="5404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1" name="Oval 940"/>
            <p:cNvSpPr/>
            <p:nvPr/>
          </p:nvSpPr>
          <p:spPr bwMode="auto">
            <a:xfrm>
              <a:off x="3957710" y="5294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2" name="Oval 941"/>
            <p:cNvSpPr/>
            <p:nvPr/>
          </p:nvSpPr>
          <p:spPr bwMode="auto">
            <a:xfrm>
              <a:off x="3793735"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3" name="Oval 942"/>
            <p:cNvSpPr/>
            <p:nvPr/>
          </p:nvSpPr>
          <p:spPr bwMode="auto">
            <a:xfrm>
              <a:off x="4029691"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4" name="Oval 943"/>
            <p:cNvSpPr/>
            <p:nvPr/>
          </p:nvSpPr>
          <p:spPr bwMode="auto">
            <a:xfrm>
              <a:off x="3887588" y="5321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5" name="Oval 944"/>
            <p:cNvSpPr/>
            <p:nvPr/>
          </p:nvSpPr>
          <p:spPr bwMode="auto">
            <a:xfrm>
              <a:off x="2766669" y="5169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6" name="Oval 945"/>
            <p:cNvSpPr/>
            <p:nvPr/>
          </p:nvSpPr>
          <p:spPr bwMode="auto">
            <a:xfrm>
              <a:off x="2686665"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7" name="Oval 946"/>
            <p:cNvSpPr/>
            <p:nvPr/>
          </p:nvSpPr>
          <p:spPr bwMode="auto">
            <a:xfrm>
              <a:off x="3181965"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8" name="Oval 947"/>
            <p:cNvSpPr/>
            <p:nvPr/>
          </p:nvSpPr>
          <p:spPr bwMode="auto">
            <a:xfrm>
              <a:off x="3276174"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9" name="Oval 948"/>
            <p:cNvSpPr/>
            <p:nvPr/>
          </p:nvSpPr>
          <p:spPr bwMode="auto">
            <a:xfrm>
              <a:off x="2922873" y="5244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0" name="Oval 949"/>
            <p:cNvSpPr/>
            <p:nvPr/>
          </p:nvSpPr>
          <p:spPr bwMode="auto">
            <a:xfrm>
              <a:off x="2846673" y="5226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1" name="Oval 950"/>
            <p:cNvSpPr/>
            <p:nvPr/>
          </p:nvSpPr>
          <p:spPr bwMode="auto">
            <a:xfrm>
              <a:off x="3004663"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2" name="Oval 951"/>
            <p:cNvSpPr/>
            <p:nvPr/>
          </p:nvSpPr>
          <p:spPr bwMode="auto">
            <a:xfrm>
              <a:off x="3087756"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3" name="Oval 952"/>
            <p:cNvSpPr/>
            <p:nvPr/>
          </p:nvSpPr>
          <p:spPr bwMode="auto">
            <a:xfrm>
              <a:off x="3370027" y="53059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4" name="Oval 953"/>
            <p:cNvSpPr/>
            <p:nvPr/>
          </p:nvSpPr>
          <p:spPr bwMode="auto">
            <a:xfrm>
              <a:off x="3452469" y="53277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5" name="Oval 954"/>
            <p:cNvSpPr/>
            <p:nvPr/>
          </p:nvSpPr>
          <p:spPr bwMode="auto">
            <a:xfrm>
              <a:off x="3531325" y="53412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6" name="Oval 955"/>
            <p:cNvSpPr/>
            <p:nvPr/>
          </p:nvSpPr>
          <p:spPr bwMode="auto">
            <a:xfrm>
              <a:off x="3611325"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7" name="Oval 956"/>
            <p:cNvSpPr/>
            <p:nvPr/>
          </p:nvSpPr>
          <p:spPr bwMode="auto">
            <a:xfrm>
              <a:off x="3724942" y="52987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8" name="Oval 957"/>
            <p:cNvSpPr/>
            <p:nvPr/>
          </p:nvSpPr>
          <p:spPr bwMode="auto">
            <a:xfrm>
              <a:off x="3977375" y="5186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9" name="Oval 958"/>
            <p:cNvSpPr/>
            <p:nvPr/>
          </p:nvSpPr>
          <p:spPr bwMode="auto">
            <a:xfrm>
              <a:off x="3813400"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0" name="Oval 959"/>
            <p:cNvSpPr/>
            <p:nvPr/>
          </p:nvSpPr>
          <p:spPr bwMode="auto">
            <a:xfrm>
              <a:off x="4049356"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1" name="Oval 960"/>
            <p:cNvSpPr/>
            <p:nvPr/>
          </p:nvSpPr>
          <p:spPr bwMode="auto">
            <a:xfrm>
              <a:off x="3907253" y="521424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2" name="Oval 961"/>
            <p:cNvSpPr/>
            <p:nvPr/>
          </p:nvSpPr>
          <p:spPr bwMode="auto">
            <a:xfrm>
              <a:off x="2751682" y="5085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3" name="Oval 962"/>
            <p:cNvSpPr/>
            <p:nvPr/>
          </p:nvSpPr>
          <p:spPr bwMode="auto">
            <a:xfrm>
              <a:off x="2671678"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4" name="Oval 963"/>
            <p:cNvSpPr/>
            <p:nvPr/>
          </p:nvSpPr>
          <p:spPr bwMode="auto">
            <a:xfrm>
              <a:off x="3166978"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5" name="Oval 964"/>
            <p:cNvSpPr/>
            <p:nvPr/>
          </p:nvSpPr>
          <p:spPr bwMode="auto">
            <a:xfrm>
              <a:off x="3261187"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6" name="Oval 965"/>
            <p:cNvSpPr/>
            <p:nvPr/>
          </p:nvSpPr>
          <p:spPr bwMode="auto">
            <a:xfrm>
              <a:off x="2907886" y="5159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7" name="Oval 966"/>
            <p:cNvSpPr/>
            <p:nvPr/>
          </p:nvSpPr>
          <p:spPr bwMode="auto">
            <a:xfrm>
              <a:off x="2831686" y="5142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8" name="Oval 967"/>
            <p:cNvSpPr/>
            <p:nvPr/>
          </p:nvSpPr>
          <p:spPr bwMode="auto">
            <a:xfrm>
              <a:off x="2989676"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9" name="Oval 968"/>
            <p:cNvSpPr/>
            <p:nvPr/>
          </p:nvSpPr>
          <p:spPr bwMode="auto">
            <a:xfrm>
              <a:off x="3072769"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0" name="Oval 969"/>
            <p:cNvSpPr/>
            <p:nvPr/>
          </p:nvSpPr>
          <p:spPr bwMode="auto">
            <a:xfrm>
              <a:off x="3355040" y="52212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1" name="Oval 970"/>
            <p:cNvSpPr/>
            <p:nvPr/>
          </p:nvSpPr>
          <p:spPr bwMode="auto">
            <a:xfrm>
              <a:off x="3437482" y="5243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2" name="Oval 971"/>
            <p:cNvSpPr/>
            <p:nvPr/>
          </p:nvSpPr>
          <p:spPr bwMode="auto">
            <a:xfrm>
              <a:off x="3516338" y="5256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3" name="Oval 972"/>
            <p:cNvSpPr/>
            <p:nvPr/>
          </p:nvSpPr>
          <p:spPr bwMode="auto">
            <a:xfrm>
              <a:off x="3596338"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4" name="Oval 973"/>
            <p:cNvSpPr/>
            <p:nvPr/>
          </p:nvSpPr>
          <p:spPr bwMode="auto">
            <a:xfrm>
              <a:off x="3686195" y="5212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5" name="Oval 974"/>
            <p:cNvSpPr/>
            <p:nvPr/>
          </p:nvSpPr>
          <p:spPr bwMode="auto">
            <a:xfrm>
              <a:off x="3962388" y="5102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6" name="Oval 975"/>
            <p:cNvSpPr/>
            <p:nvPr/>
          </p:nvSpPr>
          <p:spPr bwMode="auto">
            <a:xfrm>
              <a:off x="3798413"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7" name="Oval 976"/>
            <p:cNvSpPr/>
            <p:nvPr/>
          </p:nvSpPr>
          <p:spPr bwMode="auto">
            <a:xfrm>
              <a:off x="4034369"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8" name="Oval 977"/>
            <p:cNvSpPr/>
            <p:nvPr/>
          </p:nvSpPr>
          <p:spPr bwMode="auto">
            <a:xfrm>
              <a:off x="3892266" y="5129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9" name="Oval 978"/>
            <p:cNvSpPr/>
            <p:nvPr/>
          </p:nvSpPr>
          <p:spPr bwMode="auto">
            <a:xfrm>
              <a:off x="2747003" y="4931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0" name="Oval 979"/>
            <p:cNvSpPr/>
            <p:nvPr/>
          </p:nvSpPr>
          <p:spPr bwMode="auto">
            <a:xfrm>
              <a:off x="3162299"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1" name="Oval 980"/>
            <p:cNvSpPr/>
            <p:nvPr/>
          </p:nvSpPr>
          <p:spPr bwMode="auto">
            <a:xfrm>
              <a:off x="3256508"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2" name="Oval 981"/>
            <p:cNvSpPr/>
            <p:nvPr/>
          </p:nvSpPr>
          <p:spPr bwMode="auto">
            <a:xfrm>
              <a:off x="2903207" y="5006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3" name="Oval 982"/>
            <p:cNvSpPr/>
            <p:nvPr/>
          </p:nvSpPr>
          <p:spPr bwMode="auto">
            <a:xfrm>
              <a:off x="2827007" y="4988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4" name="Oval 983"/>
            <p:cNvSpPr/>
            <p:nvPr/>
          </p:nvSpPr>
          <p:spPr bwMode="auto">
            <a:xfrm>
              <a:off x="2984997"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5" name="Oval 984"/>
            <p:cNvSpPr/>
            <p:nvPr/>
          </p:nvSpPr>
          <p:spPr bwMode="auto">
            <a:xfrm>
              <a:off x="3068090"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6" name="Oval 985"/>
            <p:cNvSpPr/>
            <p:nvPr/>
          </p:nvSpPr>
          <p:spPr bwMode="auto">
            <a:xfrm>
              <a:off x="3350361" y="5067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7" name="Oval 986"/>
            <p:cNvSpPr/>
            <p:nvPr/>
          </p:nvSpPr>
          <p:spPr bwMode="auto">
            <a:xfrm>
              <a:off x="3432803" y="50896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8" name="Oval 987"/>
            <p:cNvSpPr/>
            <p:nvPr/>
          </p:nvSpPr>
          <p:spPr bwMode="auto">
            <a:xfrm>
              <a:off x="3511659" y="51030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9" name="Oval 988"/>
            <p:cNvSpPr/>
            <p:nvPr/>
          </p:nvSpPr>
          <p:spPr bwMode="auto">
            <a:xfrm>
              <a:off x="3591659"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0" name="Oval 989"/>
            <p:cNvSpPr/>
            <p:nvPr/>
          </p:nvSpPr>
          <p:spPr bwMode="auto">
            <a:xfrm>
              <a:off x="3681516" y="5059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1" name="Oval 990"/>
            <p:cNvSpPr/>
            <p:nvPr/>
          </p:nvSpPr>
          <p:spPr bwMode="auto">
            <a:xfrm>
              <a:off x="3957709" y="49488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2" name="Oval 991"/>
            <p:cNvSpPr/>
            <p:nvPr/>
          </p:nvSpPr>
          <p:spPr bwMode="auto">
            <a:xfrm>
              <a:off x="3793734"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3" name="Oval 992"/>
            <p:cNvSpPr/>
            <p:nvPr/>
          </p:nvSpPr>
          <p:spPr bwMode="auto">
            <a:xfrm>
              <a:off x="3887587" y="4976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4" name="Oval 993"/>
            <p:cNvSpPr/>
            <p:nvPr/>
          </p:nvSpPr>
          <p:spPr bwMode="auto">
            <a:xfrm>
              <a:off x="3181964"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5" name="Oval 994"/>
            <p:cNvSpPr/>
            <p:nvPr/>
          </p:nvSpPr>
          <p:spPr bwMode="auto">
            <a:xfrm>
              <a:off x="3276173"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6" name="Oval 995"/>
            <p:cNvSpPr/>
            <p:nvPr/>
          </p:nvSpPr>
          <p:spPr bwMode="auto">
            <a:xfrm>
              <a:off x="2922872" y="4898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7" name="Oval 996"/>
            <p:cNvSpPr/>
            <p:nvPr/>
          </p:nvSpPr>
          <p:spPr bwMode="auto">
            <a:xfrm>
              <a:off x="2846672" y="48816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8" name="Oval 997"/>
            <p:cNvSpPr/>
            <p:nvPr/>
          </p:nvSpPr>
          <p:spPr bwMode="auto">
            <a:xfrm>
              <a:off x="3004662"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9" name="Oval 998"/>
            <p:cNvSpPr/>
            <p:nvPr/>
          </p:nvSpPr>
          <p:spPr bwMode="auto">
            <a:xfrm>
              <a:off x="3087755"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0" name="Oval 999"/>
            <p:cNvSpPr/>
            <p:nvPr/>
          </p:nvSpPr>
          <p:spPr bwMode="auto">
            <a:xfrm>
              <a:off x="3370026" y="49606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1" name="Oval 1000"/>
            <p:cNvSpPr/>
            <p:nvPr/>
          </p:nvSpPr>
          <p:spPr bwMode="auto">
            <a:xfrm>
              <a:off x="3452468" y="49825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2" name="Oval 1001"/>
            <p:cNvSpPr/>
            <p:nvPr/>
          </p:nvSpPr>
          <p:spPr bwMode="auto">
            <a:xfrm>
              <a:off x="3531324" y="49959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3" name="Oval 1002"/>
            <p:cNvSpPr/>
            <p:nvPr/>
          </p:nvSpPr>
          <p:spPr bwMode="auto">
            <a:xfrm>
              <a:off x="3611324"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4" name="Oval 1003"/>
            <p:cNvSpPr/>
            <p:nvPr/>
          </p:nvSpPr>
          <p:spPr bwMode="auto">
            <a:xfrm>
              <a:off x="3724941" y="49534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5" name="Oval 1004"/>
            <p:cNvSpPr/>
            <p:nvPr/>
          </p:nvSpPr>
          <p:spPr bwMode="auto">
            <a:xfrm>
              <a:off x="3813399"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6" name="Oval 1005"/>
            <p:cNvSpPr/>
            <p:nvPr/>
          </p:nvSpPr>
          <p:spPr bwMode="auto">
            <a:xfrm>
              <a:off x="3166977"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7" name="Oval 1006"/>
            <p:cNvSpPr/>
            <p:nvPr/>
          </p:nvSpPr>
          <p:spPr bwMode="auto">
            <a:xfrm>
              <a:off x="3261186"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8" name="Oval 1007"/>
            <p:cNvSpPr/>
            <p:nvPr/>
          </p:nvSpPr>
          <p:spPr bwMode="auto">
            <a:xfrm>
              <a:off x="3437481" y="4897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9" name="Oval 1008"/>
            <p:cNvSpPr/>
            <p:nvPr/>
          </p:nvSpPr>
          <p:spPr bwMode="auto">
            <a:xfrm>
              <a:off x="3516337" y="4911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grpSp>
        <p:nvGrpSpPr>
          <p:cNvPr id="1010" name="Group 1009"/>
          <p:cNvGrpSpPr/>
          <p:nvPr/>
        </p:nvGrpSpPr>
        <p:grpSpPr>
          <a:xfrm>
            <a:off x="6438533" y="4793262"/>
            <a:ext cx="1458556" cy="680924"/>
            <a:chOff x="2667000" y="4881676"/>
            <a:chExt cx="1458556" cy="680924"/>
          </a:xfrm>
        </p:grpSpPr>
        <p:sp>
          <p:nvSpPr>
            <p:cNvPr id="1011" name="Oval 1010"/>
            <p:cNvSpPr/>
            <p:nvPr/>
          </p:nvSpPr>
          <p:spPr bwMode="auto">
            <a:xfrm>
              <a:off x="2747004" y="5276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2" name="Oval 1011"/>
            <p:cNvSpPr/>
            <p:nvPr/>
          </p:nvSpPr>
          <p:spPr bwMode="auto">
            <a:xfrm>
              <a:off x="2667000"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3" name="Oval 1012"/>
            <p:cNvSpPr/>
            <p:nvPr/>
          </p:nvSpPr>
          <p:spPr bwMode="auto">
            <a:xfrm>
              <a:off x="3162300"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4" name="Oval 1013"/>
            <p:cNvSpPr/>
            <p:nvPr/>
          </p:nvSpPr>
          <p:spPr bwMode="auto">
            <a:xfrm>
              <a:off x="3256509" y="54256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5" name="Oval 1014"/>
            <p:cNvSpPr/>
            <p:nvPr/>
          </p:nvSpPr>
          <p:spPr bwMode="auto">
            <a:xfrm>
              <a:off x="2903208" y="5351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6" name="Oval 1015"/>
            <p:cNvSpPr/>
            <p:nvPr/>
          </p:nvSpPr>
          <p:spPr bwMode="auto">
            <a:xfrm>
              <a:off x="2827008" y="5334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7" name="Oval 1016"/>
            <p:cNvSpPr/>
            <p:nvPr/>
          </p:nvSpPr>
          <p:spPr bwMode="auto">
            <a:xfrm>
              <a:off x="2984998"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8" name="Oval 1017"/>
            <p:cNvSpPr/>
            <p:nvPr/>
          </p:nvSpPr>
          <p:spPr bwMode="auto">
            <a:xfrm>
              <a:off x="3068091"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9" name="Oval 1018"/>
            <p:cNvSpPr/>
            <p:nvPr/>
          </p:nvSpPr>
          <p:spPr bwMode="auto">
            <a:xfrm>
              <a:off x="3350362" y="54130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0" name="Oval 1019"/>
            <p:cNvSpPr/>
            <p:nvPr/>
          </p:nvSpPr>
          <p:spPr bwMode="auto">
            <a:xfrm>
              <a:off x="3432804" y="54348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1" name="Oval 1020"/>
            <p:cNvSpPr/>
            <p:nvPr/>
          </p:nvSpPr>
          <p:spPr bwMode="auto">
            <a:xfrm>
              <a:off x="3511660" y="54483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2" name="Oval 1021"/>
            <p:cNvSpPr/>
            <p:nvPr/>
          </p:nvSpPr>
          <p:spPr bwMode="auto">
            <a:xfrm>
              <a:off x="3591660" y="54083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3" name="Oval 1022"/>
            <p:cNvSpPr/>
            <p:nvPr/>
          </p:nvSpPr>
          <p:spPr bwMode="auto">
            <a:xfrm>
              <a:off x="3681517" y="5404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4" name="Oval 1023"/>
            <p:cNvSpPr/>
            <p:nvPr/>
          </p:nvSpPr>
          <p:spPr bwMode="auto">
            <a:xfrm>
              <a:off x="3957710" y="5294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5" name="Oval 1024"/>
            <p:cNvSpPr/>
            <p:nvPr/>
          </p:nvSpPr>
          <p:spPr bwMode="auto">
            <a:xfrm>
              <a:off x="3793735" y="5368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6" name="Oval 1025"/>
            <p:cNvSpPr/>
            <p:nvPr/>
          </p:nvSpPr>
          <p:spPr bwMode="auto">
            <a:xfrm>
              <a:off x="4029691" y="5202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7" name="Oval 1026"/>
            <p:cNvSpPr/>
            <p:nvPr/>
          </p:nvSpPr>
          <p:spPr bwMode="auto">
            <a:xfrm>
              <a:off x="3887588" y="5321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8" name="Oval 1027"/>
            <p:cNvSpPr/>
            <p:nvPr/>
          </p:nvSpPr>
          <p:spPr bwMode="auto">
            <a:xfrm>
              <a:off x="2766669" y="5169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9" name="Oval 1028"/>
            <p:cNvSpPr/>
            <p:nvPr/>
          </p:nvSpPr>
          <p:spPr bwMode="auto">
            <a:xfrm>
              <a:off x="2686665"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0" name="Oval 1029"/>
            <p:cNvSpPr/>
            <p:nvPr/>
          </p:nvSpPr>
          <p:spPr bwMode="auto">
            <a:xfrm>
              <a:off x="3181965"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1" name="Oval 1030"/>
            <p:cNvSpPr/>
            <p:nvPr/>
          </p:nvSpPr>
          <p:spPr bwMode="auto">
            <a:xfrm>
              <a:off x="3276174" y="5318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2" name="Oval 1031"/>
            <p:cNvSpPr/>
            <p:nvPr/>
          </p:nvSpPr>
          <p:spPr bwMode="auto">
            <a:xfrm>
              <a:off x="2922873" y="5244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3" name="Oval 1032"/>
            <p:cNvSpPr/>
            <p:nvPr/>
          </p:nvSpPr>
          <p:spPr bwMode="auto">
            <a:xfrm>
              <a:off x="2846673" y="5226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4" name="Oval 1033"/>
            <p:cNvSpPr/>
            <p:nvPr/>
          </p:nvSpPr>
          <p:spPr bwMode="auto">
            <a:xfrm>
              <a:off x="3004663"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5" name="Oval 1034"/>
            <p:cNvSpPr/>
            <p:nvPr/>
          </p:nvSpPr>
          <p:spPr bwMode="auto">
            <a:xfrm>
              <a:off x="3087756"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6" name="Oval 1035"/>
            <p:cNvSpPr/>
            <p:nvPr/>
          </p:nvSpPr>
          <p:spPr bwMode="auto">
            <a:xfrm>
              <a:off x="3370027" y="53059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7" name="Oval 1036"/>
            <p:cNvSpPr/>
            <p:nvPr/>
          </p:nvSpPr>
          <p:spPr bwMode="auto">
            <a:xfrm>
              <a:off x="3452469" y="53277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8" name="Oval 1037"/>
            <p:cNvSpPr/>
            <p:nvPr/>
          </p:nvSpPr>
          <p:spPr bwMode="auto">
            <a:xfrm>
              <a:off x="3531325" y="53412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9" name="Oval 1038"/>
            <p:cNvSpPr/>
            <p:nvPr/>
          </p:nvSpPr>
          <p:spPr bwMode="auto">
            <a:xfrm>
              <a:off x="3611325" y="5301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0" name="Oval 1039"/>
            <p:cNvSpPr/>
            <p:nvPr/>
          </p:nvSpPr>
          <p:spPr bwMode="auto">
            <a:xfrm>
              <a:off x="3724942" y="52987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1" name="Oval 1040"/>
            <p:cNvSpPr/>
            <p:nvPr/>
          </p:nvSpPr>
          <p:spPr bwMode="auto">
            <a:xfrm>
              <a:off x="3977375" y="5186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2" name="Oval 1041"/>
            <p:cNvSpPr/>
            <p:nvPr/>
          </p:nvSpPr>
          <p:spPr bwMode="auto">
            <a:xfrm>
              <a:off x="3813400" y="52613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3" name="Oval 1042"/>
            <p:cNvSpPr/>
            <p:nvPr/>
          </p:nvSpPr>
          <p:spPr bwMode="auto">
            <a:xfrm>
              <a:off x="4049356" y="5095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4" name="Oval 1043"/>
            <p:cNvSpPr/>
            <p:nvPr/>
          </p:nvSpPr>
          <p:spPr bwMode="auto">
            <a:xfrm>
              <a:off x="3907253" y="521424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5" name="Oval 1044"/>
            <p:cNvSpPr/>
            <p:nvPr/>
          </p:nvSpPr>
          <p:spPr bwMode="auto">
            <a:xfrm>
              <a:off x="2751682" y="5085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6" name="Oval 1045"/>
            <p:cNvSpPr/>
            <p:nvPr/>
          </p:nvSpPr>
          <p:spPr bwMode="auto">
            <a:xfrm>
              <a:off x="2671678"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7" name="Oval 1046"/>
            <p:cNvSpPr/>
            <p:nvPr/>
          </p:nvSpPr>
          <p:spPr bwMode="auto">
            <a:xfrm>
              <a:off x="3166978"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8" name="Oval 1047"/>
            <p:cNvSpPr/>
            <p:nvPr/>
          </p:nvSpPr>
          <p:spPr bwMode="auto">
            <a:xfrm>
              <a:off x="3261187" y="523380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9" name="Oval 1048"/>
            <p:cNvSpPr/>
            <p:nvPr/>
          </p:nvSpPr>
          <p:spPr bwMode="auto">
            <a:xfrm>
              <a:off x="2907886" y="5159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0" name="Oval 1049"/>
            <p:cNvSpPr/>
            <p:nvPr/>
          </p:nvSpPr>
          <p:spPr bwMode="auto">
            <a:xfrm>
              <a:off x="2831686" y="5142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1" name="Oval 1050"/>
            <p:cNvSpPr/>
            <p:nvPr/>
          </p:nvSpPr>
          <p:spPr bwMode="auto">
            <a:xfrm>
              <a:off x="2989676"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2" name="Oval 1051"/>
            <p:cNvSpPr/>
            <p:nvPr/>
          </p:nvSpPr>
          <p:spPr bwMode="auto">
            <a:xfrm>
              <a:off x="3072769"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3" name="Oval 1052"/>
            <p:cNvSpPr/>
            <p:nvPr/>
          </p:nvSpPr>
          <p:spPr bwMode="auto">
            <a:xfrm>
              <a:off x="3355040" y="52212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4" name="Oval 1053"/>
            <p:cNvSpPr/>
            <p:nvPr/>
          </p:nvSpPr>
          <p:spPr bwMode="auto">
            <a:xfrm>
              <a:off x="3437482" y="52430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5" name="Oval 1054"/>
            <p:cNvSpPr/>
            <p:nvPr/>
          </p:nvSpPr>
          <p:spPr bwMode="auto">
            <a:xfrm>
              <a:off x="3516338" y="5256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6" name="Oval 1055"/>
            <p:cNvSpPr/>
            <p:nvPr/>
          </p:nvSpPr>
          <p:spPr bwMode="auto">
            <a:xfrm>
              <a:off x="3596338" y="52165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7" name="Oval 1056"/>
            <p:cNvSpPr/>
            <p:nvPr/>
          </p:nvSpPr>
          <p:spPr bwMode="auto">
            <a:xfrm>
              <a:off x="3686195" y="5212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8" name="Oval 1057"/>
            <p:cNvSpPr/>
            <p:nvPr/>
          </p:nvSpPr>
          <p:spPr bwMode="auto">
            <a:xfrm>
              <a:off x="3962388" y="5102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9" name="Oval 1058"/>
            <p:cNvSpPr/>
            <p:nvPr/>
          </p:nvSpPr>
          <p:spPr bwMode="auto">
            <a:xfrm>
              <a:off x="3798413" y="517665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0" name="Oval 1059"/>
            <p:cNvSpPr/>
            <p:nvPr/>
          </p:nvSpPr>
          <p:spPr bwMode="auto">
            <a:xfrm>
              <a:off x="4034369" y="5010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1" name="Oval 1060"/>
            <p:cNvSpPr/>
            <p:nvPr/>
          </p:nvSpPr>
          <p:spPr bwMode="auto">
            <a:xfrm>
              <a:off x="3892266" y="5129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2" name="Oval 1061"/>
            <p:cNvSpPr/>
            <p:nvPr/>
          </p:nvSpPr>
          <p:spPr bwMode="auto">
            <a:xfrm>
              <a:off x="2747003" y="4931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3" name="Oval 1062"/>
            <p:cNvSpPr/>
            <p:nvPr/>
          </p:nvSpPr>
          <p:spPr bwMode="auto">
            <a:xfrm>
              <a:off x="3162299"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4" name="Oval 1063"/>
            <p:cNvSpPr/>
            <p:nvPr/>
          </p:nvSpPr>
          <p:spPr bwMode="auto">
            <a:xfrm>
              <a:off x="3256508" y="50803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5" name="Oval 1064"/>
            <p:cNvSpPr/>
            <p:nvPr/>
          </p:nvSpPr>
          <p:spPr bwMode="auto">
            <a:xfrm>
              <a:off x="2903207" y="5006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6" name="Oval 1065"/>
            <p:cNvSpPr/>
            <p:nvPr/>
          </p:nvSpPr>
          <p:spPr bwMode="auto">
            <a:xfrm>
              <a:off x="2827007" y="4988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7" name="Oval 1066"/>
            <p:cNvSpPr/>
            <p:nvPr/>
          </p:nvSpPr>
          <p:spPr bwMode="auto">
            <a:xfrm>
              <a:off x="2984997"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8" name="Oval 1067"/>
            <p:cNvSpPr/>
            <p:nvPr/>
          </p:nvSpPr>
          <p:spPr bwMode="auto">
            <a:xfrm>
              <a:off x="3068090"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9" name="Oval 1068"/>
            <p:cNvSpPr/>
            <p:nvPr/>
          </p:nvSpPr>
          <p:spPr bwMode="auto">
            <a:xfrm>
              <a:off x="3350361" y="50677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0" name="Oval 1069"/>
            <p:cNvSpPr/>
            <p:nvPr/>
          </p:nvSpPr>
          <p:spPr bwMode="auto">
            <a:xfrm>
              <a:off x="3432803" y="50896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1" name="Oval 1070"/>
            <p:cNvSpPr/>
            <p:nvPr/>
          </p:nvSpPr>
          <p:spPr bwMode="auto">
            <a:xfrm>
              <a:off x="3511659" y="51030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2" name="Oval 1071"/>
            <p:cNvSpPr/>
            <p:nvPr/>
          </p:nvSpPr>
          <p:spPr bwMode="auto">
            <a:xfrm>
              <a:off x="3591659" y="50631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3" name="Oval 1072"/>
            <p:cNvSpPr/>
            <p:nvPr/>
          </p:nvSpPr>
          <p:spPr bwMode="auto">
            <a:xfrm>
              <a:off x="3681516" y="5059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4" name="Oval 1073"/>
            <p:cNvSpPr/>
            <p:nvPr/>
          </p:nvSpPr>
          <p:spPr bwMode="auto">
            <a:xfrm>
              <a:off x="3957709" y="49488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5" name="Oval 1074"/>
            <p:cNvSpPr/>
            <p:nvPr/>
          </p:nvSpPr>
          <p:spPr bwMode="auto">
            <a:xfrm>
              <a:off x="3793734" y="5023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6" name="Oval 1075"/>
            <p:cNvSpPr/>
            <p:nvPr/>
          </p:nvSpPr>
          <p:spPr bwMode="auto">
            <a:xfrm>
              <a:off x="3887587" y="4976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7" name="Oval 1076"/>
            <p:cNvSpPr/>
            <p:nvPr/>
          </p:nvSpPr>
          <p:spPr bwMode="auto">
            <a:xfrm>
              <a:off x="3181964"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8" name="Oval 1077"/>
            <p:cNvSpPr/>
            <p:nvPr/>
          </p:nvSpPr>
          <p:spPr bwMode="auto">
            <a:xfrm>
              <a:off x="3276173" y="4973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9" name="Oval 1078"/>
            <p:cNvSpPr/>
            <p:nvPr/>
          </p:nvSpPr>
          <p:spPr bwMode="auto">
            <a:xfrm>
              <a:off x="2922872" y="48989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0" name="Oval 1079"/>
            <p:cNvSpPr/>
            <p:nvPr/>
          </p:nvSpPr>
          <p:spPr bwMode="auto">
            <a:xfrm>
              <a:off x="2846672" y="48816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1" name="Oval 1080"/>
            <p:cNvSpPr/>
            <p:nvPr/>
          </p:nvSpPr>
          <p:spPr bwMode="auto">
            <a:xfrm>
              <a:off x="3004662"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2" name="Oval 1081"/>
            <p:cNvSpPr/>
            <p:nvPr/>
          </p:nvSpPr>
          <p:spPr bwMode="auto">
            <a:xfrm>
              <a:off x="3087755"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3" name="Oval 1082"/>
            <p:cNvSpPr/>
            <p:nvPr/>
          </p:nvSpPr>
          <p:spPr bwMode="auto">
            <a:xfrm>
              <a:off x="3370026" y="49606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4" name="Oval 1083"/>
            <p:cNvSpPr/>
            <p:nvPr/>
          </p:nvSpPr>
          <p:spPr bwMode="auto">
            <a:xfrm>
              <a:off x="3452468" y="49825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5" name="Oval 1084"/>
            <p:cNvSpPr/>
            <p:nvPr/>
          </p:nvSpPr>
          <p:spPr bwMode="auto">
            <a:xfrm>
              <a:off x="3531324" y="49959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6" name="Oval 1085"/>
            <p:cNvSpPr/>
            <p:nvPr/>
          </p:nvSpPr>
          <p:spPr bwMode="auto">
            <a:xfrm>
              <a:off x="3611324" y="4956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7" name="Oval 1086"/>
            <p:cNvSpPr/>
            <p:nvPr/>
          </p:nvSpPr>
          <p:spPr bwMode="auto">
            <a:xfrm>
              <a:off x="3724941" y="49534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8" name="Oval 1087"/>
            <p:cNvSpPr/>
            <p:nvPr/>
          </p:nvSpPr>
          <p:spPr bwMode="auto">
            <a:xfrm>
              <a:off x="3813399" y="49161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9" name="Oval 1088"/>
            <p:cNvSpPr/>
            <p:nvPr/>
          </p:nvSpPr>
          <p:spPr bwMode="auto">
            <a:xfrm>
              <a:off x="3166977"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0" name="Oval 1089"/>
            <p:cNvSpPr/>
            <p:nvPr/>
          </p:nvSpPr>
          <p:spPr bwMode="auto">
            <a:xfrm>
              <a:off x="3261186" y="488857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1" name="Oval 1090"/>
            <p:cNvSpPr/>
            <p:nvPr/>
          </p:nvSpPr>
          <p:spPr bwMode="auto">
            <a:xfrm>
              <a:off x="3437481" y="48978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2" name="Oval 1091"/>
            <p:cNvSpPr/>
            <p:nvPr/>
          </p:nvSpPr>
          <p:spPr bwMode="auto">
            <a:xfrm>
              <a:off x="3516337" y="4911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0" name="Flowchart: Magnetic Disk 339"/>
          <p:cNvSpPr/>
          <p:nvPr/>
        </p:nvSpPr>
        <p:spPr bwMode="auto">
          <a:xfrm>
            <a:off x="1003994" y="4291198"/>
            <a:ext cx="1447800" cy="1981200"/>
          </a:xfrm>
          <a:prstGeom prst="flowChartMagneticDisk">
            <a:avLst/>
          </a:prstGeom>
          <a:solidFill>
            <a:srgbClr val="522F15">
              <a:alpha val="8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Flowchart: Magnetic Disk 637"/>
          <p:cNvSpPr/>
          <p:nvPr/>
        </p:nvSpPr>
        <p:spPr bwMode="auto">
          <a:xfrm>
            <a:off x="6419157" y="4289863"/>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Flowchart: Magnetic Disk 322"/>
          <p:cNvSpPr/>
          <p:nvPr/>
        </p:nvSpPr>
        <p:spPr bwMode="auto">
          <a:xfrm>
            <a:off x="2743200" y="2109195"/>
            <a:ext cx="1447800" cy="1981200"/>
          </a:xfrm>
          <a:prstGeom prst="flowChartMagneticDisk">
            <a:avLst/>
          </a:prstGeom>
          <a:solidFill>
            <a:srgbClr val="522F15">
              <a:alpha val="8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Flowchart: Magnetic Disk 323"/>
          <p:cNvSpPr/>
          <p:nvPr/>
        </p:nvSpPr>
        <p:spPr bwMode="auto">
          <a:xfrm>
            <a:off x="4495800" y="2109195"/>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Left Arrow 324"/>
          <p:cNvSpPr/>
          <p:nvPr/>
        </p:nvSpPr>
        <p:spPr bwMode="auto">
          <a:xfrm rot="7261993">
            <a:off x="2388427" y="4585876"/>
            <a:ext cx="1295400" cy="42857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TextBox 325"/>
          <p:cNvSpPr txBox="1"/>
          <p:nvPr/>
        </p:nvSpPr>
        <p:spPr>
          <a:xfrm>
            <a:off x="2892935" y="5770815"/>
            <a:ext cx="2951875" cy="461665"/>
          </a:xfrm>
          <a:prstGeom prst="rect">
            <a:avLst/>
          </a:prstGeom>
          <a:noFill/>
        </p:spPr>
        <p:txBody>
          <a:bodyPr wrap="square" rtlCol="0">
            <a:spAutoFit/>
          </a:bodyPr>
          <a:lstStyle/>
          <a:p>
            <a:pPr algn="ctr"/>
            <a:r>
              <a:rPr lang="en-US" dirty="0" smtClean="0"/>
              <a:t>Convert with Heat</a:t>
            </a:r>
            <a:endParaRPr lang="en-US" dirty="0"/>
          </a:p>
        </p:txBody>
      </p:sp>
      <p:sp>
        <p:nvSpPr>
          <p:cNvPr id="327" name="Left Arrow 326"/>
          <p:cNvSpPr/>
          <p:nvPr/>
        </p:nvSpPr>
        <p:spPr bwMode="auto">
          <a:xfrm rot="3357919">
            <a:off x="5112095" y="4496120"/>
            <a:ext cx="1295400" cy="42857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Teardrop 327"/>
          <p:cNvSpPr/>
          <p:nvPr/>
        </p:nvSpPr>
        <p:spPr bwMode="auto">
          <a:xfrm rot="18736844">
            <a:off x="1332163" y="6309738"/>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Teardrop 328"/>
          <p:cNvSpPr/>
          <p:nvPr/>
        </p:nvSpPr>
        <p:spPr bwMode="auto">
          <a:xfrm rot="18736844">
            <a:off x="1651604" y="6318714"/>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Teardrop 329"/>
          <p:cNvSpPr/>
          <p:nvPr/>
        </p:nvSpPr>
        <p:spPr bwMode="auto">
          <a:xfrm rot="18736844">
            <a:off x="1969686" y="6337535"/>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Teardrop 330"/>
          <p:cNvSpPr/>
          <p:nvPr/>
        </p:nvSpPr>
        <p:spPr bwMode="auto">
          <a:xfrm rot="18736844">
            <a:off x="6806748" y="6354250"/>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Teardrop 331"/>
          <p:cNvSpPr/>
          <p:nvPr/>
        </p:nvSpPr>
        <p:spPr bwMode="auto">
          <a:xfrm rot="18736844">
            <a:off x="7126189" y="6363226"/>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Teardrop 332"/>
          <p:cNvSpPr/>
          <p:nvPr/>
        </p:nvSpPr>
        <p:spPr bwMode="auto">
          <a:xfrm rot="18736844">
            <a:off x="7444271" y="6382047"/>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Teardrop 333"/>
          <p:cNvSpPr/>
          <p:nvPr/>
        </p:nvSpPr>
        <p:spPr bwMode="auto">
          <a:xfrm rot="18736844">
            <a:off x="3072164" y="4158531"/>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Teardrop 334"/>
          <p:cNvSpPr/>
          <p:nvPr/>
        </p:nvSpPr>
        <p:spPr bwMode="auto">
          <a:xfrm rot="18736844">
            <a:off x="3391605" y="4167507"/>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6" name="Teardrop 335"/>
          <p:cNvSpPr/>
          <p:nvPr/>
        </p:nvSpPr>
        <p:spPr bwMode="auto">
          <a:xfrm rot="18736844">
            <a:off x="3709687" y="4186328"/>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7" name="Teardrop 336"/>
          <p:cNvSpPr/>
          <p:nvPr/>
        </p:nvSpPr>
        <p:spPr bwMode="auto">
          <a:xfrm rot="18736844">
            <a:off x="4884517" y="4156833"/>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8" name="Teardrop 337"/>
          <p:cNvSpPr/>
          <p:nvPr/>
        </p:nvSpPr>
        <p:spPr bwMode="auto">
          <a:xfrm rot="18736844">
            <a:off x="5203958" y="4165809"/>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Teardrop 338"/>
          <p:cNvSpPr/>
          <p:nvPr/>
        </p:nvSpPr>
        <p:spPr bwMode="auto">
          <a:xfrm rot="18736844">
            <a:off x="5522040" y="4184630"/>
            <a:ext cx="179153" cy="178615"/>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TextBox 340"/>
          <p:cNvSpPr txBox="1"/>
          <p:nvPr/>
        </p:nvSpPr>
        <p:spPr>
          <a:xfrm>
            <a:off x="2870923" y="4393933"/>
            <a:ext cx="2951875" cy="830997"/>
          </a:xfrm>
          <a:prstGeom prst="rect">
            <a:avLst/>
          </a:prstGeom>
          <a:noFill/>
        </p:spPr>
        <p:txBody>
          <a:bodyPr wrap="square" rtlCol="0">
            <a:spAutoFit/>
          </a:bodyPr>
          <a:lstStyle/>
          <a:p>
            <a:pPr algn="ctr"/>
            <a:r>
              <a:rPr lang="en-US" dirty="0" err="1" smtClean="0"/>
              <a:t>Lauter</a:t>
            </a:r>
            <a:r>
              <a:rPr lang="en-US" dirty="0" smtClean="0"/>
              <a:t>, Boil </a:t>
            </a:r>
          </a:p>
          <a:p>
            <a:pPr algn="ctr"/>
            <a:r>
              <a:rPr lang="en-US" dirty="0" smtClean="0"/>
              <a:t>&amp; Ferment</a:t>
            </a:r>
            <a:endParaRPr lang="en-US" dirty="0"/>
          </a:p>
        </p:txBody>
      </p:sp>
    </p:spTree>
    <p:extLst>
      <p:ext uri="{BB962C8B-B14F-4D97-AF65-F5344CB8AC3E}">
        <p14:creationId xmlns:p14="http://schemas.microsoft.com/office/powerpoint/2010/main" val="32452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328"/>
                                        </p:tgtEl>
                                        <p:attrNameLst>
                                          <p:attrName>style.visibility</p:attrName>
                                        </p:attrNameLst>
                                      </p:cBhvr>
                                      <p:to>
                                        <p:strVal val="visible"/>
                                      </p:to>
                                    </p:set>
                                    <p:anim calcmode="lin" valueType="num">
                                      <p:cBhvr additive="base">
                                        <p:cTn id="15" dur="500" fill="hold"/>
                                        <p:tgtEl>
                                          <p:spTgt spid="328"/>
                                        </p:tgtEl>
                                        <p:attrNameLst>
                                          <p:attrName>ppt_x</p:attrName>
                                        </p:attrNameLst>
                                      </p:cBhvr>
                                      <p:tavLst>
                                        <p:tav tm="0">
                                          <p:val>
                                            <p:strVal val="#ppt_x"/>
                                          </p:val>
                                        </p:tav>
                                        <p:tav tm="100000">
                                          <p:val>
                                            <p:strVal val="#ppt_x"/>
                                          </p:val>
                                        </p:tav>
                                      </p:tavLst>
                                    </p:anim>
                                    <p:anim calcmode="lin" valueType="num">
                                      <p:cBhvr additive="base">
                                        <p:cTn id="16" dur="500" fill="hold"/>
                                        <p:tgtEl>
                                          <p:spTgt spid="3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9"/>
                                        </p:tgtEl>
                                        <p:attrNameLst>
                                          <p:attrName>style.visibility</p:attrName>
                                        </p:attrNameLst>
                                      </p:cBhvr>
                                      <p:to>
                                        <p:strVal val="visible"/>
                                      </p:to>
                                    </p:set>
                                    <p:anim calcmode="lin" valueType="num">
                                      <p:cBhvr additive="base">
                                        <p:cTn id="19" dur="500" fill="hold"/>
                                        <p:tgtEl>
                                          <p:spTgt spid="329"/>
                                        </p:tgtEl>
                                        <p:attrNameLst>
                                          <p:attrName>ppt_x</p:attrName>
                                        </p:attrNameLst>
                                      </p:cBhvr>
                                      <p:tavLst>
                                        <p:tav tm="0">
                                          <p:val>
                                            <p:strVal val="#ppt_x"/>
                                          </p:val>
                                        </p:tav>
                                        <p:tav tm="100000">
                                          <p:val>
                                            <p:strVal val="#ppt_x"/>
                                          </p:val>
                                        </p:tav>
                                      </p:tavLst>
                                    </p:anim>
                                    <p:anim calcmode="lin" valueType="num">
                                      <p:cBhvr additive="base">
                                        <p:cTn id="20" dur="500" fill="hold"/>
                                        <p:tgtEl>
                                          <p:spTgt spid="3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0"/>
                                        </p:tgtEl>
                                        <p:attrNameLst>
                                          <p:attrName>style.visibility</p:attrName>
                                        </p:attrNameLst>
                                      </p:cBhvr>
                                      <p:to>
                                        <p:strVal val="visible"/>
                                      </p:to>
                                    </p:set>
                                    <p:anim calcmode="lin" valueType="num">
                                      <p:cBhvr additive="base">
                                        <p:cTn id="23" dur="500" fill="hold"/>
                                        <p:tgtEl>
                                          <p:spTgt spid="330"/>
                                        </p:tgtEl>
                                        <p:attrNameLst>
                                          <p:attrName>ppt_x</p:attrName>
                                        </p:attrNameLst>
                                      </p:cBhvr>
                                      <p:tavLst>
                                        <p:tav tm="0">
                                          <p:val>
                                            <p:strVal val="#ppt_x"/>
                                          </p:val>
                                        </p:tav>
                                        <p:tav tm="100000">
                                          <p:val>
                                            <p:strVal val="#ppt_x"/>
                                          </p:val>
                                        </p:tav>
                                      </p:tavLst>
                                    </p:anim>
                                    <p:anim calcmode="lin" valueType="num">
                                      <p:cBhvr additive="base">
                                        <p:cTn id="24" dur="500" fill="hold"/>
                                        <p:tgtEl>
                                          <p:spTgt spid="3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1"/>
                                        </p:tgtEl>
                                        <p:attrNameLst>
                                          <p:attrName>style.visibility</p:attrName>
                                        </p:attrNameLst>
                                      </p:cBhvr>
                                      <p:to>
                                        <p:strVal val="visible"/>
                                      </p:to>
                                    </p:set>
                                    <p:anim calcmode="lin" valueType="num">
                                      <p:cBhvr additive="base">
                                        <p:cTn id="27" dur="500" fill="hold"/>
                                        <p:tgtEl>
                                          <p:spTgt spid="331"/>
                                        </p:tgtEl>
                                        <p:attrNameLst>
                                          <p:attrName>ppt_x</p:attrName>
                                        </p:attrNameLst>
                                      </p:cBhvr>
                                      <p:tavLst>
                                        <p:tav tm="0">
                                          <p:val>
                                            <p:strVal val="#ppt_x"/>
                                          </p:val>
                                        </p:tav>
                                        <p:tav tm="100000">
                                          <p:val>
                                            <p:strVal val="#ppt_x"/>
                                          </p:val>
                                        </p:tav>
                                      </p:tavLst>
                                    </p:anim>
                                    <p:anim calcmode="lin" valueType="num">
                                      <p:cBhvr additive="base">
                                        <p:cTn id="28" dur="500" fill="hold"/>
                                        <p:tgtEl>
                                          <p:spTgt spid="3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2"/>
                                        </p:tgtEl>
                                        <p:attrNameLst>
                                          <p:attrName>style.visibility</p:attrName>
                                        </p:attrNameLst>
                                      </p:cBhvr>
                                      <p:to>
                                        <p:strVal val="visible"/>
                                      </p:to>
                                    </p:set>
                                    <p:anim calcmode="lin" valueType="num">
                                      <p:cBhvr additive="base">
                                        <p:cTn id="31" dur="500" fill="hold"/>
                                        <p:tgtEl>
                                          <p:spTgt spid="332"/>
                                        </p:tgtEl>
                                        <p:attrNameLst>
                                          <p:attrName>ppt_x</p:attrName>
                                        </p:attrNameLst>
                                      </p:cBhvr>
                                      <p:tavLst>
                                        <p:tav tm="0">
                                          <p:val>
                                            <p:strVal val="#ppt_x"/>
                                          </p:val>
                                        </p:tav>
                                        <p:tav tm="100000">
                                          <p:val>
                                            <p:strVal val="#ppt_x"/>
                                          </p:val>
                                        </p:tav>
                                      </p:tavLst>
                                    </p:anim>
                                    <p:anim calcmode="lin" valueType="num">
                                      <p:cBhvr additive="base">
                                        <p:cTn id="32" dur="500" fill="hold"/>
                                        <p:tgtEl>
                                          <p:spTgt spid="3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3"/>
                                        </p:tgtEl>
                                        <p:attrNameLst>
                                          <p:attrName>style.visibility</p:attrName>
                                        </p:attrNameLst>
                                      </p:cBhvr>
                                      <p:to>
                                        <p:strVal val="visible"/>
                                      </p:to>
                                    </p:set>
                                    <p:anim calcmode="lin" valueType="num">
                                      <p:cBhvr additive="base">
                                        <p:cTn id="35" dur="500" fill="hold"/>
                                        <p:tgtEl>
                                          <p:spTgt spid="333"/>
                                        </p:tgtEl>
                                        <p:attrNameLst>
                                          <p:attrName>ppt_x</p:attrName>
                                        </p:attrNameLst>
                                      </p:cBhvr>
                                      <p:tavLst>
                                        <p:tav tm="0">
                                          <p:val>
                                            <p:strVal val="#ppt_x"/>
                                          </p:val>
                                        </p:tav>
                                        <p:tav tm="100000">
                                          <p:val>
                                            <p:strVal val="#ppt_x"/>
                                          </p:val>
                                        </p:tav>
                                      </p:tavLst>
                                    </p:anim>
                                    <p:anim calcmode="lin" valueType="num">
                                      <p:cBhvr additive="base">
                                        <p:cTn id="36" dur="500" fill="hold"/>
                                        <p:tgtEl>
                                          <p:spTgt spid="3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0" grpId="0" animBg="1"/>
      <p:bldP spid="638" grpId="0" animBg="1"/>
      <p:bldP spid="323" grpId="0" animBg="1"/>
      <p:bldP spid="324" grpId="0" animBg="1"/>
      <p:bldP spid="325"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4800600" cy="5219700"/>
          </a:xfrm>
        </p:spPr>
        <p:txBody>
          <a:bodyPr/>
          <a:lstStyle/>
          <a:p>
            <a:pPr marL="0" indent="0" algn="ctr">
              <a:buNone/>
            </a:pPr>
            <a:r>
              <a:rPr lang="en-US" sz="2400" b="1" dirty="0" smtClean="0"/>
              <a:t>Cold Brew/NEM Amber Ale</a:t>
            </a:r>
          </a:p>
          <a:p>
            <a:pPr marL="0" indent="0" algn="ctr">
              <a:buNone/>
            </a:pPr>
            <a:endParaRPr lang="en-US" sz="2400" b="1" dirty="0" smtClean="0"/>
          </a:p>
          <a:p>
            <a:pPr marL="0" indent="0" algn="ctr">
              <a:buNone/>
            </a:pPr>
            <a:r>
              <a:rPr lang="en-US" dirty="0" smtClean="0"/>
              <a:t>NEM Wort: </a:t>
            </a:r>
            <a:r>
              <a:rPr lang="en-US" sz="2000" i="1" dirty="0" smtClean="0"/>
              <a:t>Color, Flavor, Protein </a:t>
            </a:r>
          </a:p>
          <a:p>
            <a:pPr marL="0" indent="0" algn="ctr">
              <a:buNone/>
            </a:pPr>
            <a:r>
              <a:rPr lang="en-US" dirty="0" smtClean="0"/>
              <a:t>1/3 the Gravity 37 SRM</a:t>
            </a:r>
          </a:p>
          <a:p>
            <a:pPr marL="0" indent="0" algn="ctr">
              <a:buNone/>
            </a:pPr>
            <a:endParaRPr lang="en-US" dirty="0" smtClean="0"/>
          </a:p>
          <a:p>
            <a:pPr marL="0" indent="0" algn="ctr">
              <a:buNone/>
            </a:pPr>
            <a:r>
              <a:rPr lang="en-US" dirty="0" smtClean="0"/>
              <a:t>1.055 to 1.012</a:t>
            </a:r>
          </a:p>
          <a:p>
            <a:pPr marL="0" indent="0" algn="ctr">
              <a:buNone/>
            </a:pPr>
            <a:r>
              <a:rPr lang="en-US" dirty="0" smtClean="0"/>
              <a:t>78% Apparent Attenuation</a:t>
            </a:r>
          </a:p>
          <a:p>
            <a:pPr marL="0" indent="0" algn="ctr">
              <a:buNone/>
            </a:pPr>
            <a:endParaRPr lang="en-US" dirty="0" smtClean="0"/>
          </a:p>
          <a:p>
            <a:pPr marL="0" indent="0" algn="ctr">
              <a:buNone/>
            </a:pPr>
            <a:r>
              <a:rPr lang="en-US" dirty="0" smtClean="0"/>
              <a:t>Malty</a:t>
            </a:r>
          </a:p>
          <a:p>
            <a:pPr marL="0" indent="0" algn="ctr">
              <a:buNone/>
            </a:pPr>
            <a:r>
              <a:rPr lang="en-US" dirty="0" err="1" smtClean="0"/>
              <a:t>Biscuity</a:t>
            </a:r>
            <a:endParaRPr lang="en-US" dirty="0" smtClean="0"/>
          </a:p>
          <a:p>
            <a:pPr marL="0" indent="0" algn="ctr">
              <a:buNone/>
            </a:pPr>
            <a:r>
              <a:rPr lang="en-US" dirty="0" smtClean="0"/>
              <a:t>Toasty</a:t>
            </a:r>
          </a:p>
          <a:p>
            <a:pPr marL="0" indent="0" algn="ctr">
              <a:buNone/>
            </a:pPr>
            <a:r>
              <a:rPr lang="en-US" dirty="0" smtClean="0"/>
              <a:t>Dry</a:t>
            </a:r>
          </a:p>
          <a:p>
            <a:pPr marL="0" indent="0" algn="ctr">
              <a:buNone/>
            </a:pPr>
            <a:r>
              <a:rPr lang="en-US" dirty="0" smtClean="0"/>
              <a:t>Full Mouthfeel</a:t>
            </a:r>
          </a:p>
        </p:txBody>
      </p:sp>
      <p:sp>
        <p:nvSpPr>
          <p:cNvPr id="4" name="Slide Number Placeholder 3"/>
          <p:cNvSpPr>
            <a:spLocks noGrp="1"/>
          </p:cNvSpPr>
          <p:nvPr>
            <p:ph type="sldNum" sz="quarter" idx="10"/>
          </p:nvPr>
        </p:nvSpPr>
        <p:spPr/>
        <p:txBody>
          <a:bodyPr/>
          <a:lstStyle/>
          <a:p>
            <a:fld id="{7721AB60-DDF9-4D0B-B6CC-3E8E651BF192}" type="slidenum">
              <a:rPr lang="en-US" altLang="en-US" smtClean="0"/>
              <a:pPr/>
              <a:t>23</a:t>
            </a:fld>
            <a:endParaRPr lang="en-US" altLang="en-US">
              <a:solidFill>
                <a:schemeClr val="tx1"/>
              </a:solidFill>
            </a:endParaRPr>
          </a:p>
        </p:txBody>
      </p:sp>
      <p:sp>
        <p:nvSpPr>
          <p:cNvPr id="5" name="Content Placeholder 2"/>
          <p:cNvSpPr txBox="1">
            <a:spLocks/>
          </p:cNvSpPr>
          <p:nvPr/>
        </p:nvSpPr>
        <p:spPr bwMode="auto">
          <a:xfrm>
            <a:off x="609600" y="685800"/>
            <a:ext cx="7772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22F15"/>
                </a:solidFill>
                <a:latin typeface="+mn-lt"/>
                <a:ea typeface="+mn-ea"/>
                <a:cs typeface="+mn-cs"/>
              </a:defRPr>
            </a:lvl1pPr>
            <a:lvl2pPr marL="742950" indent="-285750" algn="l" rtl="0" eaLnBrk="0" fontAlgn="base" hangingPunct="0">
              <a:spcBef>
                <a:spcPct val="20000"/>
              </a:spcBef>
              <a:spcAft>
                <a:spcPct val="0"/>
              </a:spcAft>
              <a:buChar char="–"/>
              <a:defRPr sz="2000">
                <a:solidFill>
                  <a:srgbClr val="522F15"/>
                </a:solidFill>
                <a:latin typeface="+mn-lt"/>
                <a:ea typeface="+mn-ea"/>
              </a:defRPr>
            </a:lvl2pPr>
            <a:lvl3pPr marL="1143000" indent="-228600" algn="l" rtl="0" eaLnBrk="0" fontAlgn="base" hangingPunct="0">
              <a:spcBef>
                <a:spcPct val="20000"/>
              </a:spcBef>
              <a:spcAft>
                <a:spcPct val="0"/>
              </a:spcAft>
              <a:buChar char="•"/>
              <a:defRPr sz="1900">
                <a:solidFill>
                  <a:srgbClr val="522F15"/>
                </a:solidFill>
                <a:latin typeface="+mn-lt"/>
                <a:ea typeface="+mn-ea"/>
              </a:defRPr>
            </a:lvl3pPr>
            <a:lvl4pPr marL="1600200" indent="-228600" algn="l" rtl="0" eaLnBrk="0" fontAlgn="base" hangingPunct="0">
              <a:spcBef>
                <a:spcPct val="20000"/>
              </a:spcBef>
              <a:spcAft>
                <a:spcPct val="0"/>
              </a:spcAft>
              <a:buChar char="–"/>
              <a:defRPr sz="1500">
                <a:solidFill>
                  <a:srgbClr val="522F15"/>
                </a:solidFill>
                <a:latin typeface="+mn-lt"/>
                <a:ea typeface="+mn-ea"/>
              </a:defRPr>
            </a:lvl4pPr>
            <a:lvl5pPr marL="2057400" indent="-228600" algn="l" rtl="0" eaLnBrk="0" fontAlgn="base" hangingPunct="0">
              <a:spcBef>
                <a:spcPct val="20000"/>
              </a:spcBef>
              <a:spcAft>
                <a:spcPct val="0"/>
              </a:spcAft>
              <a:buChar char="»"/>
              <a:defRPr sz="1500">
                <a:solidFill>
                  <a:srgbClr val="522F15"/>
                </a:solidFill>
                <a:latin typeface="+mn-lt"/>
                <a:ea typeface="+mn-ea"/>
              </a:defRPr>
            </a:lvl5pPr>
            <a:lvl6pPr marL="2514600" indent="-228600" algn="l" rtl="0" fontAlgn="base">
              <a:spcBef>
                <a:spcPct val="20000"/>
              </a:spcBef>
              <a:spcAft>
                <a:spcPct val="0"/>
              </a:spcAft>
              <a:buChar char="»"/>
              <a:defRPr sz="1500">
                <a:solidFill>
                  <a:srgbClr val="522F15"/>
                </a:solidFill>
                <a:latin typeface="+mn-lt"/>
                <a:ea typeface="+mn-ea"/>
              </a:defRPr>
            </a:lvl6pPr>
            <a:lvl7pPr marL="2971800" indent="-228600" algn="l" rtl="0" fontAlgn="base">
              <a:spcBef>
                <a:spcPct val="20000"/>
              </a:spcBef>
              <a:spcAft>
                <a:spcPct val="0"/>
              </a:spcAft>
              <a:buChar char="»"/>
              <a:defRPr sz="1500">
                <a:solidFill>
                  <a:srgbClr val="522F15"/>
                </a:solidFill>
                <a:latin typeface="+mn-lt"/>
                <a:ea typeface="+mn-ea"/>
              </a:defRPr>
            </a:lvl7pPr>
            <a:lvl8pPr marL="3429000" indent="-228600" algn="l" rtl="0" fontAlgn="base">
              <a:spcBef>
                <a:spcPct val="20000"/>
              </a:spcBef>
              <a:spcAft>
                <a:spcPct val="0"/>
              </a:spcAft>
              <a:buChar char="»"/>
              <a:defRPr sz="1500">
                <a:solidFill>
                  <a:srgbClr val="522F15"/>
                </a:solidFill>
                <a:latin typeface="+mn-lt"/>
                <a:ea typeface="+mn-ea"/>
              </a:defRPr>
            </a:lvl8pPr>
            <a:lvl9pPr marL="3886200" indent="-228600" algn="l" rtl="0" fontAlgn="base">
              <a:spcBef>
                <a:spcPct val="20000"/>
              </a:spcBef>
              <a:spcAft>
                <a:spcPct val="0"/>
              </a:spcAft>
              <a:buChar char="»"/>
              <a:defRPr sz="1500">
                <a:solidFill>
                  <a:srgbClr val="522F15"/>
                </a:solidFill>
                <a:latin typeface="+mn-lt"/>
                <a:ea typeface="+mn-ea"/>
              </a:defRPr>
            </a:lvl9pPr>
          </a:lstStyle>
          <a:p>
            <a:pPr marL="0" indent="0" algn="ctr">
              <a:buFontTx/>
              <a:buNone/>
              <a:defRPr/>
            </a:pPr>
            <a:r>
              <a:rPr lang="en-US" altLang="en-US" sz="4000" b="1" u="sng" kern="0" dirty="0" smtClean="0">
                <a:latin typeface="Century Gothic" pitchFamily="34" charset="0"/>
              </a:rPr>
              <a:t>Example Brew 1A &amp; 1B</a:t>
            </a:r>
            <a:endParaRPr lang="en-US" altLang="en-US" sz="4000" b="1" kern="0" dirty="0" smtClean="0"/>
          </a:p>
          <a:p>
            <a:pPr>
              <a:defRPr/>
            </a:pPr>
            <a:endParaRPr lang="en-US" altLang="en-US" sz="1800" b="1" kern="0" dirty="0" smtClean="0"/>
          </a:p>
        </p:txBody>
      </p:sp>
      <p:sp>
        <p:nvSpPr>
          <p:cNvPr id="6" name="Content Placeholder 2"/>
          <p:cNvSpPr txBox="1">
            <a:spLocks/>
          </p:cNvSpPr>
          <p:nvPr/>
        </p:nvSpPr>
        <p:spPr bwMode="auto">
          <a:xfrm>
            <a:off x="4648199" y="1275693"/>
            <a:ext cx="4495801" cy="5219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22F15"/>
                </a:solidFill>
                <a:latin typeface="+mn-lt"/>
                <a:ea typeface="+mn-ea"/>
                <a:cs typeface="+mn-cs"/>
              </a:defRPr>
            </a:lvl1pPr>
            <a:lvl2pPr marL="742950" indent="-285750" algn="l" rtl="0" eaLnBrk="0" fontAlgn="base" hangingPunct="0">
              <a:spcBef>
                <a:spcPct val="20000"/>
              </a:spcBef>
              <a:spcAft>
                <a:spcPct val="0"/>
              </a:spcAft>
              <a:buChar char="–"/>
              <a:defRPr sz="2000">
                <a:solidFill>
                  <a:srgbClr val="522F15"/>
                </a:solidFill>
                <a:latin typeface="+mn-lt"/>
                <a:ea typeface="+mn-ea"/>
              </a:defRPr>
            </a:lvl2pPr>
            <a:lvl3pPr marL="1143000" indent="-228600" algn="l" rtl="0" eaLnBrk="0" fontAlgn="base" hangingPunct="0">
              <a:spcBef>
                <a:spcPct val="20000"/>
              </a:spcBef>
              <a:spcAft>
                <a:spcPct val="0"/>
              </a:spcAft>
              <a:buChar char="•"/>
              <a:defRPr sz="1900">
                <a:solidFill>
                  <a:srgbClr val="522F15"/>
                </a:solidFill>
                <a:latin typeface="+mn-lt"/>
                <a:ea typeface="+mn-ea"/>
              </a:defRPr>
            </a:lvl3pPr>
            <a:lvl4pPr marL="1600200" indent="-228600" algn="l" rtl="0" eaLnBrk="0" fontAlgn="base" hangingPunct="0">
              <a:spcBef>
                <a:spcPct val="20000"/>
              </a:spcBef>
              <a:spcAft>
                <a:spcPct val="0"/>
              </a:spcAft>
              <a:buChar char="–"/>
              <a:defRPr sz="1500">
                <a:solidFill>
                  <a:srgbClr val="522F15"/>
                </a:solidFill>
                <a:latin typeface="+mn-lt"/>
                <a:ea typeface="+mn-ea"/>
              </a:defRPr>
            </a:lvl4pPr>
            <a:lvl5pPr marL="2057400" indent="-228600" algn="l" rtl="0" eaLnBrk="0" fontAlgn="base" hangingPunct="0">
              <a:spcBef>
                <a:spcPct val="20000"/>
              </a:spcBef>
              <a:spcAft>
                <a:spcPct val="0"/>
              </a:spcAft>
              <a:buChar char="»"/>
              <a:defRPr sz="1500">
                <a:solidFill>
                  <a:srgbClr val="522F15"/>
                </a:solidFill>
                <a:latin typeface="+mn-lt"/>
                <a:ea typeface="+mn-ea"/>
              </a:defRPr>
            </a:lvl5pPr>
            <a:lvl6pPr marL="2514600" indent="-228600" algn="l" rtl="0" fontAlgn="base">
              <a:spcBef>
                <a:spcPct val="20000"/>
              </a:spcBef>
              <a:spcAft>
                <a:spcPct val="0"/>
              </a:spcAft>
              <a:buChar char="»"/>
              <a:defRPr sz="1500">
                <a:solidFill>
                  <a:srgbClr val="522F15"/>
                </a:solidFill>
                <a:latin typeface="+mn-lt"/>
                <a:ea typeface="+mn-ea"/>
              </a:defRPr>
            </a:lvl6pPr>
            <a:lvl7pPr marL="2971800" indent="-228600" algn="l" rtl="0" fontAlgn="base">
              <a:spcBef>
                <a:spcPct val="20000"/>
              </a:spcBef>
              <a:spcAft>
                <a:spcPct val="0"/>
              </a:spcAft>
              <a:buChar char="»"/>
              <a:defRPr sz="1500">
                <a:solidFill>
                  <a:srgbClr val="522F15"/>
                </a:solidFill>
                <a:latin typeface="+mn-lt"/>
                <a:ea typeface="+mn-ea"/>
              </a:defRPr>
            </a:lvl7pPr>
            <a:lvl8pPr marL="3429000" indent="-228600" algn="l" rtl="0" fontAlgn="base">
              <a:spcBef>
                <a:spcPct val="20000"/>
              </a:spcBef>
              <a:spcAft>
                <a:spcPct val="0"/>
              </a:spcAft>
              <a:buChar char="»"/>
              <a:defRPr sz="1500">
                <a:solidFill>
                  <a:srgbClr val="522F15"/>
                </a:solidFill>
                <a:latin typeface="+mn-lt"/>
                <a:ea typeface="+mn-ea"/>
              </a:defRPr>
            </a:lvl8pPr>
            <a:lvl9pPr marL="3886200" indent="-228600" algn="l" rtl="0" fontAlgn="base">
              <a:spcBef>
                <a:spcPct val="20000"/>
              </a:spcBef>
              <a:spcAft>
                <a:spcPct val="0"/>
              </a:spcAft>
              <a:buChar char="»"/>
              <a:defRPr sz="1500">
                <a:solidFill>
                  <a:srgbClr val="522F15"/>
                </a:solidFill>
                <a:latin typeface="+mn-lt"/>
                <a:ea typeface="+mn-ea"/>
              </a:defRPr>
            </a:lvl9pPr>
          </a:lstStyle>
          <a:p>
            <a:pPr marL="0" indent="0" algn="ctr">
              <a:buFontTx/>
              <a:buNone/>
            </a:pPr>
            <a:r>
              <a:rPr lang="en-US" sz="2400" b="1" kern="0" dirty="0" smtClean="0"/>
              <a:t>Spent Grain Adjunct Pale Ale</a:t>
            </a:r>
          </a:p>
          <a:p>
            <a:pPr marL="0" indent="0" algn="ctr">
              <a:buFontTx/>
              <a:buNone/>
            </a:pPr>
            <a:endParaRPr lang="en-US" sz="2400" b="1" kern="0" dirty="0" smtClean="0"/>
          </a:p>
          <a:p>
            <a:pPr marL="0" indent="0" algn="ctr">
              <a:buNone/>
            </a:pPr>
            <a:r>
              <a:rPr lang="en-US" dirty="0" smtClean="0"/>
              <a:t>NEM Spent Grain: </a:t>
            </a:r>
            <a:r>
              <a:rPr lang="en-US" sz="2000" i="1" dirty="0" smtClean="0"/>
              <a:t>Carbohydrates</a:t>
            </a:r>
          </a:p>
          <a:p>
            <a:pPr marL="0" indent="0" algn="ctr">
              <a:buNone/>
            </a:pPr>
            <a:r>
              <a:rPr lang="en-US" dirty="0" smtClean="0"/>
              <a:t>2/3 the Gravity 10 SRM</a:t>
            </a:r>
          </a:p>
          <a:p>
            <a:pPr marL="0" indent="0" algn="ctr">
              <a:buNone/>
            </a:pPr>
            <a:endParaRPr lang="en-US" dirty="0" smtClean="0"/>
          </a:p>
          <a:p>
            <a:pPr marL="0" indent="0" algn="ctr">
              <a:buNone/>
            </a:pPr>
            <a:r>
              <a:rPr lang="en-US" dirty="0" smtClean="0"/>
              <a:t>1.058 </a:t>
            </a:r>
            <a:r>
              <a:rPr lang="en-US" dirty="0"/>
              <a:t>to </a:t>
            </a:r>
            <a:r>
              <a:rPr lang="en-US" dirty="0" smtClean="0"/>
              <a:t>1.011</a:t>
            </a:r>
          </a:p>
          <a:p>
            <a:pPr marL="0" indent="0" algn="ctr">
              <a:buNone/>
            </a:pPr>
            <a:r>
              <a:rPr lang="en-US" dirty="0" smtClean="0"/>
              <a:t>81% Apparent Attenuation</a:t>
            </a:r>
            <a:endParaRPr lang="en-US" dirty="0"/>
          </a:p>
          <a:p>
            <a:pPr marL="0" indent="0" algn="ctr">
              <a:buNone/>
            </a:pPr>
            <a:endParaRPr lang="en-US" kern="0" dirty="0" smtClean="0"/>
          </a:p>
          <a:p>
            <a:pPr marL="0" indent="0" algn="ctr">
              <a:buNone/>
            </a:pPr>
            <a:r>
              <a:rPr lang="en-US" kern="0" dirty="0" err="1" smtClean="0"/>
              <a:t>Estery</a:t>
            </a:r>
            <a:endParaRPr lang="en-US" kern="0" dirty="0" smtClean="0"/>
          </a:p>
          <a:p>
            <a:pPr marL="0" indent="0" algn="ctr">
              <a:buNone/>
            </a:pPr>
            <a:r>
              <a:rPr lang="en-US" kern="0" dirty="0" smtClean="0"/>
              <a:t>Slight </a:t>
            </a:r>
            <a:r>
              <a:rPr lang="en-US" kern="0" dirty="0" err="1" smtClean="0"/>
              <a:t>Maltiness</a:t>
            </a:r>
            <a:endParaRPr lang="en-US" kern="0" dirty="0" smtClean="0"/>
          </a:p>
          <a:p>
            <a:pPr marL="0" indent="0" algn="ctr">
              <a:buNone/>
            </a:pPr>
            <a:r>
              <a:rPr lang="en-US" kern="0" dirty="0" smtClean="0"/>
              <a:t>Floral</a:t>
            </a:r>
          </a:p>
          <a:p>
            <a:pPr marL="0" indent="0" algn="ctr">
              <a:buNone/>
            </a:pPr>
            <a:r>
              <a:rPr lang="en-US" kern="0" dirty="0" smtClean="0"/>
              <a:t>Thin/Light</a:t>
            </a:r>
          </a:p>
          <a:p>
            <a:pPr marL="0" indent="0" algn="ctr">
              <a:buNone/>
            </a:pPr>
            <a:r>
              <a:rPr lang="en-US" kern="0" dirty="0" smtClean="0"/>
              <a:t>Slightly Cloying</a:t>
            </a:r>
          </a:p>
          <a:p>
            <a:pPr algn="ctr"/>
            <a:endParaRPr lang="en-US" kern="0" dirty="0"/>
          </a:p>
        </p:txBody>
      </p:sp>
      <p:cxnSp>
        <p:nvCxnSpPr>
          <p:cNvPr id="8" name="Straight Connector 7"/>
          <p:cNvCxnSpPr/>
          <p:nvPr/>
        </p:nvCxnSpPr>
        <p:spPr bwMode="auto">
          <a:xfrm>
            <a:off x="4648200" y="1524000"/>
            <a:ext cx="0" cy="4572000"/>
          </a:xfrm>
          <a:prstGeom prst="line">
            <a:avLst/>
          </a:prstGeom>
          <a:solidFill>
            <a:schemeClr val="accent1"/>
          </a:solidFill>
          <a:ln w="15875" cap="flat" cmpd="sng" algn="ctr">
            <a:solidFill>
              <a:srgbClr val="522F15"/>
            </a:solidFill>
            <a:prstDash val="solid"/>
            <a:round/>
            <a:headEnd type="none" w="med" len="med"/>
            <a:tailEnd type="none" w="med" len="med"/>
          </a:ln>
          <a:effectLst/>
        </p:spPr>
      </p:cxnSp>
      <p:sp>
        <p:nvSpPr>
          <p:cNvPr id="7" name="TextBox 6"/>
          <p:cNvSpPr txBox="1"/>
          <p:nvPr/>
        </p:nvSpPr>
        <p:spPr>
          <a:xfrm>
            <a:off x="609600" y="2971800"/>
            <a:ext cx="7924800" cy="400110"/>
          </a:xfrm>
          <a:prstGeom prst="rect">
            <a:avLst/>
          </a:prstGeom>
          <a:solidFill>
            <a:schemeClr val="bg1"/>
          </a:solidFill>
          <a:ln>
            <a:solidFill>
              <a:srgbClr val="FF0000"/>
            </a:solidFill>
          </a:ln>
        </p:spPr>
        <p:txBody>
          <a:bodyPr wrap="square" rtlCol="0">
            <a:spAutoFit/>
          </a:bodyPr>
          <a:lstStyle/>
          <a:p>
            <a:pPr algn="ctr"/>
            <a:r>
              <a:rPr lang="en-US" sz="2000" dirty="0" smtClean="0">
                <a:solidFill>
                  <a:srgbClr val="FF0000"/>
                </a:solidFill>
              </a:rPr>
              <a:t>  Same     Malt,    Hops,    and    Yeast</a:t>
            </a:r>
            <a:endParaRPr lang="en-US" sz="2000" dirty="0">
              <a:solidFill>
                <a:srgbClr val="FF0000"/>
              </a:solidFill>
            </a:endParaRPr>
          </a:p>
        </p:txBody>
      </p:sp>
    </p:spTree>
    <p:extLst>
      <p:ext uri="{BB962C8B-B14F-4D97-AF65-F5344CB8AC3E}">
        <p14:creationId xmlns:p14="http://schemas.microsoft.com/office/powerpoint/2010/main" val="41786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anim calcmode="lin" valueType="num">
                                      <p:cBhvr additive="base">
                                        <p:cTn id="11"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7">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24</a:t>
            </a:fld>
            <a:endParaRPr lang="en-US" altLang="en-US" dirty="0">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  Pilot Brew : Malt Monster</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0" y="17526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p>
          <a:p>
            <a:pPr marL="742950" marR="0" lvl="0" indent="-742950" algn="r" defTabSz="914400" rtl="0" eaLnBrk="0" fontAlgn="base" latinLnBrk="0" hangingPunct="0">
              <a:lnSpc>
                <a:spcPct val="100000"/>
              </a:lnSpc>
              <a:spcBef>
                <a:spcPct val="20000"/>
              </a:spcBef>
              <a:spcAft>
                <a:spcPct val="0"/>
              </a:spcAft>
              <a:buClrTx/>
              <a:buSzTx/>
              <a:tabLst/>
              <a:defRPr/>
            </a:pP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56" name="Rounded Rectangle 355"/>
          <p:cNvSpPr/>
          <p:nvPr/>
        </p:nvSpPr>
        <p:spPr bwMode="auto">
          <a:xfrm>
            <a:off x="227873" y="1977173"/>
            <a:ext cx="2286000" cy="45720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Munich Malt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57" name="Rounded Rectangle 356"/>
          <p:cNvSpPr/>
          <p:nvPr/>
        </p:nvSpPr>
        <p:spPr bwMode="auto">
          <a:xfrm>
            <a:off x="2698508" y="1961786"/>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358" name="Straight Arrow Connector 357"/>
          <p:cNvCxnSpPr/>
          <p:nvPr/>
        </p:nvCxnSpPr>
        <p:spPr bwMode="auto">
          <a:xfrm>
            <a:off x="1370873" y="2510573"/>
            <a:ext cx="381727" cy="385027"/>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cxnSp>
        <p:nvCxnSpPr>
          <p:cNvPr id="359" name="Straight Arrow Connector 358"/>
          <p:cNvCxnSpPr/>
          <p:nvPr/>
        </p:nvCxnSpPr>
        <p:spPr bwMode="auto">
          <a:xfrm flipH="1">
            <a:off x="3124200" y="2495186"/>
            <a:ext cx="488708" cy="400414"/>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360" name="Rounded Rectangle 359"/>
          <p:cNvSpPr/>
          <p:nvPr/>
        </p:nvSpPr>
        <p:spPr bwMode="auto">
          <a:xfrm>
            <a:off x="1524000" y="3841140"/>
            <a:ext cx="1828800" cy="457200"/>
          </a:xfrm>
          <a:prstGeom prst="roundRect">
            <a:avLst/>
          </a:prstGeom>
          <a:solidFill>
            <a:srgbClr val="C84B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61" name="Rounded Rectangle 360"/>
          <p:cNvSpPr/>
          <p:nvPr/>
        </p:nvSpPr>
        <p:spPr bwMode="auto">
          <a:xfrm>
            <a:off x="1523999" y="2971800"/>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Cold M</a:t>
            </a:r>
            <a:r>
              <a:rPr kumimoji="0" lang="en-US" sz="2400" b="1" i="0" u="none" strike="noStrike" cap="none" normalizeH="0" baseline="0" dirty="0" smtClean="0">
                <a:ln>
                  <a:noFill/>
                </a:ln>
                <a:solidFill>
                  <a:schemeClr val="bg1"/>
                </a:solidFill>
                <a:effectLst/>
                <a:latin typeface="Arial" charset="0"/>
                <a:ea typeface="ＭＳ Ｐゴシック" pitchFamily="-96" charset="-128"/>
              </a:rPr>
              <a:t>ash</a:t>
            </a:r>
          </a:p>
        </p:txBody>
      </p:sp>
      <p:cxnSp>
        <p:nvCxnSpPr>
          <p:cNvPr id="365" name="Straight Arrow Connector 364"/>
          <p:cNvCxnSpPr>
            <a:endCxn id="360" idx="0"/>
          </p:cNvCxnSpPr>
          <p:nvPr/>
        </p:nvCxnSpPr>
        <p:spPr bwMode="auto">
          <a:xfrm>
            <a:off x="2438400" y="3429366"/>
            <a:ext cx="0" cy="411774"/>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45" name="Rounded Rectangle 44"/>
          <p:cNvSpPr/>
          <p:nvPr/>
        </p:nvSpPr>
        <p:spPr bwMode="auto">
          <a:xfrm>
            <a:off x="4876800" y="3810000"/>
            <a:ext cx="2876550" cy="488526"/>
          </a:xfrm>
          <a:prstGeom prst="roundRect">
            <a:avLst/>
          </a:prstGeom>
          <a:solidFill>
            <a:srgbClr val="C84B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Wort Cold Mash</a:t>
            </a:r>
          </a:p>
        </p:txBody>
      </p:sp>
      <p:cxnSp>
        <p:nvCxnSpPr>
          <p:cNvPr id="46" name="Straight Arrow Connector 45"/>
          <p:cNvCxnSpPr/>
          <p:nvPr/>
        </p:nvCxnSpPr>
        <p:spPr bwMode="auto">
          <a:xfrm>
            <a:off x="3505200" y="4038600"/>
            <a:ext cx="1295400" cy="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49" name="Rounded Rectangle 48"/>
          <p:cNvSpPr/>
          <p:nvPr/>
        </p:nvSpPr>
        <p:spPr bwMode="auto">
          <a:xfrm>
            <a:off x="4876800" y="4673660"/>
            <a:ext cx="2895600" cy="43174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50" name="Straight Arrow Connector 49"/>
          <p:cNvCxnSpPr/>
          <p:nvPr/>
        </p:nvCxnSpPr>
        <p:spPr bwMode="auto">
          <a:xfrm flipH="1">
            <a:off x="6400800" y="4343400"/>
            <a:ext cx="9525" cy="30480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cxnSp>
        <p:nvCxnSpPr>
          <p:cNvPr id="75" name="Straight Arrow Connector 74"/>
          <p:cNvCxnSpPr/>
          <p:nvPr/>
        </p:nvCxnSpPr>
        <p:spPr bwMode="auto">
          <a:xfrm>
            <a:off x="6400800" y="5193054"/>
            <a:ext cx="0" cy="293346"/>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76" name="Rounded Rectangle 75"/>
          <p:cNvSpPr/>
          <p:nvPr/>
        </p:nvSpPr>
        <p:spPr bwMode="auto">
          <a:xfrm>
            <a:off x="4800600" y="5520830"/>
            <a:ext cx="3181350" cy="95617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Hot Convert Wort,</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Boil, Ferment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99" name="Rounded Rectangle 98"/>
          <p:cNvSpPr/>
          <p:nvPr/>
        </p:nvSpPr>
        <p:spPr bwMode="auto">
          <a:xfrm>
            <a:off x="4724400" y="2590800"/>
            <a:ext cx="3276600" cy="471121"/>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More Munich Malt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100" name="Straight Arrow Connector 99"/>
          <p:cNvCxnSpPr/>
          <p:nvPr/>
        </p:nvCxnSpPr>
        <p:spPr bwMode="auto">
          <a:xfrm flipH="1">
            <a:off x="6400800" y="3200400"/>
            <a:ext cx="9525" cy="45720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sp>
        <p:nvSpPr>
          <p:cNvPr id="116" name="Rounded Rectangle 115"/>
          <p:cNvSpPr/>
          <p:nvPr/>
        </p:nvSpPr>
        <p:spPr bwMode="auto">
          <a:xfrm>
            <a:off x="1523999" y="2972166"/>
            <a:ext cx="1828800" cy="457200"/>
          </a:xfrm>
          <a:prstGeom prst="roundRect">
            <a:avLst/>
          </a:prstGeom>
          <a:solidFill>
            <a:srgbClr val="C84B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Cold M</a:t>
            </a:r>
            <a:r>
              <a:rPr kumimoji="0" lang="en-US" sz="2400" b="1" i="0" u="none" strike="noStrike" cap="none" normalizeH="0" baseline="0" dirty="0" smtClean="0">
                <a:ln>
                  <a:noFill/>
                </a:ln>
                <a:solidFill>
                  <a:schemeClr val="bg1"/>
                </a:solidFill>
                <a:effectLst/>
                <a:latin typeface="Arial" charset="0"/>
                <a:ea typeface="ＭＳ Ｐゴシック" pitchFamily="-96" charset="-128"/>
              </a:rPr>
              <a:t>ash</a:t>
            </a:r>
          </a:p>
        </p:txBody>
      </p:sp>
      <p:sp>
        <p:nvSpPr>
          <p:cNvPr id="117" name="Rounded Rectangle 116"/>
          <p:cNvSpPr/>
          <p:nvPr/>
        </p:nvSpPr>
        <p:spPr bwMode="auto">
          <a:xfrm>
            <a:off x="4876800" y="3810000"/>
            <a:ext cx="2876549" cy="514350"/>
          </a:xfrm>
          <a:prstGeom prst="roundRect">
            <a:avLst/>
          </a:prstGeom>
          <a:solidFill>
            <a:srgbClr val="522F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Wort Cold Mash</a:t>
            </a:r>
          </a:p>
        </p:txBody>
      </p:sp>
      <p:sp>
        <p:nvSpPr>
          <p:cNvPr id="22" name="Rounded Rectangle 21"/>
          <p:cNvSpPr/>
          <p:nvPr/>
        </p:nvSpPr>
        <p:spPr bwMode="auto">
          <a:xfrm>
            <a:off x="190500" y="4724400"/>
            <a:ext cx="2095500" cy="867143"/>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Spent Grain:</a:t>
            </a:r>
            <a:r>
              <a:rPr kumimoji="0" lang="en-US" sz="2400" b="1" i="0" u="none" strike="noStrike" cap="none" normalizeH="0" dirty="0" smtClean="0">
                <a:ln>
                  <a:noFill/>
                </a:ln>
                <a:solidFill>
                  <a:schemeClr val="bg1"/>
                </a:solidFill>
                <a:effectLst/>
                <a:latin typeface="Arial" charset="0"/>
                <a:ea typeface="ＭＳ Ｐゴシック" pitchFamily="-96" charset="-128"/>
              </a:rPr>
              <a:t> Waste</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23" name="Straight Arrow Connector 22"/>
          <p:cNvCxnSpPr/>
          <p:nvPr/>
        </p:nvCxnSpPr>
        <p:spPr bwMode="auto">
          <a:xfrm flipH="1">
            <a:off x="2057400" y="4374540"/>
            <a:ext cx="381000" cy="27366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52" name="Straight Arrow Connector 51"/>
          <p:cNvCxnSpPr/>
          <p:nvPr/>
        </p:nvCxnSpPr>
        <p:spPr bwMode="auto">
          <a:xfrm flipH="1">
            <a:off x="2438400" y="4876800"/>
            <a:ext cx="2362200" cy="30480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795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p:bldP spid="45" grpId="0" animBg="1"/>
      <p:bldP spid="49" grpId="0" animBg="1"/>
      <p:bldP spid="76" grpId="0" animBg="1"/>
      <p:bldP spid="99" grpId="0" animBg="1"/>
      <p:bldP spid="116" grpId="0" animBg="1"/>
      <p:bldP spid="117"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25</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Pilot Brew </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 name="Oval 2"/>
          <p:cNvSpPr/>
          <p:nvPr/>
        </p:nvSpPr>
        <p:spPr bwMode="auto">
          <a:xfrm>
            <a:off x="689604" y="45268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Oval 6"/>
          <p:cNvSpPr/>
          <p:nvPr/>
        </p:nvSpPr>
        <p:spPr bwMode="auto">
          <a:xfrm>
            <a:off x="609600" y="445249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Oval 7"/>
          <p:cNvSpPr/>
          <p:nvPr/>
        </p:nvSpPr>
        <p:spPr bwMode="auto">
          <a:xfrm>
            <a:off x="1104900" y="46756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Oval 8"/>
          <p:cNvSpPr/>
          <p:nvPr/>
        </p:nvSpPr>
        <p:spPr bwMode="auto">
          <a:xfrm>
            <a:off x="1199109" y="46756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Oval 9"/>
          <p:cNvSpPr/>
          <p:nvPr/>
        </p:nvSpPr>
        <p:spPr bwMode="auto">
          <a:xfrm>
            <a:off x="845808" y="46012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 name="Oval 10"/>
          <p:cNvSpPr/>
          <p:nvPr/>
        </p:nvSpPr>
        <p:spPr bwMode="auto">
          <a:xfrm>
            <a:off x="769608" y="45840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927598" y="4618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1010691" y="46584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1292962" y="46630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375404" y="46849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454260" y="46983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534260" y="46584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1624117" y="4654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1900310" y="45441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736335" y="4618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972291" y="445249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830188" y="4571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709269" y="44197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629265" y="434540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1124565" y="45685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1218774" y="45685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865473" y="44941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789273" y="44769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947263" y="4511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1030356" y="45513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1312627" y="455594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1395069" y="45778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1473925" y="45912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1553925" y="45513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1667542" y="45487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1919975" y="44370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1756000" y="4511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1991956" y="434540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1849853" y="4464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694282" y="43350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614278" y="426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1109578" y="44838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1203787" y="44838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850486" y="44094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774286" y="43922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932276" y="4426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1015369" y="44666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1297640" y="44712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1380082" y="44931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1458938" y="4506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1538938" y="44666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1628795" y="44624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1904988" y="43523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1741013" y="4426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1976969" y="426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1834866" y="437956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689603" y="41816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609599" y="410726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1104899" y="43304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1199108" y="43304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845807" y="42560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769607" y="4238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927597" y="4273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1010690" y="43131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1292961" y="43178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1375403" y="43396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1454259" y="43530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1534259" y="43131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1624116" y="4309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1900309" y="41988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1736334" y="4273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1972290" y="410726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1830187" y="4226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709268" y="40745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29264" y="400017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1124564" y="42233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1218773" y="42233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865472" y="41489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789272" y="41317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947262" y="4166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1030355" y="42060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1312626" y="421071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1395068" y="42325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1473924" y="42460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1553924" y="42060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1667541" y="42035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1919974" y="40917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1755999" y="4166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1991955" y="400017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1849852" y="4119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694281" y="39898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614277" y="391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1109577" y="41386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1203786" y="41386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850485" y="40642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774285" y="40469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932275" y="4081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1015368" y="41213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1297639" y="41260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1380081" y="41478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1458937" y="4161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1538937" y="41213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1628794" y="41172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1904987" y="40070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1741012" y="4081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1976968" y="391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1834865" y="403432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689605" y="39479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609601" y="387354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1104901" y="4096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1199110" y="4096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845809" y="40223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769609" y="4005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927599" y="4039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1010692" y="4079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1292963" y="40840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1375405" y="41059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1534261" y="4079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1624118" y="4075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1900311" y="39651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1736336" y="4039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1972292" y="387354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1830189" y="39924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709270" y="38408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629266" y="376645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1124566" y="3989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1218775" y="3989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865474" y="39152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789274" y="38979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947264" y="3932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1030357" y="3972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1312628" y="397699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1395070" y="39988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1473926" y="40122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1553926" y="3972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1667543" y="39697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1919976" y="38580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1756001" y="3932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1991957" y="376645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1849854" y="38853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694283" y="37561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614279" y="368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1109579" y="3904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1203788" y="3904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850487" y="38305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774287" y="38132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932277" y="3847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1015370" y="3887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1297641" y="38922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1380083" y="39141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1458939" y="39275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1538939" y="3887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1628796" y="3883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1904989" y="37733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1741014" y="3847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1976970" y="368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1834867" y="380061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689604" y="36026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609600" y="352831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7" name="Oval 176"/>
          <p:cNvSpPr/>
          <p:nvPr/>
        </p:nvSpPr>
        <p:spPr bwMode="auto">
          <a:xfrm>
            <a:off x="1104900" y="3751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Oval 177"/>
          <p:cNvSpPr/>
          <p:nvPr/>
        </p:nvSpPr>
        <p:spPr bwMode="auto">
          <a:xfrm>
            <a:off x="1199109" y="3751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845808" y="36770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769608" y="36598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927598" y="3694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1010691" y="3734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1292962" y="37388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1375404" y="37607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1454260" y="37741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1534260" y="3734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1624117" y="3730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8" name="Oval 187"/>
          <p:cNvSpPr/>
          <p:nvPr/>
        </p:nvSpPr>
        <p:spPr bwMode="auto">
          <a:xfrm>
            <a:off x="1900310" y="36199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9" name="Oval 188"/>
          <p:cNvSpPr/>
          <p:nvPr/>
        </p:nvSpPr>
        <p:spPr bwMode="auto">
          <a:xfrm>
            <a:off x="1736335" y="3694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0" name="Oval 189"/>
          <p:cNvSpPr/>
          <p:nvPr/>
        </p:nvSpPr>
        <p:spPr bwMode="auto">
          <a:xfrm>
            <a:off x="1972291" y="352831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1" name="Oval 190"/>
          <p:cNvSpPr/>
          <p:nvPr/>
        </p:nvSpPr>
        <p:spPr bwMode="auto">
          <a:xfrm>
            <a:off x="1830188" y="36471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2" name="Oval 191"/>
          <p:cNvSpPr/>
          <p:nvPr/>
        </p:nvSpPr>
        <p:spPr bwMode="auto">
          <a:xfrm>
            <a:off x="709269" y="34956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3" name="Oval 192"/>
          <p:cNvSpPr/>
          <p:nvPr/>
        </p:nvSpPr>
        <p:spPr bwMode="auto">
          <a:xfrm>
            <a:off x="629265" y="342122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4" name="Oval 193"/>
          <p:cNvSpPr/>
          <p:nvPr/>
        </p:nvSpPr>
        <p:spPr bwMode="auto">
          <a:xfrm>
            <a:off x="1124565" y="3644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5" name="Oval 194"/>
          <p:cNvSpPr/>
          <p:nvPr/>
        </p:nvSpPr>
        <p:spPr bwMode="auto">
          <a:xfrm>
            <a:off x="1218774" y="3644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6" name="Oval 195"/>
          <p:cNvSpPr/>
          <p:nvPr/>
        </p:nvSpPr>
        <p:spPr bwMode="auto">
          <a:xfrm>
            <a:off x="865473" y="35699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7" name="Oval 196"/>
          <p:cNvSpPr/>
          <p:nvPr/>
        </p:nvSpPr>
        <p:spPr bwMode="auto">
          <a:xfrm>
            <a:off x="789273" y="35527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8" name="Oval 197"/>
          <p:cNvSpPr/>
          <p:nvPr/>
        </p:nvSpPr>
        <p:spPr bwMode="auto">
          <a:xfrm>
            <a:off x="947263" y="3587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9" name="Oval 198"/>
          <p:cNvSpPr/>
          <p:nvPr/>
        </p:nvSpPr>
        <p:spPr bwMode="auto">
          <a:xfrm>
            <a:off x="1030356" y="3627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0" name="Oval 199"/>
          <p:cNvSpPr/>
          <p:nvPr/>
        </p:nvSpPr>
        <p:spPr bwMode="auto">
          <a:xfrm>
            <a:off x="1312627" y="363176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1" name="Oval 200"/>
          <p:cNvSpPr/>
          <p:nvPr/>
        </p:nvSpPr>
        <p:spPr bwMode="auto">
          <a:xfrm>
            <a:off x="1395069" y="36536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2" name="Oval 201"/>
          <p:cNvSpPr/>
          <p:nvPr/>
        </p:nvSpPr>
        <p:spPr bwMode="auto">
          <a:xfrm>
            <a:off x="1473925" y="36670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3" name="Oval 202"/>
          <p:cNvSpPr/>
          <p:nvPr/>
        </p:nvSpPr>
        <p:spPr bwMode="auto">
          <a:xfrm>
            <a:off x="1553925" y="3627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4" name="Oval 203"/>
          <p:cNvSpPr/>
          <p:nvPr/>
        </p:nvSpPr>
        <p:spPr bwMode="auto">
          <a:xfrm>
            <a:off x="1667542" y="36245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5" name="Oval 204"/>
          <p:cNvSpPr/>
          <p:nvPr/>
        </p:nvSpPr>
        <p:spPr bwMode="auto">
          <a:xfrm>
            <a:off x="1919975" y="35128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6" name="Oval 205"/>
          <p:cNvSpPr/>
          <p:nvPr/>
        </p:nvSpPr>
        <p:spPr bwMode="auto">
          <a:xfrm>
            <a:off x="1756000" y="3587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7" name="Oval 206"/>
          <p:cNvSpPr/>
          <p:nvPr/>
        </p:nvSpPr>
        <p:spPr bwMode="auto">
          <a:xfrm>
            <a:off x="1991956" y="342122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8" name="Oval 207"/>
          <p:cNvSpPr/>
          <p:nvPr/>
        </p:nvSpPr>
        <p:spPr bwMode="auto">
          <a:xfrm>
            <a:off x="1849853" y="35400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9" name="Oval 208"/>
          <p:cNvSpPr/>
          <p:nvPr/>
        </p:nvSpPr>
        <p:spPr bwMode="auto">
          <a:xfrm>
            <a:off x="694282" y="34108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0" name="Oval 209"/>
          <p:cNvSpPr/>
          <p:nvPr/>
        </p:nvSpPr>
        <p:spPr bwMode="auto">
          <a:xfrm>
            <a:off x="614278" y="333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1" name="Oval 210"/>
          <p:cNvSpPr/>
          <p:nvPr/>
        </p:nvSpPr>
        <p:spPr bwMode="auto">
          <a:xfrm>
            <a:off x="1109578" y="3559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2" name="Oval 211"/>
          <p:cNvSpPr/>
          <p:nvPr/>
        </p:nvSpPr>
        <p:spPr bwMode="auto">
          <a:xfrm>
            <a:off x="1203787" y="3559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3" name="Oval 212"/>
          <p:cNvSpPr/>
          <p:nvPr/>
        </p:nvSpPr>
        <p:spPr bwMode="auto">
          <a:xfrm>
            <a:off x="850486" y="34852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4" name="Oval 213"/>
          <p:cNvSpPr/>
          <p:nvPr/>
        </p:nvSpPr>
        <p:spPr bwMode="auto">
          <a:xfrm>
            <a:off x="774286" y="34680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5" name="Oval 214"/>
          <p:cNvSpPr/>
          <p:nvPr/>
        </p:nvSpPr>
        <p:spPr bwMode="auto">
          <a:xfrm>
            <a:off x="932276" y="3502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6" name="Oval 215"/>
          <p:cNvSpPr/>
          <p:nvPr/>
        </p:nvSpPr>
        <p:spPr bwMode="auto">
          <a:xfrm>
            <a:off x="1015369" y="3542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7" name="Oval 216"/>
          <p:cNvSpPr/>
          <p:nvPr/>
        </p:nvSpPr>
        <p:spPr bwMode="auto">
          <a:xfrm>
            <a:off x="1297640" y="35470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8" name="Oval 217"/>
          <p:cNvSpPr/>
          <p:nvPr/>
        </p:nvSpPr>
        <p:spPr bwMode="auto">
          <a:xfrm>
            <a:off x="1380082" y="35689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9" name="Oval 218"/>
          <p:cNvSpPr/>
          <p:nvPr/>
        </p:nvSpPr>
        <p:spPr bwMode="auto">
          <a:xfrm>
            <a:off x="1458938" y="35823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0" name="Oval 219"/>
          <p:cNvSpPr/>
          <p:nvPr/>
        </p:nvSpPr>
        <p:spPr bwMode="auto">
          <a:xfrm>
            <a:off x="1538938" y="3542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1" name="Oval 220"/>
          <p:cNvSpPr/>
          <p:nvPr/>
        </p:nvSpPr>
        <p:spPr bwMode="auto">
          <a:xfrm>
            <a:off x="1628795" y="35383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2" name="Oval 221"/>
          <p:cNvSpPr/>
          <p:nvPr/>
        </p:nvSpPr>
        <p:spPr bwMode="auto">
          <a:xfrm>
            <a:off x="1904988" y="34281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3" name="Oval 222"/>
          <p:cNvSpPr/>
          <p:nvPr/>
        </p:nvSpPr>
        <p:spPr bwMode="auto">
          <a:xfrm>
            <a:off x="1741013" y="3502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4" name="Oval 223"/>
          <p:cNvSpPr/>
          <p:nvPr/>
        </p:nvSpPr>
        <p:spPr bwMode="auto">
          <a:xfrm>
            <a:off x="1976969" y="333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5" name="Oval 224"/>
          <p:cNvSpPr/>
          <p:nvPr/>
        </p:nvSpPr>
        <p:spPr bwMode="auto">
          <a:xfrm>
            <a:off x="1834866" y="345537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4" name="Group 3"/>
          <p:cNvGrpSpPr/>
          <p:nvPr/>
        </p:nvGrpSpPr>
        <p:grpSpPr>
          <a:xfrm rot="10800000">
            <a:off x="600336" y="2979624"/>
            <a:ext cx="1467465" cy="711234"/>
            <a:chOff x="2342535" y="3243650"/>
            <a:chExt cx="1467465" cy="711234"/>
          </a:xfrm>
        </p:grpSpPr>
        <p:sp>
          <p:nvSpPr>
            <p:cNvPr id="226" name="Oval 225"/>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7" name="Oval 226"/>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8" name="Oval 227"/>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9" name="Oval 228"/>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0" name="Oval 229"/>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1" name="Oval 230"/>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2" name="Oval 231"/>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3" name="Oval 232"/>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4" name="Oval 233"/>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5" name="Oval 234"/>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6" name="Oval 235"/>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7" name="Oval 236"/>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8" name="Oval 237"/>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9" name="Oval 238"/>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0" name="Oval 239"/>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1" name="Oval 240"/>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2" name="Oval 241"/>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3" name="Oval 242"/>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4" name="Oval 243"/>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5" name="Oval 244"/>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6" name="Oval 245"/>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7" name="Oval 246"/>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8" name="Oval 247"/>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9" name="Oval 248"/>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0" name="Oval 249"/>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1" name="Oval 250"/>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2" name="Oval 251"/>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3" name="Oval 252"/>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4" name="Oval 253"/>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5" name="Oval 254"/>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6" name="Oval 255"/>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7" name="Oval 256"/>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8" name="Oval 257"/>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9" name="Oval 258"/>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0" name="Oval 259"/>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1" name="Oval 260"/>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2" name="Oval 261"/>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3" name="Oval 262"/>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4" name="Oval 263"/>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5" name="Oval 264"/>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6" name="Oval 265"/>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7" name="Oval 266"/>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8" name="Oval 267"/>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9" name="Oval 268"/>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0" name="Oval 269"/>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1" name="Oval 270"/>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2" name="Oval 271"/>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3" name="Oval 272"/>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4" name="Oval 273"/>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5" name="Oval 274"/>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6" name="Oval 275"/>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7" name="Oval 276"/>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8" name="Oval 277"/>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9" name="Oval 278"/>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0" name="Oval 279"/>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1" name="Oval 280"/>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2" name="Oval 281"/>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3" name="Oval 282"/>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4" name="Oval 283"/>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5" name="Oval 284"/>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6" name="Oval 285"/>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7" name="Oval 286"/>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8" name="Oval 287"/>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9" name="Oval 288"/>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0" name="Oval 289"/>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1" name="Oval 290"/>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2" name="Oval 291"/>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3" name="Oval 292"/>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4" name="Oval 293"/>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5" name="Oval 294"/>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6" name="Oval 295"/>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7" name="Oval 296"/>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8" name="Oval 297"/>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9" name="Oval 298"/>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0" name="Oval 299"/>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1" name="Oval 300"/>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2" name="Oval 301"/>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3" name="Oval 302"/>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4" name="Oval 303"/>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5" name="Oval 304"/>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6" name="Oval 305"/>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7" name="Oval 306"/>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8" name="Oval 307"/>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9" name="Oval 308"/>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0" name="Oval 309"/>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1" name="Oval 310"/>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2" name="Oval 311"/>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3" name="Oval 312"/>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4" name="Oval 313"/>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5" name="Oval 314"/>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6" name="Oval 315"/>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7" name="Oval 316"/>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8" name="Oval 317"/>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9" name="Oval 318"/>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0" name="Oval 319"/>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1" name="Oval 320"/>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2" name="Oval 321"/>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Oval 322"/>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Oval 323"/>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Oval 324"/>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Oval 325"/>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7" name="Oval 326"/>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Oval 327"/>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Oval 328"/>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Oval 329"/>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Oval 330"/>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Oval 331"/>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Oval 332"/>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Oval 333"/>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Oval 334"/>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6" name="Oval 335"/>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7" name="Oval 336"/>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8" name="Oval 337"/>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Oval 338"/>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0" name="Oval 339"/>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Oval 340"/>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2" name="Oval 341"/>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3" name="Oval 342"/>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4" name="Oval 343"/>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7" name="Flowchart: Magnetic Disk 346"/>
          <p:cNvSpPr/>
          <p:nvPr/>
        </p:nvSpPr>
        <p:spPr bwMode="auto">
          <a:xfrm>
            <a:off x="619643" y="2867160"/>
            <a:ext cx="1447800" cy="1981200"/>
          </a:xfrm>
          <a:prstGeom prst="flowChartMagneticDisk">
            <a:avLst/>
          </a:prstGeom>
          <a:solidFill>
            <a:schemeClr val="accent1">
              <a:alpha val="60000"/>
            </a:scheme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Flowchart: Magnetic Disk 1"/>
          <p:cNvSpPr/>
          <p:nvPr/>
        </p:nvSpPr>
        <p:spPr bwMode="auto">
          <a:xfrm>
            <a:off x="609600" y="284865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8" name="Oval 347"/>
          <p:cNvSpPr/>
          <p:nvPr/>
        </p:nvSpPr>
        <p:spPr bwMode="auto">
          <a:xfrm>
            <a:off x="2547759" y="45553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9" name="Oval 348"/>
          <p:cNvSpPr/>
          <p:nvPr/>
        </p:nvSpPr>
        <p:spPr bwMode="auto">
          <a:xfrm>
            <a:off x="2467755" y="4480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0" name="Oval 349"/>
          <p:cNvSpPr/>
          <p:nvPr/>
        </p:nvSpPr>
        <p:spPr bwMode="auto">
          <a:xfrm>
            <a:off x="2963055" y="47040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1" name="Oval 350"/>
          <p:cNvSpPr/>
          <p:nvPr/>
        </p:nvSpPr>
        <p:spPr bwMode="auto">
          <a:xfrm>
            <a:off x="3057264" y="47040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2" name="Oval 351"/>
          <p:cNvSpPr/>
          <p:nvPr/>
        </p:nvSpPr>
        <p:spPr bwMode="auto">
          <a:xfrm>
            <a:off x="2703963" y="46296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3" name="Oval 352"/>
          <p:cNvSpPr/>
          <p:nvPr/>
        </p:nvSpPr>
        <p:spPr bwMode="auto">
          <a:xfrm>
            <a:off x="2627763" y="46124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4" name="Oval 353"/>
          <p:cNvSpPr/>
          <p:nvPr/>
        </p:nvSpPr>
        <p:spPr bwMode="auto">
          <a:xfrm>
            <a:off x="2785753" y="46469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5" name="Oval 354"/>
          <p:cNvSpPr/>
          <p:nvPr/>
        </p:nvSpPr>
        <p:spPr bwMode="auto">
          <a:xfrm>
            <a:off x="2868846" y="46868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6" name="Oval 355"/>
          <p:cNvSpPr/>
          <p:nvPr/>
        </p:nvSpPr>
        <p:spPr bwMode="auto">
          <a:xfrm>
            <a:off x="3151117" y="46914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7" name="Oval 356"/>
          <p:cNvSpPr/>
          <p:nvPr/>
        </p:nvSpPr>
        <p:spPr bwMode="auto">
          <a:xfrm>
            <a:off x="3233559" y="47133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8" name="Oval 357"/>
          <p:cNvSpPr/>
          <p:nvPr/>
        </p:nvSpPr>
        <p:spPr bwMode="auto">
          <a:xfrm>
            <a:off x="3312415" y="47267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9" name="Oval 358"/>
          <p:cNvSpPr/>
          <p:nvPr/>
        </p:nvSpPr>
        <p:spPr bwMode="auto">
          <a:xfrm>
            <a:off x="3392415" y="46868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0" name="Oval 359"/>
          <p:cNvSpPr/>
          <p:nvPr/>
        </p:nvSpPr>
        <p:spPr bwMode="auto">
          <a:xfrm>
            <a:off x="3482272" y="46827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1" name="Oval 360"/>
          <p:cNvSpPr/>
          <p:nvPr/>
        </p:nvSpPr>
        <p:spPr bwMode="auto">
          <a:xfrm>
            <a:off x="3758465" y="45725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2" name="Oval 361"/>
          <p:cNvSpPr/>
          <p:nvPr/>
        </p:nvSpPr>
        <p:spPr bwMode="auto">
          <a:xfrm>
            <a:off x="3594490" y="46469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3" name="Oval 362"/>
          <p:cNvSpPr/>
          <p:nvPr/>
        </p:nvSpPr>
        <p:spPr bwMode="auto">
          <a:xfrm>
            <a:off x="3830446" y="4480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4" name="Oval 363"/>
          <p:cNvSpPr/>
          <p:nvPr/>
        </p:nvSpPr>
        <p:spPr bwMode="auto">
          <a:xfrm>
            <a:off x="3688343" y="4599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5" name="Oval 364"/>
          <p:cNvSpPr/>
          <p:nvPr/>
        </p:nvSpPr>
        <p:spPr bwMode="auto">
          <a:xfrm>
            <a:off x="2567424" y="44482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6" name="Oval 365"/>
          <p:cNvSpPr/>
          <p:nvPr/>
        </p:nvSpPr>
        <p:spPr bwMode="auto">
          <a:xfrm>
            <a:off x="2487420" y="43738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7" name="Oval 366"/>
          <p:cNvSpPr/>
          <p:nvPr/>
        </p:nvSpPr>
        <p:spPr bwMode="auto">
          <a:xfrm>
            <a:off x="2982720" y="45969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8" name="Oval 367"/>
          <p:cNvSpPr/>
          <p:nvPr/>
        </p:nvSpPr>
        <p:spPr bwMode="auto">
          <a:xfrm>
            <a:off x="3076929" y="45969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9" name="Oval 368"/>
          <p:cNvSpPr/>
          <p:nvPr/>
        </p:nvSpPr>
        <p:spPr bwMode="auto">
          <a:xfrm>
            <a:off x="2723628" y="45226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0" name="Oval 369"/>
          <p:cNvSpPr/>
          <p:nvPr/>
        </p:nvSpPr>
        <p:spPr bwMode="auto">
          <a:xfrm>
            <a:off x="2647428" y="45053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1" name="Oval 370"/>
          <p:cNvSpPr/>
          <p:nvPr/>
        </p:nvSpPr>
        <p:spPr bwMode="auto">
          <a:xfrm>
            <a:off x="2805418" y="45398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2" name="Oval 371"/>
          <p:cNvSpPr/>
          <p:nvPr/>
        </p:nvSpPr>
        <p:spPr bwMode="auto">
          <a:xfrm>
            <a:off x="2888511" y="45797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3" name="Oval 372"/>
          <p:cNvSpPr/>
          <p:nvPr/>
        </p:nvSpPr>
        <p:spPr bwMode="auto">
          <a:xfrm>
            <a:off x="3170782" y="45843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4" name="Oval 373"/>
          <p:cNvSpPr/>
          <p:nvPr/>
        </p:nvSpPr>
        <p:spPr bwMode="auto">
          <a:xfrm>
            <a:off x="3253224" y="46062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5" name="Oval 374"/>
          <p:cNvSpPr/>
          <p:nvPr/>
        </p:nvSpPr>
        <p:spPr bwMode="auto">
          <a:xfrm>
            <a:off x="3332080" y="46196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6" name="Oval 375"/>
          <p:cNvSpPr/>
          <p:nvPr/>
        </p:nvSpPr>
        <p:spPr bwMode="auto">
          <a:xfrm>
            <a:off x="3412080" y="45797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7" name="Oval 376"/>
          <p:cNvSpPr/>
          <p:nvPr/>
        </p:nvSpPr>
        <p:spPr bwMode="auto">
          <a:xfrm>
            <a:off x="3525697" y="45771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8" name="Oval 377"/>
          <p:cNvSpPr/>
          <p:nvPr/>
        </p:nvSpPr>
        <p:spPr bwMode="auto">
          <a:xfrm>
            <a:off x="3778130" y="44654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9" name="Oval 378"/>
          <p:cNvSpPr/>
          <p:nvPr/>
        </p:nvSpPr>
        <p:spPr bwMode="auto">
          <a:xfrm>
            <a:off x="3614155" y="45398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0" name="Oval 379"/>
          <p:cNvSpPr/>
          <p:nvPr/>
        </p:nvSpPr>
        <p:spPr bwMode="auto">
          <a:xfrm>
            <a:off x="3850111" y="43738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1" name="Oval 380"/>
          <p:cNvSpPr/>
          <p:nvPr/>
        </p:nvSpPr>
        <p:spPr bwMode="auto">
          <a:xfrm>
            <a:off x="3708008" y="449271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2" name="Oval 381"/>
          <p:cNvSpPr/>
          <p:nvPr/>
        </p:nvSpPr>
        <p:spPr bwMode="auto">
          <a:xfrm>
            <a:off x="2552437" y="43635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3" name="Oval 382"/>
          <p:cNvSpPr/>
          <p:nvPr/>
        </p:nvSpPr>
        <p:spPr bwMode="auto">
          <a:xfrm>
            <a:off x="2472433" y="428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4" name="Oval 383"/>
          <p:cNvSpPr/>
          <p:nvPr/>
        </p:nvSpPr>
        <p:spPr bwMode="auto">
          <a:xfrm>
            <a:off x="2967733" y="45122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5" name="Oval 384"/>
          <p:cNvSpPr/>
          <p:nvPr/>
        </p:nvSpPr>
        <p:spPr bwMode="auto">
          <a:xfrm>
            <a:off x="3061942" y="45122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6" name="Oval 385"/>
          <p:cNvSpPr/>
          <p:nvPr/>
        </p:nvSpPr>
        <p:spPr bwMode="auto">
          <a:xfrm>
            <a:off x="2708641" y="44378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7" name="Oval 386"/>
          <p:cNvSpPr/>
          <p:nvPr/>
        </p:nvSpPr>
        <p:spPr bwMode="auto">
          <a:xfrm>
            <a:off x="2632441" y="44206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8" name="Oval 387"/>
          <p:cNvSpPr/>
          <p:nvPr/>
        </p:nvSpPr>
        <p:spPr bwMode="auto">
          <a:xfrm>
            <a:off x="2790431" y="44551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9" name="Oval 388"/>
          <p:cNvSpPr/>
          <p:nvPr/>
        </p:nvSpPr>
        <p:spPr bwMode="auto">
          <a:xfrm>
            <a:off x="2873524" y="44950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0" name="Oval 389"/>
          <p:cNvSpPr/>
          <p:nvPr/>
        </p:nvSpPr>
        <p:spPr bwMode="auto">
          <a:xfrm>
            <a:off x="3155795" y="44996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1" name="Oval 390"/>
          <p:cNvSpPr/>
          <p:nvPr/>
        </p:nvSpPr>
        <p:spPr bwMode="auto">
          <a:xfrm>
            <a:off x="3238237" y="45215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2" name="Oval 391"/>
          <p:cNvSpPr/>
          <p:nvPr/>
        </p:nvSpPr>
        <p:spPr bwMode="auto">
          <a:xfrm>
            <a:off x="3317093" y="45349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3" name="Oval 392"/>
          <p:cNvSpPr/>
          <p:nvPr/>
        </p:nvSpPr>
        <p:spPr bwMode="auto">
          <a:xfrm>
            <a:off x="3397093" y="44950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4" name="Oval 393"/>
          <p:cNvSpPr/>
          <p:nvPr/>
        </p:nvSpPr>
        <p:spPr bwMode="auto">
          <a:xfrm>
            <a:off x="3486950" y="44909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5" name="Oval 394"/>
          <p:cNvSpPr/>
          <p:nvPr/>
        </p:nvSpPr>
        <p:spPr bwMode="auto">
          <a:xfrm>
            <a:off x="3763143" y="43807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6" name="Oval 395"/>
          <p:cNvSpPr/>
          <p:nvPr/>
        </p:nvSpPr>
        <p:spPr bwMode="auto">
          <a:xfrm>
            <a:off x="3599168" y="44551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7" name="Oval 396"/>
          <p:cNvSpPr/>
          <p:nvPr/>
        </p:nvSpPr>
        <p:spPr bwMode="auto">
          <a:xfrm>
            <a:off x="3835124" y="428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8" name="Oval 397"/>
          <p:cNvSpPr/>
          <p:nvPr/>
        </p:nvSpPr>
        <p:spPr bwMode="auto">
          <a:xfrm>
            <a:off x="3693021" y="4408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9" name="Oval 398"/>
          <p:cNvSpPr/>
          <p:nvPr/>
        </p:nvSpPr>
        <p:spPr bwMode="auto">
          <a:xfrm>
            <a:off x="2547758" y="42100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0" name="Oval 399"/>
          <p:cNvSpPr/>
          <p:nvPr/>
        </p:nvSpPr>
        <p:spPr bwMode="auto">
          <a:xfrm>
            <a:off x="2467754" y="4135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1" name="Oval 400"/>
          <p:cNvSpPr/>
          <p:nvPr/>
        </p:nvSpPr>
        <p:spPr bwMode="auto">
          <a:xfrm>
            <a:off x="2963054" y="43588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2" name="Oval 401"/>
          <p:cNvSpPr/>
          <p:nvPr/>
        </p:nvSpPr>
        <p:spPr bwMode="auto">
          <a:xfrm>
            <a:off x="3057263" y="43588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3" name="Oval 402"/>
          <p:cNvSpPr/>
          <p:nvPr/>
        </p:nvSpPr>
        <p:spPr bwMode="auto">
          <a:xfrm>
            <a:off x="2703962" y="42844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4" name="Oval 403"/>
          <p:cNvSpPr/>
          <p:nvPr/>
        </p:nvSpPr>
        <p:spPr bwMode="auto">
          <a:xfrm>
            <a:off x="2627762" y="42672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5" name="Oval 404"/>
          <p:cNvSpPr/>
          <p:nvPr/>
        </p:nvSpPr>
        <p:spPr bwMode="auto">
          <a:xfrm>
            <a:off x="2785752" y="43016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6" name="Oval 405"/>
          <p:cNvSpPr/>
          <p:nvPr/>
        </p:nvSpPr>
        <p:spPr bwMode="auto">
          <a:xfrm>
            <a:off x="2868845" y="43416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7" name="Oval 406"/>
          <p:cNvSpPr/>
          <p:nvPr/>
        </p:nvSpPr>
        <p:spPr bwMode="auto">
          <a:xfrm>
            <a:off x="3151116" y="43462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8" name="Oval 407"/>
          <p:cNvSpPr/>
          <p:nvPr/>
        </p:nvSpPr>
        <p:spPr bwMode="auto">
          <a:xfrm>
            <a:off x="3233558" y="43681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9" name="Oval 408"/>
          <p:cNvSpPr/>
          <p:nvPr/>
        </p:nvSpPr>
        <p:spPr bwMode="auto">
          <a:xfrm>
            <a:off x="3312414" y="43815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0" name="Oval 409"/>
          <p:cNvSpPr/>
          <p:nvPr/>
        </p:nvSpPr>
        <p:spPr bwMode="auto">
          <a:xfrm>
            <a:off x="3392414" y="43416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1" name="Oval 410"/>
          <p:cNvSpPr/>
          <p:nvPr/>
        </p:nvSpPr>
        <p:spPr bwMode="auto">
          <a:xfrm>
            <a:off x="3482271" y="43374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2" name="Oval 411"/>
          <p:cNvSpPr/>
          <p:nvPr/>
        </p:nvSpPr>
        <p:spPr bwMode="auto">
          <a:xfrm>
            <a:off x="3758464" y="42273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3" name="Oval 412"/>
          <p:cNvSpPr/>
          <p:nvPr/>
        </p:nvSpPr>
        <p:spPr bwMode="auto">
          <a:xfrm>
            <a:off x="3594489" y="43016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4" name="Oval 413"/>
          <p:cNvSpPr/>
          <p:nvPr/>
        </p:nvSpPr>
        <p:spPr bwMode="auto">
          <a:xfrm>
            <a:off x="3830445" y="4135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5" name="Oval 414"/>
          <p:cNvSpPr/>
          <p:nvPr/>
        </p:nvSpPr>
        <p:spPr bwMode="auto">
          <a:xfrm>
            <a:off x="3688342" y="4254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6" name="Oval 415"/>
          <p:cNvSpPr/>
          <p:nvPr/>
        </p:nvSpPr>
        <p:spPr bwMode="auto">
          <a:xfrm>
            <a:off x="2567423" y="41029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7" name="Oval 416"/>
          <p:cNvSpPr/>
          <p:nvPr/>
        </p:nvSpPr>
        <p:spPr bwMode="auto">
          <a:xfrm>
            <a:off x="2487419" y="40286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8" name="Oval 417"/>
          <p:cNvSpPr/>
          <p:nvPr/>
        </p:nvSpPr>
        <p:spPr bwMode="auto">
          <a:xfrm>
            <a:off x="2982719" y="42517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9" name="Oval 418"/>
          <p:cNvSpPr/>
          <p:nvPr/>
        </p:nvSpPr>
        <p:spPr bwMode="auto">
          <a:xfrm>
            <a:off x="3076928" y="42517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0" name="Oval 419"/>
          <p:cNvSpPr/>
          <p:nvPr/>
        </p:nvSpPr>
        <p:spPr bwMode="auto">
          <a:xfrm>
            <a:off x="2723627" y="41773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1" name="Oval 420"/>
          <p:cNvSpPr/>
          <p:nvPr/>
        </p:nvSpPr>
        <p:spPr bwMode="auto">
          <a:xfrm>
            <a:off x="2647427" y="41601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2" name="Oval 421"/>
          <p:cNvSpPr/>
          <p:nvPr/>
        </p:nvSpPr>
        <p:spPr bwMode="auto">
          <a:xfrm>
            <a:off x="2805417" y="41946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3" name="Oval 422"/>
          <p:cNvSpPr/>
          <p:nvPr/>
        </p:nvSpPr>
        <p:spPr bwMode="auto">
          <a:xfrm>
            <a:off x="2888510" y="42345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4" name="Oval 423"/>
          <p:cNvSpPr/>
          <p:nvPr/>
        </p:nvSpPr>
        <p:spPr bwMode="auto">
          <a:xfrm>
            <a:off x="3170781" y="42391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5" name="Oval 424"/>
          <p:cNvSpPr/>
          <p:nvPr/>
        </p:nvSpPr>
        <p:spPr bwMode="auto">
          <a:xfrm>
            <a:off x="3253223" y="42610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6" name="Oval 425"/>
          <p:cNvSpPr/>
          <p:nvPr/>
        </p:nvSpPr>
        <p:spPr bwMode="auto">
          <a:xfrm>
            <a:off x="3332079" y="42744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7" name="Oval 426"/>
          <p:cNvSpPr/>
          <p:nvPr/>
        </p:nvSpPr>
        <p:spPr bwMode="auto">
          <a:xfrm>
            <a:off x="3412079" y="42345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8" name="Oval 427"/>
          <p:cNvSpPr/>
          <p:nvPr/>
        </p:nvSpPr>
        <p:spPr bwMode="auto">
          <a:xfrm>
            <a:off x="3525696" y="42319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9" name="Oval 428"/>
          <p:cNvSpPr/>
          <p:nvPr/>
        </p:nvSpPr>
        <p:spPr bwMode="auto">
          <a:xfrm>
            <a:off x="3778129" y="41202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0" name="Oval 429"/>
          <p:cNvSpPr/>
          <p:nvPr/>
        </p:nvSpPr>
        <p:spPr bwMode="auto">
          <a:xfrm>
            <a:off x="3614154" y="41946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1" name="Oval 430"/>
          <p:cNvSpPr/>
          <p:nvPr/>
        </p:nvSpPr>
        <p:spPr bwMode="auto">
          <a:xfrm>
            <a:off x="3850110" y="40286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2" name="Oval 431"/>
          <p:cNvSpPr/>
          <p:nvPr/>
        </p:nvSpPr>
        <p:spPr bwMode="auto">
          <a:xfrm>
            <a:off x="3708007" y="414748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3" name="Oval 432"/>
          <p:cNvSpPr/>
          <p:nvPr/>
        </p:nvSpPr>
        <p:spPr bwMode="auto">
          <a:xfrm>
            <a:off x="2552436" y="40182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4" name="Oval 433"/>
          <p:cNvSpPr/>
          <p:nvPr/>
        </p:nvSpPr>
        <p:spPr bwMode="auto">
          <a:xfrm>
            <a:off x="2472432" y="394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5" name="Oval 434"/>
          <p:cNvSpPr/>
          <p:nvPr/>
        </p:nvSpPr>
        <p:spPr bwMode="auto">
          <a:xfrm>
            <a:off x="2967732" y="41670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6" name="Oval 435"/>
          <p:cNvSpPr/>
          <p:nvPr/>
        </p:nvSpPr>
        <p:spPr bwMode="auto">
          <a:xfrm>
            <a:off x="3061941" y="41670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7" name="Oval 436"/>
          <p:cNvSpPr/>
          <p:nvPr/>
        </p:nvSpPr>
        <p:spPr bwMode="auto">
          <a:xfrm>
            <a:off x="2708640" y="40926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8" name="Oval 437"/>
          <p:cNvSpPr/>
          <p:nvPr/>
        </p:nvSpPr>
        <p:spPr bwMode="auto">
          <a:xfrm>
            <a:off x="2632440" y="40754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9" name="Oval 438"/>
          <p:cNvSpPr/>
          <p:nvPr/>
        </p:nvSpPr>
        <p:spPr bwMode="auto">
          <a:xfrm>
            <a:off x="2790430" y="41098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0" name="Oval 439"/>
          <p:cNvSpPr/>
          <p:nvPr/>
        </p:nvSpPr>
        <p:spPr bwMode="auto">
          <a:xfrm>
            <a:off x="2873523" y="41498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1" name="Oval 440"/>
          <p:cNvSpPr/>
          <p:nvPr/>
        </p:nvSpPr>
        <p:spPr bwMode="auto">
          <a:xfrm>
            <a:off x="3155794" y="41544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2" name="Oval 441"/>
          <p:cNvSpPr/>
          <p:nvPr/>
        </p:nvSpPr>
        <p:spPr bwMode="auto">
          <a:xfrm>
            <a:off x="3238236" y="41763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3" name="Oval 442"/>
          <p:cNvSpPr/>
          <p:nvPr/>
        </p:nvSpPr>
        <p:spPr bwMode="auto">
          <a:xfrm>
            <a:off x="3317092" y="41897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4" name="Oval 443"/>
          <p:cNvSpPr/>
          <p:nvPr/>
        </p:nvSpPr>
        <p:spPr bwMode="auto">
          <a:xfrm>
            <a:off x="3397092" y="41498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5" name="Oval 444"/>
          <p:cNvSpPr/>
          <p:nvPr/>
        </p:nvSpPr>
        <p:spPr bwMode="auto">
          <a:xfrm>
            <a:off x="3486949" y="41456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6" name="Oval 445"/>
          <p:cNvSpPr/>
          <p:nvPr/>
        </p:nvSpPr>
        <p:spPr bwMode="auto">
          <a:xfrm>
            <a:off x="3763142" y="40355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7" name="Oval 446"/>
          <p:cNvSpPr/>
          <p:nvPr/>
        </p:nvSpPr>
        <p:spPr bwMode="auto">
          <a:xfrm>
            <a:off x="3599167" y="41098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8" name="Oval 447"/>
          <p:cNvSpPr/>
          <p:nvPr/>
        </p:nvSpPr>
        <p:spPr bwMode="auto">
          <a:xfrm>
            <a:off x="3835123" y="394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9" name="Oval 448"/>
          <p:cNvSpPr/>
          <p:nvPr/>
        </p:nvSpPr>
        <p:spPr bwMode="auto">
          <a:xfrm>
            <a:off x="3693020" y="4062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0" name="Oval 449"/>
          <p:cNvSpPr/>
          <p:nvPr/>
        </p:nvSpPr>
        <p:spPr bwMode="auto">
          <a:xfrm>
            <a:off x="2547760" y="39763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1" name="Oval 450"/>
          <p:cNvSpPr/>
          <p:nvPr/>
        </p:nvSpPr>
        <p:spPr bwMode="auto">
          <a:xfrm>
            <a:off x="2467756" y="3901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2" name="Oval 451"/>
          <p:cNvSpPr/>
          <p:nvPr/>
        </p:nvSpPr>
        <p:spPr bwMode="auto">
          <a:xfrm>
            <a:off x="2963056" y="41251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3" name="Oval 452"/>
          <p:cNvSpPr/>
          <p:nvPr/>
        </p:nvSpPr>
        <p:spPr bwMode="auto">
          <a:xfrm>
            <a:off x="3057265" y="41251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4" name="Oval 453"/>
          <p:cNvSpPr/>
          <p:nvPr/>
        </p:nvSpPr>
        <p:spPr bwMode="auto">
          <a:xfrm>
            <a:off x="2703964" y="40507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5" name="Oval 454"/>
          <p:cNvSpPr/>
          <p:nvPr/>
        </p:nvSpPr>
        <p:spPr bwMode="auto">
          <a:xfrm>
            <a:off x="2627764" y="40335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6" name="Oval 455"/>
          <p:cNvSpPr/>
          <p:nvPr/>
        </p:nvSpPr>
        <p:spPr bwMode="auto">
          <a:xfrm>
            <a:off x="2785754" y="40679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7" name="Oval 456"/>
          <p:cNvSpPr/>
          <p:nvPr/>
        </p:nvSpPr>
        <p:spPr bwMode="auto">
          <a:xfrm>
            <a:off x="2868847" y="41078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8" name="Oval 457"/>
          <p:cNvSpPr/>
          <p:nvPr/>
        </p:nvSpPr>
        <p:spPr bwMode="auto">
          <a:xfrm>
            <a:off x="3151118" y="41125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9" name="Oval 458"/>
          <p:cNvSpPr/>
          <p:nvPr/>
        </p:nvSpPr>
        <p:spPr bwMode="auto">
          <a:xfrm>
            <a:off x="3233560" y="41343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0" name="Oval 459"/>
          <p:cNvSpPr/>
          <p:nvPr/>
        </p:nvSpPr>
        <p:spPr bwMode="auto">
          <a:xfrm>
            <a:off x="3392416" y="41078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1" name="Oval 460"/>
          <p:cNvSpPr/>
          <p:nvPr/>
        </p:nvSpPr>
        <p:spPr bwMode="auto">
          <a:xfrm>
            <a:off x="3482273" y="41037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2" name="Oval 461"/>
          <p:cNvSpPr/>
          <p:nvPr/>
        </p:nvSpPr>
        <p:spPr bwMode="auto">
          <a:xfrm>
            <a:off x="3758466" y="39935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3" name="Oval 462"/>
          <p:cNvSpPr/>
          <p:nvPr/>
        </p:nvSpPr>
        <p:spPr bwMode="auto">
          <a:xfrm>
            <a:off x="3594491" y="40679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4" name="Oval 463"/>
          <p:cNvSpPr/>
          <p:nvPr/>
        </p:nvSpPr>
        <p:spPr bwMode="auto">
          <a:xfrm>
            <a:off x="3830447" y="3901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5" name="Oval 464"/>
          <p:cNvSpPr/>
          <p:nvPr/>
        </p:nvSpPr>
        <p:spPr bwMode="auto">
          <a:xfrm>
            <a:off x="3688344" y="40208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6" name="Oval 465"/>
          <p:cNvSpPr/>
          <p:nvPr/>
        </p:nvSpPr>
        <p:spPr bwMode="auto">
          <a:xfrm>
            <a:off x="2567425" y="38692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7" name="Oval 466"/>
          <p:cNvSpPr/>
          <p:nvPr/>
        </p:nvSpPr>
        <p:spPr bwMode="auto">
          <a:xfrm>
            <a:off x="2487421" y="3794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8" name="Oval 467"/>
          <p:cNvSpPr/>
          <p:nvPr/>
        </p:nvSpPr>
        <p:spPr bwMode="auto">
          <a:xfrm>
            <a:off x="2982721" y="40180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9" name="Oval 468"/>
          <p:cNvSpPr/>
          <p:nvPr/>
        </p:nvSpPr>
        <p:spPr bwMode="auto">
          <a:xfrm>
            <a:off x="3076930" y="40180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0" name="Oval 469"/>
          <p:cNvSpPr/>
          <p:nvPr/>
        </p:nvSpPr>
        <p:spPr bwMode="auto">
          <a:xfrm>
            <a:off x="2723629" y="39436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1" name="Oval 470"/>
          <p:cNvSpPr/>
          <p:nvPr/>
        </p:nvSpPr>
        <p:spPr bwMode="auto">
          <a:xfrm>
            <a:off x="2647429" y="39264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2" name="Oval 471"/>
          <p:cNvSpPr/>
          <p:nvPr/>
        </p:nvSpPr>
        <p:spPr bwMode="auto">
          <a:xfrm>
            <a:off x="2805419" y="39608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3" name="Oval 472"/>
          <p:cNvSpPr/>
          <p:nvPr/>
        </p:nvSpPr>
        <p:spPr bwMode="auto">
          <a:xfrm>
            <a:off x="2888512" y="4000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4" name="Oval 473"/>
          <p:cNvSpPr/>
          <p:nvPr/>
        </p:nvSpPr>
        <p:spPr bwMode="auto">
          <a:xfrm>
            <a:off x="3170783" y="40054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5" name="Oval 474"/>
          <p:cNvSpPr/>
          <p:nvPr/>
        </p:nvSpPr>
        <p:spPr bwMode="auto">
          <a:xfrm>
            <a:off x="3253225" y="40273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6" name="Oval 475"/>
          <p:cNvSpPr/>
          <p:nvPr/>
        </p:nvSpPr>
        <p:spPr bwMode="auto">
          <a:xfrm>
            <a:off x="3332081" y="40407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7" name="Oval 476"/>
          <p:cNvSpPr/>
          <p:nvPr/>
        </p:nvSpPr>
        <p:spPr bwMode="auto">
          <a:xfrm>
            <a:off x="3412081" y="4000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8" name="Oval 477"/>
          <p:cNvSpPr/>
          <p:nvPr/>
        </p:nvSpPr>
        <p:spPr bwMode="auto">
          <a:xfrm>
            <a:off x="3525698" y="3998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9" name="Oval 478"/>
          <p:cNvSpPr/>
          <p:nvPr/>
        </p:nvSpPr>
        <p:spPr bwMode="auto">
          <a:xfrm>
            <a:off x="3778131" y="38865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0" name="Oval 479"/>
          <p:cNvSpPr/>
          <p:nvPr/>
        </p:nvSpPr>
        <p:spPr bwMode="auto">
          <a:xfrm>
            <a:off x="3614156" y="39608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1" name="Oval 480"/>
          <p:cNvSpPr/>
          <p:nvPr/>
        </p:nvSpPr>
        <p:spPr bwMode="auto">
          <a:xfrm>
            <a:off x="3850112" y="3794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2" name="Oval 481"/>
          <p:cNvSpPr/>
          <p:nvPr/>
        </p:nvSpPr>
        <p:spPr bwMode="auto">
          <a:xfrm>
            <a:off x="3708009" y="391376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3" name="Oval 482"/>
          <p:cNvSpPr/>
          <p:nvPr/>
        </p:nvSpPr>
        <p:spPr bwMode="auto">
          <a:xfrm>
            <a:off x="2552438" y="37845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4" name="Oval 483"/>
          <p:cNvSpPr/>
          <p:nvPr/>
        </p:nvSpPr>
        <p:spPr bwMode="auto">
          <a:xfrm>
            <a:off x="2472434" y="371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5" name="Oval 484"/>
          <p:cNvSpPr/>
          <p:nvPr/>
        </p:nvSpPr>
        <p:spPr bwMode="auto">
          <a:xfrm>
            <a:off x="2967734" y="39333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6" name="Oval 485"/>
          <p:cNvSpPr/>
          <p:nvPr/>
        </p:nvSpPr>
        <p:spPr bwMode="auto">
          <a:xfrm>
            <a:off x="3061943" y="39333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7" name="Oval 486"/>
          <p:cNvSpPr/>
          <p:nvPr/>
        </p:nvSpPr>
        <p:spPr bwMode="auto">
          <a:xfrm>
            <a:off x="2708642" y="38589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8" name="Oval 487"/>
          <p:cNvSpPr/>
          <p:nvPr/>
        </p:nvSpPr>
        <p:spPr bwMode="auto">
          <a:xfrm>
            <a:off x="2632442" y="38417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9" name="Oval 488"/>
          <p:cNvSpPr/>
          <p:nvPr/>
        </p:nvSpPr>
        <p:spPr bwMode="auto">
          <a:xfrm>
            <a:off x="2790432" y="38761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0" name="Oval 489"/>
          <p:cNvSpPr/>
          <p:nvPr/>
        </p:nvSpPr>
        <p:spPr bwMode="auto">
          <a:xfrm>
            <a:off x="2873525" y="39160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1" name="Oval 490"/>
          <p:cNvSpPr/>
          <p:nvPr/>
        </p:nvSpPr>
        <p:spPr bwMode="auto">
          <a:xfrm>
            <a:off x="3155796" y="39207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2" name="Oval 491"/>
          <p:cNvSpPr/>
          <p:nvPr/>
        </p:nvSpPr>
        <p:spPr bwMode="auto">
          <a:xfrm>
            <a:off x="3238238" y="39425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3" name="Oval 492"/>
          <p:cNvSpPr/>
          <p:nvPr/>
        </p:nvSpPr>
        <p:spPr bwMode="auto">
          <a:xfrm>
            <a:off x="3317094" y="39560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4" name="Oval 493"/>
          <p:cNvSpPr/>
          <p:nvPr/>
        </p:nvSpPr>
        <p:spPr bwMode="auto">
          <a:xfrm>
            <a:off x="3397094" y="39160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5" name="Oval 494"/>
          <p:cNvSpPr/>
          <p:nvPr/>
        </p:nvSpPr>
        <p:spPr bwMode="auto">
          <a:xfrm>
            <a:off x="3486951" y="39119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6" name="Oval 495"/>
          <p:cNvSpPr/>
          <p:nvPr/>
        </p:nvSpPr>
        <p:spPr bwMode="auto">
          <a:xfrm>
            <a:off x="3763144" y="38017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7" name="Oval 496"/>
          <p:cNvSpPr/>
          <p:nvPr/>
        </p:nvSpPr>
        <p:spPr bwMode="auto">
          <a:xfrm>
            <a:off x="3599169" y="38761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8" name="Oval 497"/>
          <p:cNvSpPr/>
          <p:nvPr/>
        </p:nvSpPr>
        <p:spPr bwMode="auto">
          <a:xfrm>
            <a:off x="3835125" y="371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9" name="Oval 498"/>
          <p:cNvSpPr/>
          <p:nvPr/>
        </p:nvSpPr>
        <p:spPr bwMode="auto">
          <a:xfrm>
            <a:off x="3693022" y="38290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0" name="Oval 499"/>
          <p:cNvSpPr/>
          <p:nvPr/>
        </p:nvSpPr>
        <p:spPr bwMode="auto">
          <a:xfrm>
            <a:off x="2547759" y="36311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1" name="Oval 500"/>
          <p:cNvSpPr/>
          <p:nvPr/>
        </p:nvSpPr>
        <p:spPr bwMode="auto">
          <a:xfrm>
            <a:off x="2467755" y="3556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2" name="Oval 501"/>
          <p:cNvSpPr/>
          <p:nvPr/>
        </p:nvSpPr>
        <p:spPr bwMode="auto">
          <a:xfrm>
            <a:off x="2963055" y="37798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3" name="Oval 502"/>
          <p:cNvSpPr/>
          <p:nvPr/>
        </p:nvSpPr>
        <p:spPr bwMode="auto">
          <a:xfrm>
            <a:off x="3057264" y="37798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4" name="Oval 503"/>
          <p:cNvSpPr/>
          <p:nvPr/>
        </p:nvSpPr>
        <p:spPr bwMode="auto">
          <a:xfrm>
            <a:off x="2703963" y="37055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5" name="Oval 504"/>
          <p:cNvSpPr/>
          <p:nvPr/>
        </p:nvSpPr>
        <p:spPr bwMode="auto">
          <a:xfrm>
            <a:off x="2627763" y="36882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6" name="Oval 505"/>
          <p:cNvSpPr/>
          <p:nvPr/>
        </p:nvSpPr>
        <p:spPr bwMode="auto">
          <a:xfrm>
            <a:off x="2785753" y="37227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7" name="Oval 506"/>
          <p:cNvSpPr/>
          <p:nvPr/>
        </p:nvSpPr>
        <p:spPr bwMode="auto">
          <a:xfrm>
            <a:off x="2868846" y="37626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8" name="Oval 507"/>
          <p:cNvSpPr/>
          <p:nvPr/>
        </p:nvSpPr>
        <p:spPr bwMode="auto">
          <a:xfrm>
            <a:off x="3151117" y="37673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9" name="Oval 508"/>
          <p:cNvSpPr/>
          <p:nvPr/>
        </p:nvSpPr>
        <p:spPr bwMode="auto">
          <a:xfrm>
            <a:off x="3233559" y="37891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0" name="Oval 509"/>
          <p:cNvSpPr/>
          <p:nvPr/>
        </p:nvSpPr>
        <p:spPr bwMode="auto">
          <a:xfrm>
            <a:off x="3312415" y="38025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1" name="Oval 510"/>
          <p:cNvSpPr/>
          <p:nvPr/>
        </p:nvSpPr>
        <p:spPr bwMode="auto">
          <a:xfrm>
            <a:off x="3392415" y="37626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2" name="Oval 511"/>
          <p:cNvSpPr/>
          <p:nvPr/>
        </p:nvSpPr>
        <p:spPr bwMode="auto">
          <a:xfrm>
            <a:off x="3482272" y="3758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3" name="Oval 512"/>
          <p:cNvSpPr/>
          <p:nvPr/>
        </p:nvSpPr>
        <p:spPr bwMode="auto">
          <a:xfrm>
            <a:off x="3758465" y="36483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4" name="Oval 513"/>
          <p:cNvSpPr/>
          <p:nvPr/>
        </p:nvSpPr>
        <p:spPr bwMode="auto">
          <a:xfrm>
            <a:off x="3594490" y="37227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5" name="Oval 514"/>
          <p:cNvSpPr/>
          <p:nvPr/>
        </p:nvSpPr>
        <p:spPr bwMode="auto">
          <a:xfrm>
            <a:off x="3830446" y="3556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6" name="Oval 515"/>
          <p:cNvSpPr/>
          <p:nvPr/>
        </p:nvSpPr>
        <p:spPr bwMode="auto">
          <a:xfrm>
            <a:off x="3688343" y="36756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7" name="Oval 516"/>
          <p:cNvSpPr/>
          <p:nvPr/>
        </p:nvSpPr>
        <p:spPr bwMode="auto">
          <a:xfrm>
            <a:off x="2567424" y="35240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8" name="Oval 517"/>
          <p:cNvSpPr/>
          <p:nvPr/>
        </p:nvSpPr>
        <p:spPr bwMode="auto">
          <a:xfrm>
            <a:off x="2487420" y="3449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9" name="Oval 518"/>
          <p:cNvSpPr/>
          <p:nvPr/>
        </p:nvSpPr>
        <p:spPr bwMode="auto">
          <a:xfrm>
            <a:off x="2982720" y="36728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0" name="Oval 519"/>
          <p:cNvSpPr/>
          <p:nvPr/>
        </p:nvSpPr>
        <p:spPr bwMode="auto">
          <a:xfrm>
            <a:off x="3076929" y="36728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1" name="Oval 520"/>
          <p:cNvSpPr/>
          <p:nvPr/>
        </p:nvSpPr>
        <p:spPr bwMode="auto">
          <a:xfrm>
            <a:off x="2723628" y="35984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2" name="Oval 521"/>
          <p:cNvSpPr/>
          <p:nvPr/>
        </p:nvSpPr>
        <p:spPr bwMode="auto">
          <a:xfrm>
            <a:off x="2647428" y="35811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3" name="Oval 522"/>
          <p:cNvSpPr/>
          <p:nvPr/>
        </p:nvSpPr>
        <p:spPr bwMode="auto">
          <a:xfrm>
            <a:off x="2805418" y="36156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4" name="Oval 523"/>
          <p:cNvSpPr/>
          <p:nvPr/>
        </p:nvSpPr>
        <p:spPr bwMode="auto">
          <a:xfrm>
            <a:off x="2888511" y="3655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5" name="Oval 524"/>
          <p:cNvSpPr/>
          <p:nvPr/>
        </p:nvSpPr>
        <p:spPr bwMode="auto">
          <a:xfrm>
            <a:off x="3170782" y="36602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6" name="Oval 525"/>
          <p:cNvSpPr/>
          <p:nvPr/>
        </p:nvSpPr>
        <p:spPr bwMode="auto">
          <a:xfrm>
            <a:off x="3253224" y="36820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7" name="Oval 526"/>
          <p:cNvSpPr/>
          <p:nvPr/>
        </p:nvSpPr>
        <p:spPr bwMode="auto">
          <a:xfrm>
            <a:off x="3332080" y="36954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8" name="Oval 527"/>
          <p:cNvSpPr/>
          <p:nvPr/>
        </p:nvSpPr>
        <p:spPr bwMode="auto">
          <a:xfrm>
            <a:off x="3412080" y="3655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9" name="Oval 528"/>
          <p:cNvSpPr/>
          <p:nvPr/>
        </p:nvSpPr>
        <p:spPr bwMode="auto">
          <a:xfrm>
            <a:off x="3525697" y="3653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0" name="Oval 529"/>
          <p:cNvSpPr/>
          <p:nvPr/>
        </p:nvSpPr>
        <p:spPr bwMode="auto">
          <a:xfrm>
            <a:off x="3778130" y="35412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1" name="Oval 530"/>
          <p:cNvSpPr/>
          <p:nvPr/>
        </p:nvSpPr>
        <p:spPr bwMode="auto">
          <a:xfrm>
            <a:off x="3614155" y="36156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2" name="Oval 531"/>
          <p:cNvSpPr/>
          <p:nvPr/>
        </p:nvSpPr>
        <p:spPr bwMode="auto">
          <a:xfrm>
            <a:off x="3850111" y="3449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3" name="Oval 532"/>
          <p:cNvSpPr/>
          <p:nvPr/>
        </p:nvSpPr>
        <p:spPr bwMode="auto">
          <a:xfrm>
            <a:off x="3708008" y="356853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4" name="Oval 533"/>
          <p:cNvSpPr/>
          <p:nvPr/>
        </p:nvSpPr>
        <p:spPr bwMode="auto">
          <a:xfrm>
            <a:off x="2552437" y="34393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5" name="Oval 534"/>
          <p:cNvSpPr/>
          <p:nvPr/>
        </p:nvSpPr>
        <p:spPr bwMode="auto">
          <a:xfrm>
            <a:off x="2472433" y="336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6" name="Oval 535"/>
          <p:cNvSpPr/>
          <p:nvPr/>
        </p:nvSpPr>
        <p:spPr bwMode="auto">
          <a:xfrm>
            <a:off x="2967733"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7" name="Oval 536"/>
          <p:cNvSpPr/>
          <p:nvPr/>
        </p:nvSpPr>
        <p:spPr bwMode="auto">
          <a:xfrm>
            <a:off x="3061942"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8" name="Oval 537"/>
          <p:cNvSpPr/>
          <p:nvPr/>
        </p:nvSpPr>
        <p:spPr bwMode="auto">
          <a:xfrm>
            <a:off x="270864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9" name="Oval 538"/>
          <p:cNvSpPr/>
          <p:nvPr/>
        </p:nvSpPr>
        <p:spPr bwMode="auto">
          <a:xfrm>
            <a:off x="2632441" y="34964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0" name="Oval 539"/>
          <p:cNvSpPr/>
          <p:nvPr/>
        </p:nvSpPr>
        <p:spPr bwMode="auto">
          <a:xfrm>
            <a:off x="2790431" y="35309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1" name="Oval 540"/>
          <p:cNvSpPr/>
          <p:nvPr/>
        </p:nvSpPr>
        <p:spPr bwMode="auto">
          <a:xfrm>
            <a:off x="2873524" y="35708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2" name="Oval 541"/>
          <p:cNvSpPr/>
          <p:nvPr/>
        </p:nvSpPr>
        <p:spPr bwMode="auto">
          <a:xfrm>
            <a:off x="3155795" y="35754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3" name="Oval 542"/>
          <p:cNvSpPr/>
          <p:nvPr/>
        </p:nvSpPr>
        <p:spPr bwMode="auto">
          <a:xfrm>
            <a:off x="3238237" y="35973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4" name="Oval 543"/>
          <p:cNvSpPr/>
          <p:nvPr/>
        </p:nvSpPr>
        <p:spPr bwMode="auto">
          <a:xfrm>
            <a:off x="3317093" y="36107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5" name="Oval 544"/>
          <p:cNvSpPr/>
          <p:nvPr/>
        </p:nvSpPr>
        <p:spPr bwMode="auto">
          <a:xfrm>
            <a:off x="3397093" y="35708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6" name="Oval 545"/>
          <p:cNvSpPr/>
          <p:nvPr/>
        </p:nvSpPr>
        <p:spPr bwMode="auto">
          <a:xfrm>
            <a:off x="3486950" y="35667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7" name="Oval 546"/>
          <p:cNvSpPr/>
          <p:nvPr/>
        </p:nvSpPr>
        <p:spPr bwMode="auto">
          <a:xfrm>
            <a:off x="3763143" y="34565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8" name="Oval 547"/>
          <p:cNvSpPr/>
          <p:nvPr/>
        </p:nvSpPr>
        <p:spPr bwMode="auto">
          <a:xfrm>
            <a:off x="3599168" y="35309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9" name="Oval 548"/>
          <p:cNvSpPr/>
          <p:nvPr/>
        </p:nvSpPr>
        <p:spPr bwMode="auto">
          <a:xfrm>
            <a:off x="3835124" y="336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0" name="Oval 549"/>
          <p:cNvSpPr/>
          <p:nvPr/>
        </p:nvSpPr>
        <p:spPr bwMode="auto">
          <a:xfrm>
            <a:off x="3693021" y="34838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551" name="Group 550"/>
          <p:cNvGrpSpPr/>
          <p:nvPr/>
        </p:nvGrpSpPr>
        <p:grpSpPr>
          <a:xfrm rot="10800000">
            <a:off x="2458491" y="3008064"/>
            <a:ext cx="1467465" cy="711234"/>
            <a:chOff x="2342535" y="3243650"/>
            <a:chExt cx="1467465" cy="711234"/>
          </a:xfrm>
        </p:grpSpPr>
        <p:sp>
          <p:nvSpPr>
            <p:cNvPr id="552" name="Oval 551"/>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3" name="Oval 552"/>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4" name="Oval 553"/>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5" name="Oval 554"/>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6" name="Oval 555"/>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7" name="Oval 556"/>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8" name="Oval 557"/>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9" name="Oval 558"/>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0" name="Oval 559"/>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1" name="Oval 560"/>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2" name="Oval 561"/>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3" name="Oval 562"/>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4" name="Oval 563"/>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5" name="Oval 564"/>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6" name="Oval 565"/>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7" name="Oval 566"/>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8" name="Oval 567"/>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9" name="Oval 568"/>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0" name="Oval 569"/>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1" name="Oval 570"/>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2" name="Oval 571"/>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3" name="Oval 572"/>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4" name="Oval 573"/>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5" name="Oval 574"/>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6" name="Oval 575"/>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7" name="Oval 576"/>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8" name="Oval 577"/>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9" name="Oval 578"/>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0" name="Oval 579"/>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1" name="Oval 580"/>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2" name="Oval 581"/>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3" name="Oval 582"/>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4" name="Oval 583"/>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5" name="Oval 584"/>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6" name="Oval 585"/>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7" name="Oval 586"/>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8" name="Oval 587"/>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9" name="Oval 588"/>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0" name="Oval 589"/>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1" name="Oval 590"/>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2" name="Oval 591"/>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3" name="Oval 592"/>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4" name="Oval 593"/>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5" name="Oval 594"/>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6" name="Oval 595"/>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7" name="Oval 596"/>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8" name="Oval 597"/>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9" name="Oval 598"/>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0" name="Oval 599"/>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1" name="Oval 600"/>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2" name="Oval 601"/>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3" name="Oval 602"/>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4" name="Oval 603"/>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5" name="Oval 604"/>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6" name="Oval 605"/>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7" name="Oval 606"/>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8" name="Oval 607"/>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9" name="Oval 608"/>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0" name="Oval 609"/>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1" name="Oval 610"/>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2" name="Oval 611"/>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3" name="Oval 612"/>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4" name="Oval 613"/>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5" name="Oval 614"/>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6" name="Oval 615"/>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7" name="Oval 616"/>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8" name="Oval 617"/>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9" name="Oval 618"/>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0" name="Oval 619"/>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1" name="Oval 620"/>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2" name="Oval 621"/>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3" name="Oval 622"/>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4" name="Oval 623"/>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5" name="Oval 624"/>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6" name="Oval 625"/>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7" name="Oval 626"/>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8" name="Oval 627"/>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9" name="Oval 628"/>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0" name="Oval 629"/>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1" name="Oval 630"/>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2" name="Oval 631"/>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3" name="Oval 632"/>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4" name="Oval 633"/>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5" name="Oval 634"/>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6" name="Oval 635"/>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7" name="Oval 636"/>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Oval 637"/>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9" name="Oval 638"/>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0" name="Oval 639"/>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1" name="Oval 640"/>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2" name="Oval 641"/>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3" name="Oval 642"/>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4" name="Oval 643"/>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5" name="Oval 644"/>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6" name="Oval 645"/>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7" name="Oval 646"/>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8" name="Oval 647"/>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9" name="Oval 648"/>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0" name="Oval 649"/>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1" name="Oval 650"/>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2" name="Oval 651"/>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3" name="Oval 652"/>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4" name="Oval 653"/>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5" name="Oval 654"/>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6" name="Oval 655"/>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7" name="Oval 656"/>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8" name="Oval 657"/>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9" name="Oval 658"/>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0" name="Oval 659"/>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1" name="Oval 660"/>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2" name="Oval 661"/>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3" name="Oval 662"/>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4" name="Oval 663"/>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5" name="Oval 664"/>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6" name="Oval 665"/>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7" name="Oval 666"/>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8" name="Oval 667"/>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671" name="Flowchart: Magnetic Disk 670"/>
          <p:cNvSpPr/>
          <p:nvPr/>
        </p:nvSpPr>
        <p:spPr bwMode="auto">
          <a:xfrm>
            <a:off x="2477798" y="2895600"/>
            <a:ext cx="1447800" cy="1981200"/>
          </a:xfrm>
          <a:prstGeom prst="flowChartMagneticDisk">
            <a:avLst/>
          </a:prstGeom>
          <a:solidFill>
            <a:schemeClr val="accent1">
              <a:alpha val="60000"/>
            </a:scheme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Flowchart: Magnetic Disk 671"/>
          <p:cNvSpPr/>
          <p:nvPr/>
        </p:nvSpPr>
        <p:spPr bwMode="auto">
          <a:xfrm>
            <a:off x="2467755" y="287709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5" name="TextBox 344"/>
          <p:cNvSpPr txBox="1"/>
          <p:nvPr/>
        </p:nvSpPr>
        <p:spPr>
          <a:xfrm>
            <a:off x="737336" y="2179121"/>
            <a:ext cx="3072664" cy="461665"/>
          </a:xfrm>
          <a:prstGeom prst="rect">
            <a:avLst/>
          </a:prstGeom>
          <a:noFill/>
        </p:spPr>
        <p:txBody>
          <a:bodyPr wrap="square" rtlCol="0">
            <a:spAutoFit/>
          </a:bodyPr>
          <a:lstStyle/>
          <a:p>
            <a:pPr algn="ctr"/>
            <a:r>
              <a:rPr lang="en-US" dirty="0" smtClean="0"/>
              <a:t>35# Munich 15°L</a:t>
            </a:r>
            <a:endParaRPr lang="en-US" dirty="0"/>
          </a:p>
        </p:txBody>
      </p:sp>
      <p:sp>
        <p:nvSpPr>
          <p:cNvPr id="674" name="TextBox 673"/>
          <p:cNvSpPr txBox="1"/>
          <p:nvPr/>
        </p:nvSpPr>
        <p:spPr>
          <a:xfrm>
            <a:off x="689604" y="4948535"/>
            <a:ext cx="3193798" cy="461665"/>
          </a:xfrm>
          <a:prstGeom prst="rect">
            <a:avLst/>
          </a:prstGeom>
          <a:noFill/>
        </p:spPr>
        <p:txBody>
          <a:bodyPr wrap="square" rtlCol="0">
            <a:spAutoFit/>
          </a:bodyPr>
          <a:lstStyle/>
          <a:p>
            <a:pPr algn="ctr"/>
            <a:r>
              <a:rPr lang="en-US" dirty="0" smtClean="0"/>
              <a:t>7gal Water 32 - 45°F</a:t>
            </a:r>
            <a:endParaRPr lang="en-US" dirty="0"/>
          </a:p>
        </p:txBody>
      </p:sp>
      <p:pic>
        <p:nvPicPr>
          <p:cNvPr id="675" name="Picture 674"/>
          <p:cNvPicPr>
            <a:picLocks noChangeAspect="1"/>
          </p:cNvPicPr>
          <p:nvPr/>
        </p:nvPicPr>
        <p:blipFill>
          <a:blip r:embed="rId2" cstate="print"/>
          <a:stretch>
            <a:fillRect/>
          </a:stretch>
        </p:blipFill>
        <p:spPr>
          <a:xfrm>
            <a:off x="5715000" y="2365321"/>
            <a:ext cx="2009775" cy="3086100"/>
          </a:xfrm>
          <a:prstGeom prst="rect">
            <a:avLst/>
          </a:prstGeom>
        </p:spPr>
      </p:pic>
      <p:pic>
        <p:nvPicPr>
          <p:cNvPr id="677" name="Picture 676"/>
          <p:cNvPicPr>
            <a:picLocks noChangeAspect="1"/>
          </p:cNvPicPr>
          <p:nvPr/>
        </p:nvPicPr>
        <p:blipFill>
          <a:blip r:embed="rId3" cstate="print"/>
          <a:stretch>
            <a:fillRect/>
          </a:stretch>
        </p:blipFill>
        <p:spPr>
          <a:xfrm>
            <a:off x="5962669" y="4236577"/>
            <a:ext cx="1153503" cy="510837"/>
          </a:xfrm>
          <a:prstGeom prst="rect">
            <a:avLst/>
          </a:prstGeom>
        </p:spPr>
      </p:pic>
      <p:sp>
        <p:nvSpPr>
          <p:cNvPr id="678" name="Right Arrow 677"/>
          <p:cNvSpPr/>
          <p:nvPr/>
        </p:nvSpPr>
        <p:spPr bwMode="auto">
          <a:xfrm>
            <a:off x="4191000" y="3659845"/>
            <a:ext cx="1524000" cy="5947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5229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7" grpId="0" animBg="1"/>
      <p:bldP spid="671" grpId="0" animBg="1"/>
      <p:bldP spid="674" grpId="0"/>
      <p:bldP spid="6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26</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Pilot Brew </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 name="Oval 2"/>
          <p:cNvSpPr/>
          <p:nvPr/>
        </p:nvSpPr>
        <p:spPr bwMode="auto">
          <a:xfrm>
            <a:off x="689604" y="41928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Oval 6"/>
          <p:cNvSpPr/>
          <p:nvPr/>
        </p:nvSpPr>
        <p:spPr bwMode="auto">
          <a:xfrm>
            <a:off x="609600" y="41184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Oval 7"/>
          <p:cNvSpPr/>
          <p:nvPr/>
        </p:nvSpPr>
        <p:spPr bwMode="auto">
          <a:xfrm>
            <a:off x="1104900" y="43415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Oval 8"/>
          <p:cNvSpPr/>
          <p:nvPr/>
        </p:nvSpPr>
        <p:spPr bwMode="auto">
          <a:xfrm>
            <a:off x="1199109" y="43415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Oval 9"/>
          <p:cNvSpPr/>
          <p:nvPr/>
        </p:nvSpPr>
        <p:spPr bwMode="auto">
          <a:xfrm>
            <a:off x="845808" y="42672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 name="Oval 10"/>
          <p:cNvSpPr/>
          <p:nvPr/>
        </p:nvSpPr>
        <p:spPr bwMode="auto">
          <a:xfrm>
            <a:off x="769608" y="42499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927598" y="42844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1010691" y="43243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1292962" y="4328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375404" y="4350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454260" y="43642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534260" y="43243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1624117" y="43202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1900310" y="42100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736335" y="42844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972291" y="41184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830188" y="4237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709269" y="40857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629265" y="40113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1124565" y="42344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1218774" y="42344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865473" y="41601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789273" y="41428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947263" y="4177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1030356" y="42172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1312627" y="4221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1395069" y="4243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1473925" y="42571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1553925" y="42172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1667542" y="42146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1919975" y="4102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1756000" y="4177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1991956" y="40113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1849853" y="41302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694282" y="40010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614278" y="39266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1109578" y="41497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1203787" y="41497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850486" y="40753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774286" y="40581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932276" y="40926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1015369" y="41325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1297640" y="4137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1380082" y="4159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1458938" y="41724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1538938" y="41325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1628795" y="41284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1904988" y="40182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1741013" y="40926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1976969" y="39266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1834866" y="40455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689603" y="38475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609599" y="37732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1104899" y="39963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1199108" y="39963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845807" y="39219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769607" y="39047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927597" y="39392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1010690" y="39791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1292961" y="3983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1375403" y="40056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1454259" y="40190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1534259" y="39791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1624116" y="3975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1900309" y="38648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1736334" y="39392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1972290" y="37732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1830187" y="38920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709268" y="37404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29264" y="36661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1124564" y="38892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1218773" y="38892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865472" y="38148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789272" y="37976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947262" y="3832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1030355" y="38720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1312626" y="3876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1395068" y="38985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1473924" y="39119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1553924" y="38720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1667541" y="38694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1919974" y="37577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1755999" y="3832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1991955" y="36661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1849852" y="37849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694281" y="36557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614277" y="35814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1109577"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1203786"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850485" y="37301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774285" y="37129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932275" y="37473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1015368"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1297639"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1380081"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1458937" y="38272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1538937"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1628794"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1904987" y="36730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1741012" y="37473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1976968" y="35814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1834865" y="37002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689605" y="36138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609601" y="35394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1104901"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1199110"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845809" y="36882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769609" y="36710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927599" y="37054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1010692"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1292963"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1375405"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1534261"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1624118"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1900311" y="36311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1736336" y="37054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1972292" y="35394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1830189" y="36583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709270" y="35067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629266" y="34323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1124566"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1218775"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865474" y="35811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789274" y="35639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947264" y="35983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1030357"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1312628"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1395070"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1473926"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1553926"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1667543"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1919976" y="35240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1756001" y="35983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1991957" y="34323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1849854" y="35512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694283" y="34220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614279" y="33476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1109579"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1203788"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850487" y="34964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774287" y="34792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932277" y="35136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1015370"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1297641"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1380083"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1458939"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1538939"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1628796"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1904989" y="34392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1741014" y="35136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1976970" y="33476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1834867" y="34665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689604" y="32686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609600" y="319425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7" name="Oval 176"/>
          <p:cNvSpPr/>
          <p:nvPr/>
        </p:nvSpPr>
        <p:spPr bwMode="auto">
          <a:xfrm>
            <a:off x="1104900"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Oval 177"/>
          <p:cNvSpPr/>
          <p:nvPr/>
        </p:nvSpPr>
        <p:spPr bwMode="auto">
          <a:xfrm>
            <a:off x="1199109"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845808" y="33430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769608" y="33257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927598" y="33602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1010691"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1292962"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1375404"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1454260"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1534260"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1624117"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8" name="Oval 187"/>
          <p:cNvSpPr/>
          <p:nvPr/>
        </p:nvSpPr>
        <p:spPr bwMode="auto">
          <a:xfrm>
            <a:off x="1900310" y="32858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9" name="Oval 188"/>
          <p:cNvSpPr/>
          <p:nvPr/>
        </p:nvSpPr>
        <p:spPr bwMode="auto">
          <a:xfrm>
            <a:off x="1736335" y="33602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0" name="Oval 189"/>
          <p:cNvSpPr/>
          <p:nvPr/>
        </p:nvSpPr>
        <p:spPr bwMode="auto">
          <a:xfrm>
            <a:off x="1972291" y="319425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1" name="Oval 190"/>
          <p:cNvSpPr/>
          <p:nvPr/>
        </p:nvSpPr>
        <p:spPr bwMode="auto">
          <a:xfrm>
            <a:off x="1830188" y="33131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2" name="Oval 191"/>
          <p:cNvSpPr/>
          <p:nvPr/>
        </p:nvSpPr>
        <p:spPr bwMode="auto">
          <a:xfrm>
            <a:off x="709269" y="31615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3" name="Oval 192"/>
          <p:cNvSpPr/>
          <p:nvPr/>
        </p:nvSpPr>
        <p:spPr bwMode="auto">
          <a:xfrm>
            <a:off x="629265" y="30871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4" name="Oval 193"/>
          <p:cNvSpPr/>
          <p:nvPr/>
        </p:nvSpPr>
        <p:spPr bwMode="auto">
          <a:xfrm>
            <a:off x="1124565" y="33103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5" name="Oval 194"/>
          <p:cNvSpPr/>
          <p:nvPr/>
        </p:nvSpPr>
        <p:spPr bwMode="auto">
          <a:xfrm>
            <a:off x="1218774" y="33103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6" name="Oval 195"/>
          <p:cNvSpPr/>
          <p:nvPr/>
        </p:nvSpPr>
        <p:spPr bwMode="auto">
          <a:xfrm>
            <a:off x="865473" y="32359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7" name="Oval 196"/>
          <p:cNvSpPr/>
          <p:nvPr/>
        </p:nvSpPr>
        <p:spPr bwMode="auto">
          <a:xfrm>
            <a:off x="789273" y="32186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8" name="Oval 197"/>
          <p:cNvSpPr/>
          <p:nvPr/>
        </p:nvSpPr>
        <p:spPr bwMode="auto">
          <a:xfrm>
            <a:off x="947263" y="32531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9" name="Oval 198"/>
          <p:cNvSpPr/>
          <p:nvPr/>
        </p:nvSpPr>
        <p:spPr bwMode="auto">
          <a:xfrm>
            <a:off x="1030356" y="32930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0" name="Oval 199"/>
          <p:cNvSpPr/>
          <p:nvPr/>
        </p:nvSpPr>
        <p:spPr bwMode="auto">
          <a:xfrm>
            <a:off x="1312627" y="32977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1" name="Oval 200"/>
          <p:cNvSpPr/>
          <p:nvPr/>
        </p:nvSpPr>
        <p:spPr bwMode="auto">
          <a:xfrm>
            <a:off x="1395069" y="33195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2" name="Oval 201"/>
          <p:cNvSpPr/>
          <p:nvPr/>
        </p:nvSpPr>
        <p:spPr bwMode="auto">
          <a:xfrm>
            <a:off x="1473925" y="33329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3" name="Oval 202"/>
          <p:cNvSpPr/>
          <p:nvPr/>
        </p:nvSpPr>
        <p:spPr bwMode="auto">
          <a:xfrm>
            <a:off x="1553925" y="32930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4" name="Oval 203"/>
          <p:cNvSpPr/>
          <p:nvPr/>
        </p:nvSpPr>
        <p:spPr bwMode="auto">
          <a:xfrm>
            <a:off x="1667542" y="32905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5" name="Oval 204"/>
          <p:cNvSpPr/>
          <p:nvPr/>
        </p:nvSpPr>
        <p:spPr bwMode="auto">
          <a:xfrm>
            <a:off x="1919975" y="31787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6" name="Oval 205"/>
          <p:cNvSpPr/>
          <p:nvPr/>
        </p:nvSpPr>
        <p:spPr bwMode="auto">
          <a:xfrm>
            <a:off x="1756000" y="32531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7" name="Oval 206"/>
          <p:cNvSpPr/>
          <p:nvPr/>
        </p:nvSpPr>
        <p:spPr bwMode="auto">
          <a:xfrm>
            <a:off x="1991956" y="30871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8" name="Oval 207"/>
          <p:cNvSpPr/>
          <p:nvPr/>
        </p:nvSpPr>
        <p:spPr bwMode="auto">
          <a:xfrm>
            <a:off x="1849853" y="32060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9" name="Oval 208"/>
          <p:cNvSpPr/>
          <p:nvPr/>
        </p:nvSpPr>
        <p:spPr bwMode="auto">
          <a:xfrm>
            <a:off x="694282" y="30768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0" name="Oval 209"/>
          <p:cNvSpPr/>
          <p:nvPr/>
        </p:nvSpPr>
        <p:spPr bwMode="auto">
          <a:xfrm>
            <a:off x="614278" y="30024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1" name="Oval 210"/>
          <p:cNvSpPr/>
          <p:nvPr/>
        </p:nvSpPr>
        <p:spPr bwMode="auto">
          <a:xfrm>
            <a:off x="1109578" y="32255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2" name="Oval 211"/>
          <p:cNvSpPr/>
          <p:nvPr/>
        </p:nvSpPr>
        <p:spPr bwMode="auto">
          <a:xfrm>
            <a:off x="1203787" y="32255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3" name="Oval 212"/>
          <p:cNvSpPr/>
          <p:nvPr/>
        </p:nvSpPr>
        <p:spPr bwMode="auto">
          <a:xfrm>
            <a:off x="850486" y="31512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4" name="Oval 213"/>
          <p:cNvSpPr/>
          <p:nvPr/>
        </p:nvSpPr>
        <p:spPr bwMode="auto">
          <a:xfrm>
            <a:off x="774286" y="31339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5" name="Oval 214"/>
          <p:cNvSpPr/>
          <p:nvPr/>
        </p:nvSpPr>
        <p:spPr bwMode="auto">
          <a:xfrm>
            <a:off x="932276" y="31684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6" name="Oval 215"/>
          <p:cNvSpPr/>
          <p:nvPr/>
        </p:nvSpPr>
        <p:spPr bwMode="auto">
          <a:xfrm>
            <a:off x="1015369" y="32083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7" name="Oval 216"/>
          <p:cNvSpPr/>
          <p:nvPr/>
        </p:nvSpPr>
        <p:spPr bwMode="auto">
          <a:xfrm>
            <a:off x="1297640" y="32129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8" name="Oval 217"/>
          <p:cNvSpPr/>
          <p:nvPr/>
        </p:nvSpPr>
        <p:spPr bwMode="auto">
          <a:xfrm>
            <a:off x="1380082" y="32348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9" name="Oval 218"/>
          <p:cNvSpPr/>
          <p:nvPr/>
        </p:nvSpPr>
        <p:spPr bwMode="auto">
          <a:xfrm>
            <a:off x="1458938" y="32482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0" name="Oval 219"/>
          <p:cNvSpPr/>
          <p:nvPr/>
        </p:nvSpPr>
        <p:spPr bwMode="auto">
          <a:xfrm>
            <a:off x="1538938" y="32083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1" name="Oval 220"/>
          <p:cNvSpPr/>
          <p:nvPr/>
        </p:nvSpPr>
        <p:spPr bwMode="auto">
          <a:xfrm>
            <a:off x="1628795" y="32042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2" name="Oval 221"/>
          <p:cNvSpPr/>
          <p:nvPr/>
        </p:nvSpPr>
        <p:spPr bwMode="auto">
          <a:xfrm>
            <a:off x="1904988" y="30940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3" name="Oval 222"/>
          <p:cNvSpPr/>
          <p:nvPr/>
        </p:nvSpPr>
        <p:spPr bwMode="auto">
          <a:xfrm>
            <a:off x="1741013" y="31684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4" name="Oval 223"/>
          <p:cNvSpPr/>
          <p:nvPr/>
        </p:nvSpPr>
        <p:spPr bwMode="auto">
          <a:xfrm>
            <a:off x="1976969" y="30024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5" name="Oval 224"/>
          <p:cNvSpPr/>
          <p:nvPr/>
        </p:nvSpPr>
        <p:spPr bwMode="auto">
          <a:xfrm>
            <a:off x="1834866" y="312132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4" name="Group 3"/>
          <p:cNvGrpSpPr/>
          <p:nvPr/>
        </p:nvGrpSpPr>
        <p:grpSpPr>
          <a:xfrm rot="10800000">
            <a:off x="600336" y="2645566"/>
            <a:ext cx="1467465" cy="711234"/>
            <a:chOff x="2342535" y="3243650"/>
            <a:chExt cx="1467465" cy="711234"/>
          </a:xfrm>
        </p:grpSpPr>
        <p:sp>
          <p:nvSpPr>
            <p:cNvPr id="226" name="Oval 225"/>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7" name="Oval 226"/>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8" name="Oval 227"/>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9" name="Oval 228"/>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0" name="Oval 229"/>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1" name="Oval 230"/>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2" name="Oval 231"/>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3" name="Oval 232"/>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4" name="Oval 233"/>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5" name="Oval 234"/>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6" name="Oval 235"/>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7" name="Oval 236"/>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8" name="Oval 237"/>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9" name="Oval 238"/>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0" name="Oval 239"/>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1" name="Oval 240"/>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2" name="Oval 241"/>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3" name="Oval 242"/>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4" name="Oval 243"/>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5" name="Oval 244"/>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6" name="Oval 245"/>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7" name="Oval 246"/>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8" name="Oval 247"/>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9" name="Oval 248"/>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0" name="Oval 249"/>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1" name="Oval 250"/>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2" name="Oval 251"/>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3" name="Oval 252"/>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4" name="Oval 253"/>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5" name="Oval 254"/>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6" name="Oval 255"/>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7" name="Oval 256"/>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8" name="Oval 257"/>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9" name="Oval 258"/>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0" name="Oval 259"/>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1" name="Oval 260"/>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2" name="Oval 261"/>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3" name="Oval 262"/>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4" name="Oval 263"/>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5" name="Oval 264"/>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6" name="Oval 265"/>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7" name="Oval 266"/>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8" name="Oval 267"/>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9" name="Oval 268"/>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0" name="Oval 269"/>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1" name="Oval 270"/>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2" name="Oval 271"/>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3" name="Oval 272"/>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4" name="Oval 273"/>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5" name="Oval 274"/>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6" name="Oval 275"/>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7" name="Oval 276"/>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8" name="Oval 277"/>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9" name="Oval 278"/>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0" name="Oval 279"/>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1" name="Oval 280"/>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2" name="Oval 281"/>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3" name="Oval 282"/>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4" name="Oval 283"/>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5" name="Oval 284"/>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6" name="Oval 285"/>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7" name="Oval 286"/>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8" name="Oval 287"/>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9" name="Oval 288"/>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0" name="Oval 289"/>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1" name="Oval 290"/>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2" name="Oval 291"/>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3" name="Oval 292"/>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4" name="Oval 293"/>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5" name="Oval 294"/>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6" name="Oval 295"/>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7" name="Oval 296"/>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8" name="Oval 297"/>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9" name="Oval 298"/>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0" name="Oval 299"/>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1" name="Oval 300"/>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2" name="Oval 301"/>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3" name="Oval 302"/>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4" name="Oval 303"/>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5" name="Oval 304"/>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6" name="Oval 305"/>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7" name="Oval 306"/>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8" name="Oval 307"/>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9" name="Oval 308"/>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0" name="Oval 309"/>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1" name="Oval 310"/>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2" name="Oval 311"/>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3" name="Oval 312"/>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4" name="Oval 313"/>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5" name="Oval 314"/>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6" name="Oval 315"/>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7" name="Oval 316"/>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8" name="Oval 317"/>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9" name="Oval 318"/>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0" name="Oval 319"/>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1" name="Oval 320"/>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2" name="Oval 321"/>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Oval 322"/>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Oval 323"/>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Oval 324"/>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Oval 325"/>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7" name="Oval 326"/>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Oval 327"/>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Oval 328"/>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Oval 329"/>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Oval 330"/>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Oval 331"/>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Oval 332"/>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Oval 333"/>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Oval 334"/>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6" name="Oval 335"/>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7" name="Oval 336"/>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8" name="Oval 337"/>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Oval 338"/>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0" name="Oval 339"/>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Oval 340"/>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2" name="Oval 341"/>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3" name="Oval 342"/>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4" name="Oval 343"/>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7" name="Flowchart: Magnetic Disk 346"/>
          <p:cNvSpPr/>
          <p:nvPr/>
        </p:nvSpPr>
        <p:spPr bwMode="auto">
          <a:xfrm>
            <a:off x="619643" y="2533102"/>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Flowchart: Magnetic Disk 1"/>
          <p:cNvSpPr/>
          <p:nvPr/>
        </p:nvSpPr>
        <p:spPr bwMode="auto">
          <a:xfrm>
            <a:off x="609600" y="2514600"/>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8" name="Oval 347"/>
          <p:cNvSpPr/>
          <p:nvPr/>
        </p:nvSpPr>
        <p:spPr bwMode="auto">
          <a:xfrm>
            <a:off x="2547759" y="42212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9" name="Oval 348"/>
          <p:cNvSpPr/>
          <p:nvPr/>
        </p:nvSpPr>
        <p:spPr bwMode="auto">
          <a:xfrm>
            <a:off x="2467755" y="41468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0" name="Oval 349"/>
          <p:cNvSpPr/>
          <p:nvPr/>
        </p:nvSpPr>
        <p:spPr bwMode="auto">
          <a:xfrm>
            <a:off x="2963055" y="43700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1" name="Oval 350"/>
          <p:cNvSpPr/>
          <p:nvPr/>
        </p:nvSpPr>
        <p:spPr bwMode="auto">
          <a:xfrm>
            <a:off x="3057264" y="43700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2" name="Oval 351"/>
          <p:cNvSpPr/>
          <p:nvPr/>
        </p:nvSpPr>
        <p:spPr bwMode="auto">
          <a:xfrm>
            <a:off x="2703963" y="42956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3" name="Oval 352"/>
          <p:cNvSpPr/>
          <p:nvPr/>
        </p:nvSpPr>
        <p:spPr bwMode="auto">
          <a:xfrm>
            <a:off x="2627763" y="42784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4" name="Oval 353"/>
          <p:cNvSpPr/>
          <p:nvPr/>
        </p:nvSpPr>
        <p:spPr bwMode="auto">
          <a:xfrm>
            <a:off x="2785753" y="43128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5" name="Oval 354"/>
          <p:cNvSpPr/>
          <p:nvPr/>
        </p:nvSpPr>
        <p:spPr bwMode="auto">
          <a:xfrm>
            <a:off x="2868846" y="43527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6" name="Oval 355"/>
          <p:cNvSpPr/>
          <p:nvPr/>
        </p:nvSpPr>
        <p:spPr bwMode="auto">
          <a:xfrm>
            <a:off x="3151117" y="43574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7" name="Oval 356"/>
          <p:cNvSpPr/>
          <p:nvPr/>
        </p:nvSpPr>
        <p:spPr bwMode="auto">
          <a:xfrm>
            <a:off x="3233559" y="43792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8" name="Oval 357"/>
          <p:cNvSpPr/>
          <p:nvPr/>
        </p:nvSpPr>
        <p:spPr bwMode="auto">
          <a:xfrm>
            <a:off x="3312415" y="43927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9" name="Oval 358"/>
          <p:cNvSpPr/>
          <p:nvPr/>
        </p:nvSpPr>
        <p:spPr bwMode="auto">
          <a:xfrm>
            <a:off x="3392415" y="43527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0" name="Oval 359"/>
          <p:cNvSpPr/>
          <p:nvPr/>
        </p:nvSpPr>
        <p:spPr bwMode="auto">
          <a:xfrm>
            <a:off x="3482272" y="43486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1" name="Oval 360"/>
          <p:cNvSpPr/>
          <p:nvPr/>
        </p:nvSpPr>
        <p:spPr bwMode="auto">
          <a:xfrm>
            <a:off x="3758465" y="4238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2" name="Oval 361"/>
          <p:cNvSpPr/>
          <p:nvPr/>
        </p:nvSpPr>
        <p:spPr bwMode="auto">
          <a:xfrm>
            <a:off x="3594490" y="43128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3" name="Oval 362"/>
          <p:cNvSpPr/>
          <p:nvPr/>
        </p:nvSpPr>
        <p:spPr bwMode="auto">
          <a:xfrm>
            <a:off x="3830446" y="41468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4" name="Oval 363"/>
          <p:cNvSpPr/>
          <p:nvPr/>
        </p:nvSpPr>
        <p:spPr bwMode="auto">
          <a:xfrm>
            <a:off x="3688343" y="42657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5" name="Oval 364"/>
          <p:cNvSpPr/>
          <p:nvPr/>
        </p:nvSpPr>
        <p:spPr bwMode="auto">
          <a:xfrm>
            <a:off x="2567424" y="41141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6" name="Oval 365"/>
          <p:cNvSpPr/>
          <p:nvPr/>
        </p:nvSpPr>
        <p:spPr bwMode="auto">
          <a:xfrm>
            <a:off x="2487420" y="40397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7" name="Oval 366"/>
          <p:cNvSpPr/>
          <p:nvPr/>
        </p:nvSpPr>
        <p:spPr bwMode="auto">
          <a:xfrm>
            <a:off x="2982720" y="42629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8" name="Oval 367"/>
          <p:cNvSpPr/>
          <p:nvPr/>
        </p:nvSpPr>
        <p:spPr bwMode="auto">
          <a:xfrm>
            <a:off x="3076929" y="42629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9" name="Oval 368"/>
          <p:cNvSpPr/>
          <p:nvPr/>
        </p:nvSpPr>
        <p:spPr bwMode="auto">
          <a:xfrm>
            <a:off x="2723628" y="41885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0" name="Oval 369"/>
          <p:cNvSpPr/>
          <p:nvPr/>
        </p:nvSpPr>
        <p:spPr bwMode="auto">
          <a:xfrm>
            <a:off x="2647428" y="41713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1" name="Oval 370"/>
          <p:cNvSpPr/>
          <p:nvPr/>
        </p:nvSpPr>
        <p:spPr bwMode="auto">
          <a:xfrm>
            <a:off x="2805418" y="42057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2" name="Oval 371"/>
          <p:cNvSpPr/>
          <p:nvPr/>
        </p:nvSpPr>
        <p:spPr bwMode="auto">
          <a:xfrm>
            <a:off x="2888511" y="42456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3" name="Oval 372"/>
          <p:cNvSpPr/>
          <p:nvPr/>
        </p:nvSpPr>
        <p:spPr bwMode="auto">
          <a:xfrm>
            <a:off x="3170782" y="42503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4" name="Oval 373"/>
          <p:cNvSpPr/>
          <p:nvPr/>
        </p:nvSpPr>
        <p:spPr bwMode="auto">
          <a:xfrm>
            <a:off x="3253224" y="42721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5" name="Oval 374"/>
          <p:cNvSpPr/>
          <p:nvPr/>
        </p:nvSpPr>
        <p:spPr bwMode="auto">
          <a:xfrm>
            <a:off x="3332080" y="42856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6" name="Oval 375"/>
          <p:cNvSpPr/>
          <p:nvPr/>
        </p:nvSpPr>
        <p:spPr bwMode="auto">
          <a:xfrm>
            <a:off x="3412080" y="42456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7" name="Oval 376"/>
          <p:cNvSpPr/>
          <p:nvPr/>
        </p:nvSpPr>
        <p:spPr bwMode="auto">
          <a:xfrm>
            <a:off x="3525697" y="42431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8" name="Oval 377"/>
          <p:cNvSpPr/>
          <p:nvPr/>
        </p:nvSpPr>
        <p:spPr bwMode="auto">
          <a:xfrm>
            <a:off x="3778130" y="4131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9" name="Oval 378"/>
          <p:cNvSpPr/>
          <p:nvPr/>
        </p:nvSpPr>
        <p:spPr bwMode="auto">
          <a:xfrm>
            <a:off x="3614155" y="42057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0" name="Oval 379"/>
          <p:cNvSpPr/>
          <p:nvPr/>
        </p:nvSpPr>
        <p:spPr bwMode="auto">
          <a:xfrm>
            <a:off x="3850111" y="40397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1" name="Oval 380"/>
          <p:cNvSpPr/>
          <p:nvPr/>
        </p:nvSpPr>
        <p:spPr bwMode="auto">
          <a:xfrm>
            <a:off x="3708008" y="41586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2" name="Oval 381"/>
          <p:cNvSpPr/>
          <p:nvPr/>
        </p:nvSpPr>
        <p:spPr bwMode="auto">
          <a:xfrm>
            <a:off x="2552437" y="40294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3" name="Oval 382"/>
          <p:cNvSpPr/>
          <p:nvPr/>
        </p:nvSpPr>
        <p:spPr bwMode="auto">
          <a:xfrm>
            <a:off x="2472433" y="39550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4" name="Oval 383"/>
          <p:cNvSpPr/>
          <p:nvPr/>
        </p:nvSpPr>
        <p:spPr bwMode="auto">
          <a:xfrm>
            <a:off x="2967733" y="41782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5" name="Oval 384"/>
          <p:cNvSpPr/>
          <p:nvPr/>
        </p:nvSpPr>
        <p:spPr bwMode="auto">
          <a:xfrm>
            <a:off x="3061942" y="41782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6" name="Oval 385"/>
          <p:cNvSpPr/>
          <p:nvPr/>
        </p:nvSpPr>
        <p:spPr bwMode="auto">
          <a:xfrm>
            <a:off x="2708641" y="41038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7" name="Oval 386"/>
          <p:cNvSpPr/>
          <p:nvPr/>
        </p:nvSpPr>
        <p:spPr bwMode="auto">
          <a:xfrm>
            <a:off x="2632441" y="40866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8" name="Oval 387"/>
          <p:cNvSpPr/>
          <p:nvPr/>
        </p:nvSpPr>
        <p:spPr bwMode="auto">
          <a:xfrm>
            <a:off x="2790431" y="41210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9" name="Oval 388"/>
          <p:cNvSpPr/>
          <p:nvPr/>
        </p:nvSpPr>
        <p:spPr bwMode="auto">
          <a:xfrm>
            <a:off x="2873524" y="41609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0" name="Oval 389"/>
          <p:cNvSpPr/>
          <p:nvPr/>
        </p:nvSpPr>
        <p:spPr bwMode="auto">
          <a:xfrm>
            <a:off x="3155795" y="416561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1" name="Oval 390"/>
          <p:cNvSpPr/>
          <p:nvPr/>
        </p:nvSpPr>
        <p:spPr bwMode="auto">
          <a:xfrm>
            <a:off x="3238237" y="41874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2" name="Oval 391"/>
          <p:cNvSpPr/>
          <p:nvPr/>
        </p:nvSpPr>
        <p:spPr bwMode="auto">
          <a:xfrm>
            <a:off x="3317093" y="42009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3" name="Oval 392"/>
          <p:cNvSpPr/>
          <p:nvPr/>
        </p:nvSpPr>
        <p:spPr bwMode="auto">
          <a:xfrm>
            <a:off x="3397093" y="41609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4" name="Oval 393"/>
          <p:cNvSpPr/>
          <p:nvPr/>
        </p:nvSpPr>
        <p:spPr bwMode="auto">
          <a:xfrm>
            <a:off x="3486950" y="41568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5" name="Oval 394"/>
          <p:cNvSpPr/>
          <p:nvPr/>
        </p:nvSpPr>
        <p:spPr bwMode="auto">
          <a:xfrm>
            <a:off x="3763143" y="4046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6" name="Oval 395"/>
          <p:cNvSpPr/>
          <p:nvPr/>
        </p:nvSpPr>
        <p:spPr bwMode="auto">
          <a:xfrm>
            <a:off x="3599168" y="41210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7" name="Oval 396"/>
          <p:cNvSpPr/>
          <p:nvPr/>
        </p:nvSpPr>
        <p:spPr bwMode="auto">
          <a:xfrm>
            <a:off x="3835124" y="39550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8" name="Oval 397"/>
          <p:cNvSpPr/>
          <p:nvPr/>
        </p:nvSpPr>
        <p:spPr bwMode="auto">
          <a:xfrm>
            <a:off x="3693021" y="40739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9" name="Oval 398"/>
          <p:cNvSpPr/>
          <p:nvPr/>
        </p:nvSpPr>
        <p:spPr bwMode="auto">
          <a:xfrm>
            <a:off x="2547758" y="38760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0" name="Oval 399"/>
          <p:cNvSpPr/>
          <p:nvPr/>
        </p:nvSpPr>
        <p:spPr bwMode="auto">
          <a:xfrm>
            <a:off x="2467754" y="38016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1" name="Oval 400"/>
          <p:cNvSpPr/>
          <p:nvPr/>
        </p:nvSpPr>
        <p:spPr bwMode="auto">
          <a:xfrm>
            <a:off x="2963054" y="40247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2" name="Oval 401"/>
          <p:cNvSpPr/>
          <p:nvPr/>
        </p:nvSpPr>
        <p:spPr bwMode="auto">
          <a:xfrm>
            <a:off x="3057263" y="40247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3" name="Oval 402"/>
          <p:cNvSpPr/>
          <p:nvPr/>
        </p:nvSpPr>
        <p:spPr bwMode="auto">
          <a:xfrm>
            <a:off x="2703962" y="39504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4" name="Oval 403"/>
          <p:cNvSpPr/>
          <p:nvPr/>
        </p:nvSpPr>
        <p:spPr bwMode="auto">
          <a:xfrm>
            <a:off x="2627762" y="39331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5" name="Oval 404"/>
          <p:cNvSpPr/>
          <p:nvPr/>
        </p:nvSpPr>
        <p:spPr bwMode="auto">
          <a:xfrm>
            <a:off x="2785752" y="39676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6" name="Oval 405"/>
          <p:cNvSpPr/>
          <p:nvPr/>
        </p:nvSpPr>
        <p:spPr bwMode="auto">
          <a:xfrm>
            <a:off x="2868845" y="40075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7" name="Oval 406"/>
          <p:cNvSpPr/>
          <p:nvPr/>
        </p:nvSpPr>
        <p:spPr bwMode="auto">
          <a:xfrm>
            <a:off x="3151116" y="40121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8" name="Oval 407"/>
          <p:cNvSpPr/>
          <p:nvPr/>
        </p:nvSpPr>
        <p:spPr bwMode="auto">
          <a:xfrm>
            <a:off x="3233558" y="40340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9" name="Oval 408"/>
          <p:cNvSpPr/>
          <p:nvPr/>
        </p:nvSpPr>
        <p:spPr bwMode="auto">
          <a:xfrm>
            <a:off x="3312414" y="40474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0" name="Oval 409"/>
          <p:cNvSpPr/>
          <p:nvPr/>
        </p:nvSpPr>
        <p:spPr bwMode="auto">
          <a:xfrm>
            <a:off x="3392414" y="40075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1" name="Oval 410"/>
          <p:cNvSpPr/>
          <p:nvPr/>
        </p:nvSpPr>
        <p:spPr bwMode="auto">
          <a:xfrm>
            <a:off x="3482271" y="40034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2" name="Oval 411"/>
          <p:cNvSpPr/>
          <p:nvPr/>
        </p:nvSpPr>
        <p:spPr bwMode="auto">
          <a:xfrm>
            <a:off x="3758464" y="3893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3" name="Oval 412"/>
          <p:cNvSpPr/>
          <p:nvPr/>
        </p:nvSpPr>
        <p:spPr bwMode="auto">
          <a:xfrm>
            <a:off x="3594489" y="39676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4" name="Oval 413"/>
          <p:cNvSpPr/>
          <p:nvPr/>
        </p:nvSpPr>
        <p:spPr bwMode="auto">
          <a:xfrm>
            <a:off x="3830445" y="38016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5" name="Oval 414"/>
          <p:cNvSpPr/>
          <p:nvPr/>
        </p:nvSpPr>
        <p:spPr bwMode="auto">
          <a:xfrm>
            <a:off x="3688342" y="39205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6" name="Oval 415"/>
          <p:cNvSpPr/>
          <p:nvPr/>
        </p:nvSpPr>
        <p:spPr bwMode="auto">
          <a:xfrm>
            <a:off x="2567423" y="37689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7" name="Oval 416"/>
          <p:cNvSpPr/>
          <p:nvPr/>
        </p:nvSpPr>
        <p:spPr bwMode="auto">
          <a:xfrm>
            <a:off x="2487419" y="36945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8" name="Oval 417"/>
          <p:cNvSpPr/>
          <p:nvPr/>
        </p:nvSpPr>
        <p:spPr bwMode="auto">
          <a:xfrm>
            <a:off x="2982719" y="39176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9" name="Oval 418"/>
          <p:cNvSpPr/>
          <p:nvPr/>
        </p:nvSpPr>
        <p:spPr bwMode="auto">
          <a:xfrm>
            <a:off x="3076928" y="39176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0" name="Oval 419"/>
          <p:cNvSpPr/>
          <p:nvPr/>
        </p:nvSpPr>
        <p:spPr bwMode="auto">
          <a:xfrm>
            <a:off x="2723627" y="38433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1" name="Oval 420"/>
          <p:cNvSpPr/>
          <p:nvPr/>
        </p:nvSpPr>
        <p:spPr bwMode="auto">
          <a:xfrm>
            <a:off x="2647427" y="38260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2" name="Oval 421"/>
          <p:cNvSpPr/>
          <p:nvPr/>
        </p:nvSpPr>
        <p:spPr bwMode="auto">
          <a:xfrm>
            <a:off x="2805417" y="3860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3" name="Oval 422"/>
          <p:cNvSpPr/>
          <p:nvPr/>
        </p:nvSpPr>
        <p:spPr bwMode="auto">
          <a:xfrm>
            <a:off x="2888510" y="39004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4" name="Oval 423"/>
          <p:cNvSpPr/>
          <p:nvPr/>
        </p:nvSpPr>
        <p:spPr bwMode="auto">
          <a:xfrm>
            <a:off x="3170781" y="39051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5" name="Oval 424"/>
          <p:cNvSpPr/>
          <p:nvPr/>
        </p:nvSpPr>
        <p:spPr bwMode="auto">
          <a:xfrm>
            <a:off x="3253223" y="39269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6" name="Oval 425"/>
          <p:cNvSpPr/>
          <p:nvPr/>
        </p:nvSpPr>
        <p:spPr bwMode="auto">
          <a:xfrm>
            <a:off x="3332079" y="39403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7" name="Oval 426"/>
          <p:cNvSpPr/>
          <p:nvPr/>
        </p:nvSpPr>
        <p:spPr bwMode="auto">
          <a:xfrm>
            <a:off x="3412079" y="39004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8" name="Oval 427"/>
          <p:cNvSpPr/>
          <p:nvPr/>
        </p:nvSpPr>
        <p:spPr bwMode="auto">
          <a:xfrm>
            <a:off x="3525696" y="38978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9" name="Oval 428"/>
          <p:cNvSpPr/>
          <p:nvPr/>
        </p:nvSpPr>
        <p:spPr bwMode="auto">
          <a:xfrm>
            <a:off x="3778129" y="3786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0" name="Oval 429"/>
          <p:cNvSpPr/>
          <p:nvPr/>
        </p:nvSpPr>
        <p:spPr bwMode="auto">
          <a:xfrm>
            <a:off x="3614154" y="3860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1" name="Oval 430"/>
          <p:cNvSpPr/>
          <p:nvPr/>
        </p:nvSpPr>
        <p:spPr bwMode="auto">
          <a:xfrm>
            <a:off x="3850110" y="36945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2" name="Oval 431"/>
          <p:cNvSpPr/>
          <p:nvPr/>
        </p:nvSpPr>
        <p:spPr bwMode="auto">
          <a:xfrm>
            <a:off x="3708007" y="38134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3" name="Oval 432"/>
          <p:cNvSpPr/>
          <p:nvPr/>
        </p:nvSpPr>
        <p:spPr bwMode="auto">
          <a:xfrm>
            <a:off x="2552436" y="36842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4" name="Oval 433"/>
          <p:cNvSpPr/>
          <p:nvPr/>
        </p:nvSpPr>
        <p:spPr bwMode="auto">
          <a:xfrm>
            <a:off x="2472432" y="36098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5" name="Oval 434"/>
          <p:cNvSpPr/>
          <p:nvPr/>
        </p:nvSpPr>
        <p:spPr bwMode="auto">
          <a:xfrm>
            <a:off x="2967732" y="38329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6" name="Oval 435"/>
          <p:cNvSpPr/>
          <p:nvPr/>
        </p:nvSpPr>
        <p:spPr bwMode="auto">
          <a:xfrm>
            <a:off x="3061941" y="38329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7" name="Oval 436"/>
          <p:cNvSpPr/>
          <p:nvPr/>
        </p:nvSpPr>
        <p:spPr bwMode="auto">
          <a:xfrm>
            <a:off x="2708640" y="37586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8" name="Oval 437"/>
          <p:cNvSpPr/>
          <p:nvPr/>
        </p:nvSpPr>
        <p:spPr bwMode="auto">
          <a:xfrm>
            <a:off x="2632440" y="37413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9" name="Oval 438"/>
          <p:cNvSpPr/>
          <p:nvPr/>
        </p:nvSpPr>
        <p:spPr bwMode="auto">
          <a:xfrm>
            <a:off x="2790430" y="37758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0" name="Oval 439"/>
          <p:cNvSpPr/>
          <p:nvPr/>
        </p:nvSpPr>
        <p:spPr bwMode="auto">
          <a:xfrm>
            <a:off x="2873523" y="38157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1" name="Oval 440"/>
          <p:cNvSpPr/>
          <p:nvPr/>
        </p:nvSpPr>
        <p:spPr bwMode="auto">
          <a:xfrm>
            <a:off x="3155794" y="382038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2" name="Oval 441"/>
          <p:cNvSpPr/>
          <p:nvPr/>
        </p:nvSpPr>
        <p:spPr bwMode="auto">
          <a:xfrm>
            <a:off x="3238236" y="38422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3" name="Oval 442"/>
          <p:cNvSpPr/>
          <p:nvPr/>
        </p:nvSpPr>
        <p:spPr bwMode="auto">
          <a:xfrm>
            <a:off x="3317092" y="38556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4" name="Oval 443"/>
          <p:cNvSpPr/>
          <p:nvPr/>
        </p:nvSpPr>
        <p:spPr bwMode="auto">
          <a:xfrm>
            <a:off x="3397092" y="38157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5" name="Oval 444"/>
          <p:cNvSpPr/>
          <p:nvPr/>
        </p:nvSpPr>
        <p:spPr bwMode="auto">
          <a:xfrm>
            <a:off x="3486949" y="38116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6" name="Oval 445"/>
          <p:cNvSpPr/>
          <p:nvPr/>
        </p:nvSpPr>
        <p:spPr bwMode="auto">
          <a:xfrm>
            <a:off x="3763142" y="3701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7" name="Oval 446"/>
          <p:cNvSpPr/>
          <p:nvPr/>
        </p:nvSpPr>
        <p:spPr bwMode="auto">
          <a:xfrm>
            <a:off x="3599167" y="37758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8" name="Oval 447"/>
          <p:cNvSpPr/>
          <p:nvPr/>
        </p:nvSpPr>
        <p:spPr bwMode="auto">
          <a:xfrm>
            <a:off x="3835123" y="36098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9" name="Oval 448"/>
          <p:cNvSpPr/>
          <p:nvPr/>
        </p:nvSpPr>
        <p:spPr bwMode="auto">
          <a:xfrm>
            <a:off x="3693020" y="37287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0" name="Oval 449"/>
          <p:cNvSpPr/>
          <p:nvPr/>
        </p:nvSpPr>
        <p:spPr bwMode="auto">
          <a:xfrm>
            <a:off x="2547760" y="36423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1" name="Oval 450"/>
          <p:cNvSpPr/>
          <p:nvPr/>
        </p:nvSpPr>
        <p:spPr bwMode="auto">
          <a:xfrm>
            <a:off x="2467756" y="35679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2" name="Oval 451"/>
          <p:cNvSpPr/>
          <p:nvPr/>
        </p:nvSpPr>
        <p:spPr bwMode="auto">
          <a:xfrm>
            <a:off x="2963056" y="37910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3" name="Oval 452"/>
          <p:cNvSpPr/>
          <p:nvPr/>
        </p:nvSpPr>
        <p:spPr bwMode="auto">
          <a:xfrm>
            <a:off x="3057265" y="37910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4" name="Oval 453"/>
          <p:cNvSpPr/>
          <p:nvPr/>
        </p:nvSpPr>
        <p:spPr bwMode="auto">
          <a:xfrm>
            <a:off x="2703964" y="3716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5" name="Oval 454"/>
          <p:cNvSpPr/>
          <p:nvPr/>
        </p:nvSpPr>
        <p:spPr bwMode="auto">
          <a:xfrm>
            <a:off x="2627764" y="3699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6" name="Oval 455"/>
          <p:cNvSpPr/>
          <p:nvPr/>
        </p:nvSpPr>
        <p:spPr bwMode="auto">
          <a:xfrm>
            <a:off x="2785754" y="37339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7" name="Oval 456"/>
          <p:cNvSpPr/>
          <p:nvPr/>
        </p:nvSpPr>
        <p:spPr bwMode="auto">
          <a:xfrm>
            <a:off x="2868847" y="37738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8" name="Oval 457"/>
          <p:cNvSpPr/>
          <p:nvPr/>
        </p:nvSpPr>
        <p:spPr bwMode="auto">
          <a:xfrm>
            <a:off x="3151118" y="37784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9" name="Oval 458"/>
          <p:cNvSpPr/>
          <p:nvPr/>
        </p:nvSpPr>
        <p:spPr bwMode="auto">
          <a:xfrm>
            <a:off x="3233560" y="38003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0" name="Oval 459"/>
          <p:cNvSpPr/>
          <p:nvPr/>
        </p:nvSpPr>
        <p:spPr bwMode="auto">
          <a:xfrm>
            <a:off x="3392416" y="37738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1" name="Oval 460"/>
          <p:cNvSpPr/>
          <p:nvPr/>
        </p:nvSpPr>
        <p:spPr bwMode="auto">
          <a:xfrm>
            <a:off x="3482273" y="37697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2" name="Oval 461"/>
          <p:cNvSpPr/>
          <p:nvPr/>
        </p:nvSpPr>
        <p:spPr bwMode="auto">
          <a:xfrm>
            <a:off x="3758466" y="3659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3" name="Oval 462"/>
          <p:cNvSpPr/>
          <p:nvPr/>
        </p:nvSpPr>
        <p:spPr bwMode="auto">
          <a:xfrm>
            <a:off x="3594491" y="37339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4" name="Oval 463"/>
          <p:cNvSpPr/>
          <p:nvPr/>
        </p:nvSpPr>
        <p:spPr bwMode="auto">
          <a:xfrm>
            <a:off x="3830447" y="35679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5" name="Oval 464"/>
          <p:cNvSpPr/>
          <p:nvPr/>
        </p:nvSpPr>
        <p:spPr bwMode="auto">
          <a:xfrm>
            <a:off x="3688344" y="36867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6" name="Oval 465"/>
          <p:cNvSpPr/>
          <p:nvPr/>
        </p:nvSpPr>
        <p:spPr bwMode="auto">
          <a:xfrm>
            <a:off x="2567425" y="35352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7" name="Oval 466"/>
          <p:cNvSpPr/>
          <p:nvPr/>
        </p:nvSpPr>
        <p:spPr bwMode="auto">
          <a:xfrm>
            <a:off x="2487421" y="34608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8" name="Oval 467"/>
          <p:cNvSpPr/>
          <p:nvPr/>
        </p:nvSpPr>
        <p:spPr bwMode="auto">
          <a:xfrm>
            <a:off x="2982721" y="36839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9" name="Oval 468"/>
          <p:cNvSpPr/>
          <p:nvPr/>
        </p:nvSpPr>
        <p:spPr bwMode="auto">
          <a:xfrm>
            <a:off x="3076930" y="36839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0" name="Oval 469"/>
          <p:cNvSpPr/>
          <p:nvPr/>
        </p:nvSpPr>
        <p:spPr bwMode="auto">
          <a:xfrm>
            <a:off x="2723629" y="3609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1" name="Oval 470"/>
          <p:cNvSpPr/>
          <p:nvPr/>
        </p:nvSpPr>
        <p:spPr bwMode="auto">
          <a:xfrm>
            <a:off x="2647429" y="3592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2" name="Oval 471"/>
          <p:cNvSpPr/>
          <p:nvPr/>
        </p:nvSpPr>
        <p:spPr bwMode="auto">
          <a:xfrm>
            <a:off x="2805419" y="3626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3" name="Oval 472"/>
          <p:cNvSpPr/>
          <p:nvPr/>
        </p:nvSpPr>
        <p:spPr bwMode="auto">
          <a:xfrm>
            <a:off x="2888512" y="36667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4" name="Oval 473"/>
          <p:cNvSpPr/>
          <p:nvPr/>
        </p:nvSpPr>
        <p:spPr bwMode="auto">
          <a:xfrm>
            <a:off x="3170783" y="36713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5" name="Oval 474"/>
          <p:cNvSpPr/>
          <p:nvPr/>
        </p:nvSpPr>
        <p:spPr bwMode="auto">
          <a:xfrm>
            <a:off x="3253225" y="36932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6" name="Oval 475"/>
          <p:cNvSpPr/>
          <p:nvPr/>
        </p:nvSpPr>
        <p:spPr bwMode="auto">
          <a:xfrm>
            <a:off x="3332081" y="37066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7" name="Oval 476"/>
          <p:cNvSpPr/>
          <p:nvPr/>
        </p:nvSpPr>
        <p:spPr bwMode="auto">
          <a:xfrm>
            <a:off x="3412081" y="36667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8" name="Oval 477"/>
          <p:cNvSpPr/>
          <p:nvPr/>
        </p:nvSpPr>
        <p:spPr bwMode="auto">
          <a:xfrm>
            <a:off x="3525698" y="36641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9" name="Oval 478"/>
          <p:cNvSpPr/>
          <p:nvPr/>
        </p:nvSpPr>
        <p:spPr bwMode="auto">
          <a:xfrm>
            <a:off x="3778131" y="3552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0" name="Oval 479"/>
          <p:cNvSpPr/>
          <p:nvPr/>
        </p:nvSpPr>
        <p:spPr bwMode="auto">
          <a:xfrm>
            <a:off x="3614156" y="3626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1" name="Oval 480"/>
          <p:cNvSpPr/>
          <p:nvPr/>
        </p:nvSpPr>
        <p:spPr bwMode="auto">
          <a:xfrm>
            <a:off x="3850112" y="34608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2" name="Oval 481"/>
          <p:cNvSpPr/>
          <p:nvPr/>
        </p:nvSpPr>
        <p:spPr bwMode="auto">
          <a:xfrm>
            <a:off x="3708009" y="35797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3" name="Oval 482"/>
          <p:cNvSpPr/>
          <p:nvPr/>
        </p:nvSpPr>
        <p:spPr bwMode="auto">
          <a:xfrm>
            <a:off x="2552438" y="34505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4" name="Oval 483"/>
          <p:cNvSpPr/>
          <p:nvPr/>
        </p:nvSpPr>
        <p:spPr bwMode="auto">
          <a:xfrm>
            <a:off x="2472434" y="33761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5" name="Oval 484"/>
          <p:cNvSpPr/>
          <p:nvPr/>
        </p:nvSpPr>
        <p:spPr bwMode="auto">
          <a:xfrm>
            <a:off x="2967734" y="35992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6" name="Oval 485"/>
          <p:cNvSpPr/>
          <p:nvPr/>
        </p:nvSpPr>
        <p:spPr bwMode="auto">
          <a:xfrm>
            <a:off x="3061943" y="35992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7" name="Oval 486"/>
          <p:cNvSpPr/>
          <p:nvPr/>
        </p:nvSpPr>
        <p:spPr bwMode="auto">
          <a:xfrm>
            <a:off x="2708642" y="3524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8" name="Oval 487"/>
          <p:cNvSpPr/>
          <p:nvPr/>
        </p:nvSpPr>
        <p:spPr bwMode="auto">
          <a:xfrm>
            <a:off x="2632442" y="3507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9" name="Oval 488"/>
          <p:cNvSpPr/>
          <p:nvPr/>
        </p:nvSpPr>
        <p:spPr bwMode="auto">
          <a:xfrm>
            <a:off x="2790432" y="35421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0" name="Oval 489"/>
          <p:cNvSpPr/>
          <p:nvPr/>
        </p:nvSpPr>
        <p:spPr bwMode="auto">
          <a:xfrm>
            <a:off x="2873525" y="35820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1" name="Oval 490"/>
          <p:cNvSpPr/>
          <p:nvPr/>
        </p:nvSpPr>
        <p:spPr bwMode="auto">
          <a:xfrm>
            <a:off x="3155796" y="358666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2" name="Oval 491"/>
          <p:cNvSpPr/>
          <p:nvPr/>
        </p:nvSpPr>
        <p:spPr bwMode="auto">
          <a:xfrm>
            <a:off x="3238238" y="36085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3" name="Oval 492"/>
          <p:cNvSpPr/>
          <p:nvPr/>
        </p:nvSpPr>
        <p:spPr bwMode="auto">
          <a:xfrm>
            <a:off x="3317094" y="36219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4" name="Oval 493"/>
          <p:cNvSpPr/>
          <p:nvPr/>
        </p:nvSpPr>
        <p:spPr bwMode="auto">
          <a:xfrm>
            <a:off x="3397094" y="35820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5" name="Oval 494"/>
          <p:cNvSpPr/>
          <p:nvPr/>
        </p:nvSpPr>
        <p:spPr bwMode="auto">
          <a:xfrm>
            <a:off x="3486951" y="35779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6" name="Oval 495"/>
          <p:cNvSpPr/>
          <p:nvPr/>
        </p:nvSpPr>
        <p:spPr bwMode="auto">
          <a:xfrm>
            <a:off x="3763144" y="3467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7" name="Oval 496"/>
          <p:cNvSpPr/>
          <p:nvPr/>
        </p:nvSpPr>
        <p:spPr bwMode="auto">
          <a:xfrm>
            <a:off x="3599169" y="35421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8" name="Oval 497"/>
          <p:cNvSpPr/>
          <p:nvPr/>
        </p:nvSpPr>
        <p:spPr bwMode="auto">
          <a:xfrm>
            <a:off x="3835125" y="33761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9" name="Oval 498"/>
          <p:cNvSpPr/>
          <p:nvPr/>
        </p:nvSpPr>
        <p:spPr bwMode="auto">
          <a:xfrm>
            <a:off x="3693022" y="34949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0" name="Oval 499"/>
          <p:cNvSpPr/>
          <p:nvPr/>
        </p:nvSpPr>
        <p:spPr bwMode="auto">
          <a:xfrm>
            <a:off x="2547759" y="32970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1" name="Oval 500"/>
          <p:cNvSpPr/>
          <p:nvPr/>
        </p:nvSpPr>
        <p:spPr bwMode="auto">
          <a:xfrm>
            <a:off x="2467755" y="32226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2" name="Oval 501"/>
          <p:cNvSpPr/>
          <p:nvPr/>
        </p:nvSpPr>
        <p:spPr bwMode="auto">
          <a:xfrm>
            <a:off x="2963055" y="34458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3" name="Oval 502"/>
          <p:cNvSpPr/>
          <p:nvPr/>
        </p:nvSpPr>
        <p:spPr bwMode="auto">
          <a:xfrm>
            <a:off x="3057264" y="34458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4" name="Oval 503"/>
          <p:cNvSpPr/>
          <p:nvPr/>
        </p:nvSpPr>
        <p:spPr bwMode="auto">
          <a:xfrm>
            <a:off x="2703963" y="3371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5" name="Oval 504"/>
          <p:cNvSpPr/>
          <p:nvPr/>
        </p:nvSpPr>
        <p:spPr bwMode="auto">
          <a:xfrm>
            <a:off x="2627763" y="3354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6" name="Oval 505"/>
          <p:cNvSpPr/>
          <p:nvPr/>
        </p:nvSpPr>
        <p:spPr bwMode="auto">
          <a:xfrm>
            <a:off x="2785753" y="33886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7" name="Oval 506"/>
          <p:cNvSpPr/>
          <p:nvPr/>
        </p:nvSpPr>
        <p:spPr bwMode="auto">
          <a:xfrm>
            <a:off x="2868846" y="34286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8" name="Oval 507"/>
          <p:cNvSpPr/>
          <p:nvPr/>
        </p:nvSpPr>
        <p:spPr bwMode="auto">
          <a:xfrm>
            <a:off x="3151117" y="34332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9" name="Oval 508"/>
          <p:cNvSpPr/>
          <p:nvPr/>
        </p:nvSpPr>
        <p:spPr bwMode="auto">
          <a:xfrm>
            <a:off x="3233559" y="34551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0" name="Oval 509"/>
          <p:cNvSpPr/>
          <p:nvPr/>
        </p:nvSpPr>
        <p:spPr bwMode="auto">
          <a:xfrm>
            <a:off x="3312415" y="34685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1" name="Oval 510"/>
          <p:cNvSpPr/>
          <p:nvPr/>
        </p:nvSpPr>
        <p:spPr bwMode="auto">
          <a:xfrm>
            <a:off x="3392415" y="34286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2" name="Oval 511"/>
          <p:cNvSpPr/>
          <p:nvPr/>
        </p:nvSpPr>
        <p:spPr bwMode="auto">
          <a:xfrm>
            <a:off x="3482272" y="34244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3" name="Oval 512"/>
          <p:cNvSpPr/>
          <p:nvPr/>
        </p:nvSpPr>
        <p:spPr bwMode="auto">
          <a:xfrm>
            <a:off x="3758465" y="3314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4" name="Oval 513"/>
          <p:cNvSpPr/>
          <p:nvPr/>
        </p:nvSpPr>
        <p:spPr bwMode="auto">
          <a:xfrm>
            <a:off x="3594490" y="33886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5" name="Oval 514"/>
          <p:cNvSpPr/>
          <p:nvPr/>
        </p:nvSpPr>
        <p:spPr bwMode="auto">
          <a:xfrm>
            <a:off x="3830446" y="32226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6" name="Oval 515"/>
          <p:cNvSpPr/>
          <p:nvPr/>
        </p:nvSpPr>
        <p:spPr bwMode="auto">
          <a:xfrm>
            <a:off x="3688343" y="33415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7" name="Oval 516"/>
          <p:cNvSpPr/>
          <p:nvPr/>
        </p:nvSpPr>
        <p:spPr bwMode="auto">
          <a:xfrm>
            <a:off x="2567424" y="31899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8" name="Oval 517"/>
          <p:cNvSpPr/>
          <p:nvPr/>
        </p:nvSpPr>
        <p:spPr bwMode="auto">
          <a:xfrm>
            <a:off x="2487420" y="31156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9" name="Oval 518"/>
          <p:cNvSpPr/>
          <p:nvPr/>
        </p:nvSpPr>
        <p:spPr bwMode="auto">
          <a:xfrm>
            <a:off x="2982720" y="33387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0" name="Oval 519"/>
          <p:cNvSpPr/>
          <p:nvPr/>
        </p:nvSpPr>
        <p:spPr bwMode="auto">
          <a:xfrm>
            <a:off x="3076929" y="33387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1" name="Oval 520"/>
          <p:cNvSpPr/>
          <p:nvPr/>
        </p:nvSpPr>
        <p:spPr bwMode="auto">
          <a:xfrm>
            <a:off x="2723628" y="3264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2" name="Oval 521"/>
          <p:cNvSpPr/>
          <p:nvPr/>
        </p:nvSpPr>
        <p:spPr bwMode="auto">
          <a:xfrm>
            <a:off x="2647428" y="3247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3" name="Oval 522"/>
          <p:cNvSpPr/>
          <p:nvPr/>
        </p:nvSpPr>
        <p:spPr bwMode="auto">
          <a:xfrm>
            <a:off x="2805418" y="32815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4" name="Oval 523"/>
          <p:cNvSpPr/>
          <p:nvPr/>
        </p:nvSpPr>
        <p:spPr bwMode="auto">
          <a:xfrm>
            <a:off x="2888511" y="33215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5" name="Oval 524"/>
          <p:cNvSpPr/>
          <p:nvPr/>
        </p:nvSpPr>
        <p:spPr bwMode="auto">
          <a:xfrm>
            <a:off x="3170782" y="33261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6" name="Oval 525"/>
          <p:cNvSpPr/>
          <p:nvPr/>
        </p:nvSpPr>
        <p:spPr bwMode="auto">
          <a:xfrm>
            <a:off x="3253224" y="33480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7" name="Oval 526"/>
          <p:cNvSpPr/>
          <p:nvPr/>
        </p:nvSpPr>
        <p:spPr bwMode="auto">
          <a:xfrm>
            <a:off x="3332080" y="33614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8" name="Oval 527"/>
          <p:cNvSpPr/>
          <p:nvPr/>
        </p:nvSpPr>
        <p:spPr bwMode="auto">
          <a:xfrm>
            <a:off x="3412080" y="33215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9" name="Oval 528"/>
          <p:cNvSpPr/>
          <p:nvPr/>
        </p:nvSpPr>
        <p:spPr bwMode="auto">
          <a:xfrm>
            <a:off x="3525697" y="33189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0" name="Oval 529"/>
          <p:cNvSpPr/>
          <p:nvPr/>
        </p:nvSpPr>
        <p:spPr bwMode="auto">
          <a:xfrm>
            <a:off x="3778130" y="3207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1" name="Oval 530"/>
          <p:cNvSpPr/>
          <p:nvPr/>
        </p:nvSpPr>
        <p:spPr bwMode="auto">
          <a:xfrm>
            <a:off x="3614155" y="32815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2" name="Oval 531"/>
          <p:cNvSpPr/>
          <p:nvPr/>
        </p:nvSpPr>
        <p:spPr bwMode="auto">
          <a:xfrm>
            <a:off x="3850111" y="31156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3" name="Oval 532"/>
          <p:cNvSpPr/>
          <p:nvPr/>
        </p:nvSpPr>
        <p:spPr bwMode="auto">
          <a:xfrm>
            <a:off x="3708008" y="32344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4" name="Oval 533"/>
          <p:cNvSpPr/>
          <p:nvPr/>
        </p:nvSpPr>
        <p:spPr bwMode="auto">
          <a:xfrm>
            <a:off x="2552437" y="31052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5" name="Oval 534"/>
          <p:cNvSpPr/>
          <p:nvPr/>
        </p:nvSpPr>
        <p:spPr bwMode="auto">
          <a:xfrm>
            <a:off x="2472433" y="30308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6" name="Oval 535"/>
          <p:cNvSpPr/>
          <p:nvPr/>
        </p:nvSpPr>
        <p:spPr bwMode="auto">
          <a:xfrm>
            <a:off x="2967733" y="32540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7" name="Oval 536"/>
          <p:cNvSpPr/>
          <p:nvPr/>
        </p:nvSpPr>
        <p:spPr bwMode="auto">
          <a:xfrm>
            <a:off x="3061942" y="32540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8" name="Oval 537"/>
          <p:cNvSpPr/>
          <p:nvPr/>
        </p:nvSpPr>
        <p:spPr bwMode="auto">
          <a:xfrm>
            <a:off x="2708641" y="3179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9" name="Oval 538"/>
          <p:cNvSpPr/>
          <p:nvPr/>
        </p:nvSpPr>
        <p:spPr bwMode="auto">
          <a:xfrm>
            <a:off x="2632441" y="3162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0" name="Oval 539"/>
          <p:cNvSpPr/>
          <p:nvPr/>
        </p:nvSpPr>
        <p:spPr bwMode="auto">
          <a:xfrm>
            <a:off x="2790431" y="31968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1" name="Oval 540"/>
          <p:cNvSpPr/>
          <p:nvPr/>
        </p:nvSpPr>
        <p:spPr bwMode="auto">
          <a:xfrm>
            <a:off x="2873524" y="32368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2" name="Oval 541"/>
          <p:cNvSpPr/>
          <p:nvPr/>
        </p:nvSpPr>
        <p:spPr bwMode="auto">
          <a:xfrm>
            <a:off x="3155795" y="324143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3" name="Oval 542"/>
          <p:cNvSpPr/>
          <p:nvPr/>
        </p:nvSpPr>
        <p:spPr bwMode="auto">
          <a:xfrm>
            <a:off x="3238237" y="32633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4" name="Oval 543"/>
          <p:cNvSpPr/>
          <p:nvPr/>
        </p:nvSpPr>
        <p:spPr bwMode="auto">
          <a:xfrm>
            <a:off x="3317093" y="32767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5" name="Oval 544"/>
          <p:cNvSpPr/>
          <p:nvPr/>
        </p:nvSpPr>
        <p:spPr bwMode="auto">
          <a:xfrm>
            <a:off x="3397093" y="32368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6" name="Oval 545"/>
          <p:cNvSpPr/>
          <p:nvPr/>
        </p:nvSpPr>
        <p:spPr bwMode="auto">
          <a:xfrm>
            <a:off x="3486950" y="32326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7" name="Oval 546"/>
          <p:cNvSpPr/>
          <p:nvPr/>
        </p:nvSpPr>
        <p:spPr bwMode="auto">
          <a:xfrm>
            <a:off x="3763143" y="3122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8" name="Oval 547"/>
          <p:cNvSpPr/>
          <p:nvPr/>
        </p:nvSpPr>
        <p:spPr bwMode="auto">
          <a:xfrm>
            <a:off x="3599168" y="31968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9" name="Oval 548"/>
          <p:cNvSpPr/>
          <p:nvPr/>
        </p:nvSpPr>
        <p:spPr bwMode="auto">
          <a:xfrm>
            <a:off x="3835124" y="30308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0" name="Oval 549"/>
          <p:cNvSpPr/>
          <p:nvPr/>
        </p:nvSpPr>
        <p:spPr bwMode="auto">
          <a:xfrm>
            <a:off x="3693021" y="31497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551" name="Group 550"/>
          <p:cNvGrpSpPr/>
          <p:nvPr/>
        </p:nvGrpSpPr>
        <p:grpSpPr>
          <a:xfrm rot="10800000">
            <a:off x="2458491" y="2674006"/>
            <a:ext cx="1467465" cy="711234"/>
            <a:chOff x="2342535" y="3243650"/>
            <a:chExt cx="1467465" cy="711234"/>
          </a:xfrm>
        </p:grpSpPr>
        <p:sp>
          <p:nvSpPr>
            <p:cNvPr id="552" name="Oval 551"/>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3" name="Oval 552"/>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4" name="Oval 553"/>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5" name="Oval 554"/>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6" name="Oval 555"/>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7" name="Oval 556"/>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8" name="Oval 557"/>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9" name="Oval 558"/>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0" name="Oval 559"/>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1" name="Oval 560"/>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2" name="Oval 561"/>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3" name="Oval 562"/>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4" name="Oval 563"/>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5" name="Oval 564"/>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6" name="Oval 565"/>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7" name="Oval 566"/>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8" name="Oval 567"/>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9" name="Oval 568"/>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0" name="Oval 569"/>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1" name="Oval 570"/>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2" name="Oval 571"/>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3" name="Oval 572"/>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4" name="Oval 573"/>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5" name="Oval 574"/>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6" name="Oval 575"/>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7" name="Oval 576"/>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8" name="Oval 577"/>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9" name="Oval 578"/>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0" name="Oval 579"/>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1" name="Oval 580"/>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2" name="Oval 581"/>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3" name="Oval 582"/>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4" name="Oval 583"/>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5" name="Oval 584"/>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6" name="Oval 585"/>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7" name="Oval 586"/>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8" name="Oval 587"/>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9" name="Oval 588"/>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0" name="Oval 589"/>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1" name="Oval 590"/>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2" name="Oval 591"/>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3" name="Oval 592"/>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4" name="Oval 593"/>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5" name="Oval 594"/>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6" name="Oval 595"/>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7" name="Oval 596"/>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8" name="Oval 597"/>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9" name="Oval 598"/>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0" name="Oval 599"/>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1" name="Oval 600"/>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2" name="Oval 601"/>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3" name="Oval 602"/>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4" name="Oval 603"/>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5" name="Oval 604"/>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6" name="Oval 605"/>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7" name="Oval 606"/>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8" name="Oval 607"/>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9" name="Oval 608"/>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0" name="Oval 609"/>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1" name="Oval 610"/>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2" name="Oval 611"/>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3" name="Oval 612"/>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4" name="Oval 613"/>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5" name="Oval 614"/>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6" name="Oval 615"/>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7" name="Oval 616"/>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8" name="Oval 617"/>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9" name="Oval 618"/>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0" name="Oval 619"/>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1" name="Oval 620"/>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2" name="Oval 621"/>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3" name="Oval 622"/>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4" name="Oval 623"/>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5" name="Oval 624"/>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6" name="Oval 625"/>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7" name="Oval 626"/>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8" name="Oval 627"/>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9" name="Oval 628"/>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0" name="Oval 629"/>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1" name="Oval 630"/>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2" name="Oval 631"/>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3" name="Oval 632"/>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4" name="Oval 633"/>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5" name="Oval 634"/>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6" name="Oval 635"/>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7" name="Oval 636"/>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Oval 637"/>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9" name="Oval 638"/>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0" name="Oval 639"/>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1" name="Oval 640"/>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2" name="Oval 641"/>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3" name="Oval 642"/>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4" name="Oval 643"/>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5" name="Oval 644"/>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6" name="Oval 645"/>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7" name="Oval 646"/>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8" name="Oval 647"/>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9" name="Oval 648"/>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0" name="Oval 649"/>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1" name="Oval 650"/>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2" name="Oval 651"/>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3" name="Oval 652"/>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4" name="Oval 653"/>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5" name="Oval 654"/>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6" name="Oval 655"/>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7" name="Oval 656"/>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8" name="Oval 657"/>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9" name="Oval 658"/>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0" name="Oval 659"/>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1" name="Oval 660"/>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2" name="Oval 661"/>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3" name="Oval 662"/>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4" name="Oval 663"/>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5" name="Oval 664"/>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6" name="Oval 665"/>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7" name="Oval 666"/>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8" name="Oval 667"/>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671" name="Flowchart: Magnetic Disk 670"/>
          <p:cNvSpPr/>
          <p:nvPr/>
        </p:nvSpPr>
        <p:spPr bwMode="auto">
          <a:xfrm>
            <a:off x="2477798" y="2561542"/>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Flowchart: Magnetic Disk 671"/>
          <p:cNvSpPr/>
          <p:nvPr/>
        </p:nvSpPr>
        <p:spPr bwMode="auto">
          <a:xfrm>
            <a:off x="2467755" y="2543040"/>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4" name="TextBox 673"/>
          <p:cNvSpPr txBox="1"/>
          <p:nvPr/>
        </p:nvSpPr>
        <p:spPr>
          <a:xfrm>
            <a:off x="838200" y="4614477"/>
            <a:ext cx="3045201" cy="461665"/>
          </a:xfrm>
          <a:prstGeom prst="rect">
            <a:avLst/>
          </a:prstGeom>
          <a:noFill/>
        </p:spPr>
        <p:txBody>
          <a:bodyPr wrap="square" rtlCol="0">
            <a:spAutoFit/>
          </a:bodyPr>
          <a:lstStyle/>
          <a:p>
            <a:pPr algn="ctr"/>
            <a:endParaRPr lang="en-US" dirty="0"/>
          </a:p>
        </p:txBody>
      </p:sp>
      <p:sp>
        <p:nvSpPr>
          <p:cNvPr id="678" name="Right Arrow 677"/>
          <p:cNvSpPr/>
          <p:nvPr/>
        </p:nvSpPr>
        <p:spPr bwMode="auto">
          <a:xfrm>
            <a:off x="4191000" y="3325787"/>
            <a:ext cx="1524000" cy="5947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TextBox 56"/>
          <p:cNvSpPr txBox="1"/>
          <p:nvPr/>
        </p:nvSpPr>
        <p:spPr>
          <a:xfrm>
            <a:off x="4248184" y="2557207"/>
            <a:ext cx="1295400" cy="830997"/>
          </a:xfrm>
          <a:prstGeom prst="rect">
            <a:avLst/>
          </a:prstGeom>
          <a:noFill/>
        </p:spPr>
        <p:txBody>
          <a:bodyPr wrap="square" rtlCol="0">
            <a:spAutoFit/>
          </a:bodyPr>
          <a:lstStyle/>
          <a:p>
            <a:r>
              <a:rPr lang="en-US" dirty="0" err="1" smtClean="0"/>
              <a:t>Lauter</a:t>
            </a:r>
            <a:r>
              <a:rPr lang="en-US" dirty="0" smtClean="0"/>
              <a:t> / </a:t>
            </a:r>
            <a:r>
              <a:rPr lang="en-US" dirty="0" err="1" smtClean="0"/>
              <a:t>Sparge</a:t>
            </a:r>
            <a:endParaRPr lang="en-US" dirty="0"/>
          </a:p>
        </p:txBody>
      </p:sp>
      <p:sp>
        <p:nvSpPr>
          <p:cNvPr id="673" name="Flowchart: Magnetic Disk 672"/>
          <p:cNvSpPr/>
          <p:nvPr/>
        </p:nvSpPr>
        <p:spPr bwMode="auto">
          <a:xfrm>
            <a:off x="5791200" y="2637377"/>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5" name="Flowchart: Magnetic Disk 1004"/>
          <p:cNvSpPr/>
          <p:nvPr/>
        </p:nvSpPr>
        <p:spPr bwMode="auto">
          <a:xfrm>
            <a:off x="7585873" y="2667000"/>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6" name="TextBox 1005"/>
          <p:cNvSpPr txBox="1"/>
          <p:nvPr/>
        </p:nvSpPr>
        <p:spPr>
          <a:xfrm>
            <a:off x="5867400" y="3323542"/>
            <a:ext cx="1219200" cy="1200329"/>
          </a:xfrm>
          <a:prstGeom prst="rect">
            <a:avLst/>
          </a:prstGeom>
          <a:noFill/>
        </p:spPr>
        <p:txBody>
          <a:bodyPr wrap="square" rtlCol="0">
            <a:spAutoFit/>
          </a:bodyPr>
          <a:lstStyle/>
          <a:p>
            <a:pPr algn="ctr"/>
            <a:r>
              <a:rPr lang="en-US" dirty="0" smtClean="0"/>
              <a:t>3.5 gal for N.E.M.</a:t>
            </a:r>
            <a:endParaRPr lang="en-US" dirty="0"/>
          </a:p>
        </p:txBody>
      </p:sp>
      <p:sp>
        <p:nvSpPr>
          <p:cNvPr id="1008" name="TextBox 1007"/>
          <p:cNvSpPr txBox="1"/>
          <p:nvPr/>
        </p:nvSpPr>
        <p:spPr>
          <a:xfrm>
            <a:off x="4040138" y="4027785"/>
            <a:ext cx="1573637" cy="830997"/>
          </a:xfrm>
          <a:prstGeom prst="rect">
            <a:avLst/>
          </a:prstGeom>
          <a:noFill/>
        </p:spPr>
        <p:txBody>
          <a:bodyPr wrap="square" rtlCol="0">
            <a:spAutoFit/>
          </a:bodyPr>
          <a:lstStyle/>
          <a:p>
            <a:pPr algn="ctr"/>
            <a:r>
              <a:rPr lang="en-US" dirty="0" smtClean="0"/>
              <a:t>Collect ~10.5 gal </a:t>
            </a:r>
            <a:endParaRPr lang="en-US" dirty="0"/>
          </a:p>
        </p:txBody>
      </p:sp>
      <p:sp>
        <p:nvSpPr>
          <p:cNvPr id="1009" name="Flowchart: Magnetic Disk 1008"/>
          <p:cNvSpPr/>
          <p:nvPr/>
        </p:nvSpPr>
        <p:spPr bwMode="auto">
          <a:xfrm>
            <a:off x="6553200" y="4572000"/>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0" name="TextBox 1009"/>
          <p:cNvSpPr txBox="1"/>
          <p:nvPr/>
        </p:nvSpPr>
        <p:spPr>
          <a:xfrm>
            <a:off x="7696200" y="3352800"/>
            <a:ext cx="1219200" cy="1200329"/>
          </a:xfrm>
          <a:prstGeom prst="rect">
            <a:avLst/>
          </a:prstGeom>
          <a:noFill/>
        </p:spPr>
        <p:txBody>
          <a:bodyPr wrap="square" rtlCol="0">
            <a:spAutoFit/>
          </a:bodyPr>
          <a:lstStyle/>
          <a:p>
            <a:pPr algn="ctr"/>
            <a:r>
              <a:rPr lang="en-US" dirty="0" smtClean="0"/>
              <a:t>3.5 gal for N.E.M.</a:t>
            </a:r>
            <a:endParaRPr lang="en-US" dirty="0"/>
          </a:p>
        </p:txBody>
      </p:sp>
      <p:sp>
        <p:nvSpPr>
          <p:cNvPr id="1011" name="TextBox 1010"/>
          <p:cNvSpPr txBox="1"/>
          <p:nvPr/>
        </p:nvSpPr>
        <p:spPr>
          <a:xfrm>
            <a:off x="6705600" y="5200471"/>
            <a:ext cx="1219200" cy="1200329"/>
          </a:xfrm>
          <a:prstGeom prst="rect">
            <a:avLst/>
          </a:prstGeom>
          <a:noFill/>
        </p:spPr>
        <p:txBody>
          <a:bodyPr wrap="square" rtlCol="0">
            <a:spAutoFit/>
          </a:bodyPr>
          <a:lstStyle/>
          <a:p>
            <a:pPr algn="ctr"/>
            <a:r>
              <a:rPr lang="en-US" dirty="0" smtClean="0"/>
              <a:t>3.5 gal for </a:t>
            </a:r>
            <a:r>
              <a:rPr lang="en-US" dirty="0" err="1" smtClean="0"/>
              <a:t>Sparge</a:t>
            </a:r>
            <a:endParaRPr lang="en-US" dirty="0"/>
          </a:p>
        </p:txBody>
      </p:sp>
    </p:spTree>
    <p:extLst>
      <p:ext uri="{BB962C8B-B14F-4D97-AF65-F5344CB8AC3E}">
        <p14:creationId xmlns:p14="http://schemas.microsoft.com/office/powerpoint/2010/main" val="37300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6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7" grpId="0" animBg="1"/>
      <p:bldP spid="671" grpId="0" animBg="1"/>
      <p:bldP spid="674" grpId="0"/>
      <p:bldP spid="678" grpId="0" animBg="1"/>
      <p:bldP spid="57" grpId="0"/>
      <p:bldP spid="673" grpId="0" animBg="1"/>
      <p:bldP spid="1005" grpId="0" animBg="1"/>
      <p:bldP spid="1006" grpId="0"/>
      <p:bldP spid="1008" grpId="0"/>
      <p:bldP spid="1009" grpId="0" animBg="1"/>
      <p:bldP spid="1010" grpId="0"/>
      <p:bldP spid="10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27</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Pilot Brew </a:t>
            </a:r>
          </a:p>
          <a:p>
            <a:pPr marL="0" indent="0" algn="ctr">
              <a:buFontTx/>
              <a:buNone/>
              <a:defRPr/>
            </a:pP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 name="Oval 2"/>
          <p:cNvSpPr/>
          <p:nvPr/>
        </p:nvSpPr>
        <p:spPr bwMode="auto">
          <a:xfrm>
            <a:off x="689604" y="42690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Oval 6"/>
          <p:cNvSpPr/>
          <p:nvPr/>
        </p:nvSpPr>
        <p:spPr bwMode="auto">
          <a:xfrm>
            <a:off x="609600" y="41946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Oval 7"/>
          <p:cNvSpPr/>
          <p:nvPr/>
        </p:nvSpPr>
        <p:spPr bwMode="auto">
          <a:xfrm>
            <a:off x="1104900" y="44177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Oval 8"/>
          <p:cNvSpPr/>
          <p:nvPr/>
        </p:nvSpPr>
        <p:spPr bwMode="auto">
          <a:xfrm>
            <a:off x="1199109" y="44177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Oval 9"/>
          <p:cNvSpPr/>
          <p:nvPr/>
        </p:nvSpPr>
        <p:spPr bwMode="auto">
          <a:xfrm>
            <a:off x="845808" y="4343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 name="Oval 10"/>
          <p:cNvSpPr/>
          <p:nvPr/>
        </p:nvSpPr>
        <p:spPr bwMode="auto">
          <a:xfrm>
            <a:off x="769608" y="43261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927598" y="4360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1010691" y="44005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1292962" y="44051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375404" y="44270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454260" y="4440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534260" y="44005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1624117" y="43964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1900310" y="42862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736335" y="4360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972291" y="419463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830188" y="43135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709269" y="41619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629265" y="40875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1124565" y="431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1218774" y="431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865473" y="4236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789273" y="42190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947263" y="4253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1030356" y="42934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1312627" y="42980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1395069" y="4319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1473925" y="4333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1553925" y="42934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1667542" y="42908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1919975" y="41791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1756000" y="4253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1991956" y="40875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1849853" y="420641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694282" y="40772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614278" y="40028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1109578" y="42259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1203787" y="42259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850486" y="4151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774286" y="41343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932276" y="4168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1015369" y="42087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1297640" y="42133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1380082" y="42352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1458938" y="4248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1538938" y="42087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1628795" y="42046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1904988" y="40944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1741013" y="4168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1976969" y="40028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1834866" y="412170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689603" y="39237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609599" y="38494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1104899" y="40725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1199108" y="40725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845807" y="3998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769607" y="39809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927597" y="4015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1010690" y="40553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1292961" y="40599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1375403" y="40818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1454259" y="40952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1534259" y="40553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1624116" y="40512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1900309" y="39410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1736334" y="4015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1972290" y="38494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1830187" y="39682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709268" y="38166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29264" y="37423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1124564" y="396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1218773" y="396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865472" y="38910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789272" y="38738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947262" y="39083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1030355" y="39482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1312626" y="39528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1395068" y="39747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1473924" y="39881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1553924" y="39482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1667541" y="39456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1919974" y="38339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1755999" y="39083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1991955" y="37423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1849852" y="38611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694281" y="37319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614277" y="36576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1109577" y="38807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1203786" y="38807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850485" y="38063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774285" y="37891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932275" y="38235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1015368" y="38635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1297639" y="38681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1380081" y="38900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1458937" y="39034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1538937" y="38635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1628794" y="38593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1904987" y="37492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1741012" y="38235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1976968" y="36576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1834865" y="37764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689605" y="36900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609601" y="36156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1104901" y="38388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1199110" y="38388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845809" y="37644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769609" y="37472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927599" y="37816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1010692" y="38216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1292963" y="38262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1375405" y="38481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1534261" y="38216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1624118" y="38174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1900311" y="37073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1736336" y="37816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1972292" y="36156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1830189" y="37345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709270" y="35829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629266" y="35085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1124566" y="373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1218775" y="373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865474" y="36573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789274" y="36401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947264" y="36745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1030357" y="37145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1312628" y="37191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1395070" y="37410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1473926" y="37544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1553926" y="37145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1667543" y="3711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1919976" y="36002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1756001" y="36745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1991957" y="35085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1849854" y="36274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694283" y="34982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614279" y="3423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1109579" y="36470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1203788" y="36470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850487" y="35726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774287" y="35554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932277" y="35898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1015370" y="36297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1297641" y="36344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1380083" y="36562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1458939" y="36697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1538939" y="36297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1628796" y="36256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1904989" y="35154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1741014" y="35898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1976970" y="3423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1834867" y="35427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689604" y="334483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609600" y="327045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7" name="Oval 176"/>
          <p:cNvSpPr/>
          <p:nvPr/>
        </p:nvSpPr>
        <p:spPr bwMode="auto">
          <a:xfrm>
            <a:off x="1104900" y="34936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Oval 177"/>
          <p:cNvSpPr/>
          <p:nvPr/>
        </p:nvSpPr>
        <p:spPr bwMode="auto">
          <a:xfrm>
            <a:off x="1199109" y="34936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845808" y="34192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769608" y="34019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927598" y="34364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1010691" y="34763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1292962" y="34810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1375404" y="35028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1454260" y="35162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1534260" y="34763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1624117" y="34722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8" name="Oval 187"/>
          <p:cNvSpPr/>
          <p:nvPr/>
        </p:nvSpPr>
        <p:spPr bwMode="auto">
          <a:xfrm>
            <a:off x="1900310" y="33620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9" name="Oval 188"/>
          <p:cNvSpPr/>
          <p:nvPr/>
        </p:nvSpPr>
        <p:spPr bwMode="auto">
          <a:xfrm>
            <a:off x="1736335" y="34364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0" name="Oval 189"/>
          <p:cNvSpPr/>
          <p:nvPr/>
        </p:nvSpPr>
        <p:spPr bwMode="auto">
          <a:xfrm>
            <a:off x="1972291" y="327045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1" name="Oval 190"/>
          <p:cNvSpPr/>
          <p:nvPr/>
        </p:nvSpPr>
        <p:spPr bwMode="auto">
          <a:xfrm>
            <a:off x="1830188" y="3389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2" name="Oval 191"/>
          <p:cNvSpPr/>
          <p:nvPr/>
        </p:nvSpPr>
        <p:spPr bwMode="auto">
          <a:xfrm>
            <a:off x="709269" y="32377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3" name="Oval 192"/>
          <p:cNvSpPr/>
          <p:nvPr/>
        </p:nvSpPr>
        <p:spPr bwMode="auto">
          <a:xfrm>
            <a:off x="629265" y="31633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4" name="Oval 193"/>
          <p:cNvSpPr/>
          <p:nvPr/>
        </p:nvSpPr>
        <p:spPr bwMode="auto">
          <a:xfrm>
            <a:off x="1124565" y="338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5" name="Oval 194"/>
          <p:cNvSpPr/>
          <p:nvPr/>
        </p:nvSpPr>
        <p:spPr bwMode="auto">
          <a:xfrm>
            <a:off x="1218774" y="338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6" name="Oval 195"/>
          <p:cNvSpPr/>
          <p:nvPr/>
        </p:nvSpPr>
        <p:spPr bwMode="auto">
          <a:xfrm>
            <a:off x="865473" y="33121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7" name="Oval 196"/>
          <p:cNvSpPr/>
          <p:nvPr/>
        </p:nvSpPr>
        <p:spPr bwMode="auto">
          <a:xfrm>
            <a:off x="789273" y="32948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8" name="Oval 197"/>
          <p:cNvSpPr/>
          <p:nvPr/>
        </p:nvSpPr>
        <p:spPr bwMode="auto">
          <a:xfrm>
            <a:off x="947263" y="33293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9" name="Oval 198"/>
          <p:cNvSpPr/>
          <p:nvPr/>
        </p:nvSpPr>
        <p:spPr bwMode="auto">
          <a:xfrm>
            <a:off x="1030356" y="33692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0" name="Oval 199"/>
          <p:cNvSpPr/>
          <p:nvPr/>
        </p:nvSpPr>
        <p:spPr bwMode="auto">
          <a:xfrm>
            <a:off x="1312627" y="33739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1" name="Oval 200"/>
          <p:cNvSpPr/>
          <p:nvPr/>
        </p:nvSpPr>
        <p:spPr bwMode="auto">
          <a:xfrm>
            <a:off x="1395069" y="33957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2" name="Oval 201"/>
          <p:cNvSpPr/>
          <p:nvPr/>
        </p:nvSpPr>
        <p:spPr bwMode="auto">
          <a:xfrm>
            <a:off x="1473925" y="34091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3" name="Oval 202"/>
          <p:cNvSpPr/>
          <p:nvPr/>
        </p:nvSpPr>
        <p:spPr bwMode="auto">
          <a:xfrm>
            <a:off x="1553925" y="33692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4" name="Oval 203"/>
          <p:cNvSpPr/>
          <p:nvPr/>
        </p:nvSpPr>
        <p:spPr bwMode="auto">
          <a:xfrm>
            <a:off x="1667542" y="3366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5" name="Oval 204"/>
          <p:cNvSpPr/>
          <p:nvPr/>
        </p:nvSpPr>
        <p:spPr bwMode="auto">
          <a:xfrm>
            <a:off x="1919975" y="32549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6" name="Oval 205"/>
          <p:cNvSpPr/>
          <p:nvPr/>
        </p:nvSpPr>
        <p:spPr bwMode="auto">
          <a:xfrm>
            <a:off x="1756000" y="33293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7" name="Oval 206"/>
          <p:cNvSpPr/>
          <p:nvPr/>
        </p:nvSpPr>
        <p:spPr bwMode="auto">
          <a:xfrm>
            <a:off x="1991956" y="31633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8" name="Oval 207"/>
          <p:cNvSpPr/>
          <p:nvPr/>
        </p:nvSpPr>
        <p:spPr bwMode="auto">
          <a:xfrm>
            <a:off x="1849853" y="328223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9" name="Oval 208"/>
          <p:cNvSpPr/>
          <p:nvPr/>
        </p:nvSpPr>
        <p:spPr bwMode="auto">
          <a:xfrm>
            <a:off x="694282" y="31530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0" name="Oval 209"/>
          <p:cNvSpPr/>
          <p:nvPr/>
        </p:nvSpPr>
        <p:spPr bwMode="auto">
          <a:xfrm>
            <a:off x="614278" y="3078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1" name="Oval 210"/>
          <p:cNvSpPr/>
          <p:nvPr/>
        </p:nvSpPr>
        <p:spPr bwMode="auto">
          <a:xfrm>
            <a:off x="1109578" y="33017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2" name="Oval 211"/>
          <p:cNvSpPr/>
          <p:nvPr/>
        </p:nvSpPr>
        <p:spPr bwMode="auto">
          <a:xfrm>
            <a:off x="1203787" y="33017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3" name="Oval 212"/>
          <p:cNvSpPr/>
          <p:nvPr/>
        </p:nvSpPr>
        <p:spPr bwMode="auto">
          <a:xfrm>
            <a:off x="850486" y="3227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4" name="Oval 213"/>
          <p:cNvSpPr/>
          <p:nvPr/>
        </p:nvSpPr>
        <p:spPr bwMode="auto">
          <a:xfrm>
            <a:off x="774286" y="32101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5" name="Oval 214"/>
          <p:cNvSpPr/>
          <p:nvPr/>
        </p:nvSpPr>
        <p:spPr bwMode="auto">
          <a:xfrm>
            <a:off x="932276" y="32446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6" name="Oval 215"/>
          <p:cNvSpPr/>
          <p:nvPr/>
        </p:nvSpPr>
        <p:spPr bwMode="auto">
          <a:xfrm>
            <a:off x="1015369" y="32845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7" name="Oval 216"/>
          <p:cNvSpPr/>
          <p:nvPr/>
        </p:nvSpPr>
        <p:spPr bwMode="auto">
          <a:xfrm>
            <a:off x="1297640" y="32891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8" name="Oval 217"/>
          <p:cNvSpPr/>
          <p:nvPr/>
        </p:nvSpPr>
        <p:spPr bwMode="auto">
          <a:xfrm>
            <a:off x="1380082" y="33110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9" name="Oval 218"/>
          <p:cNvSpPr/>
          <p:nvPr/>
        </p:nvSpPr>
        <p:spPr bwMode="auto">
          <a:xfrm>
            <a:off x="1458938" y="33244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0" name="Oval 219"/>
          <p:cNvSpPr/>
          <p:nvPr/>
        </p:nvSpPr>
        <p:spPr bwMode="auto">
          <a:xfrm>
            <a:off x="1538938" y="32845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1" name="Oval 220"/>
          <p:cNvSpPr/>
          <p:nvPr/>
        </p:nvSpPr>
        <p:spPr bwMode="auto">
          <a:xfrm>
            <a:off x="1628795" y="32804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2" name="Oval 221"/>
          <p:cNvSpPr/>
          <p:nvPr/>
        </p:nvSpPr>
        <p:spPr bwMode="auto">
          <a:xfrm>
            <a:off x="1904988" y="31702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3" name="Oval 222"/>
          <p:cNvSpPr/>
          <p:nvPr/>
        </p:nvSpPr>
        <p:spPr bwMode="auto">
          <a:xfrm>
            <a:off x="1741013" y="32446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4" name="Oval 223"/>
          <p:cNvSpPr/>
          <p:nvPr/>
        </p:nvSpPr>
        <p:spPr bwMode="auto">
          <a:xfrm>
            <a:off x="1976969" y="3078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5" name="Oval 224"/>
          <p:cNvSpPr/>
          <p:nvPr/>
        </p:nvSpPr>
        <p:spPr bwMode="auto">
          <a:xfrm>
            <a:off x="1834866" y="319752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4" name="Group 3"/>
          <p:cNvGrpSpPr/>
          <p:nvPr/>
        </p:nvGrpSpPr>
        <p:grpSpPr>
          <a:xfrm rot="10800000">
            <a:off x="600336" y="2721766"/>
            <a:ext cx="1467465" cy="711234"/>
            <a:chOff x="2342535" y="3243650"/>
            <a:chExt cx="1467465" cy="711234"/>
          </a:xfrm>
        </p:grpSpPr>
        <p:sp>
          <p:nvSpPr>
            <p:cNvPr id="226" name="Oval 225"/>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7" name="Oval 226"/>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8" name="Oval 227"/>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9" name="Oval 228"/>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0" name="Oval 229"/>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1" name="Oval 230"/>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2" name="Oval 231"/>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3" name="Oval 232"/>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4" name="Oval 233"/>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5" name="Oval 234"/>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6" name="Oval 235"/>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7" name="Oval 236"/>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8" name="Oval 237"/>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9" name="Oval 238"/>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0" name="Oval 239"/>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1" name="Oval 240"/>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2" name="Oval 241"/>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3" name="Oval 242"/>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4" name="Oval 243"/>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5" name="Oval 244"/>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6" name="Oval 245"/>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7" name="Oval 246"/>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8" name="Oval 247"/>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9" name="Oval 248"/>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0" name="Oval 249"/>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1" name="Oval 250"/>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2" name="Oval 251"/>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3" name="Oval 252"/>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4" name="Oval 253"/>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5" name="Oval 254"/>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6" name="Oval 255"/>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7" name="Oval 256"/>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8" name="Oval 257"/>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9" name="Oval 258"/>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0" name="Oval 259"/>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1" name="Oval 260"/>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2" name="Oval 261"/>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3" name="Oval 262"/>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4" name="Oval 263"/>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5" name="Oval 264"/>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6" name="Oval 265"/>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7" name="Oval 266"/>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8" name="Oval 267"/>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9" name="Oval 268"/>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0" name="Oval 269"/>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1" name="Oval 270"/>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2" name="Oval 271"/>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3" name="Oval 272"/>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4" name="Oval 273"/>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5" name="Oval 274"/>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6" name="Oval 275"/>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7" name="Oval 276"/>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8" name="Oval 277"/>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9" name="Oval 278"/>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0" name="Oval 279"/>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1" name="Oval 280"/>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2" name="Oval 281"/>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3" name="Oval 282"/>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4" name="Oval 283"/>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5" name="Oval 284"/>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6" name="Oval 285"/>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7" name="Oval 286"/>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8" name="Oval 287"/>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9" name="Oval 288"/>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0" name="Oval 289"/>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1" name="Oval 290"/>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2" name="Oval 291"/>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3" name="Oval 292"/>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4" name="Oval 293"/>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5" name="Oval 294"/>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6" name="Oval 295"/>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7" name="Oval 296"/>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8" name="Oval 297"/>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9" name="Oval 298"/>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0" name="Oval 299"/>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1" name="Oval 300"/>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2" name="Oval 301"/>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3" name="Oval 302"/>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4" name="Oval 303"/>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5" name="Oval 304"/>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6" name="Oval 305"/>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7" name="Oval 306"/>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8" name="Oval 307"/>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9" name="Oval 308"/>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0" name="Oval 309"/>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1" name="Oval 310"/>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2" name="Oval 311"/>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3" name="Oval 312"/>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4" name="Oval 313"/>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5" name="Oval 314"/>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6" name="Oval 315"/>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7" name="Oval 316"/>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8" name="Oval 317"/>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9" name="Oval 318"/>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0" name="Oval 319"/>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1" name="Oval 320"/>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2" name="Oval 321"/>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Oval 322"/>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Oval 323"/>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Oval 324"/>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Oval 325"/>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7" name="Oval 326"/>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Oval 327"/>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Oval 328"/>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Oval 329"/>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Oval 330"/>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Oval 331"/>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Oval 332"/>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Oval 333"/>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Oval 334"/>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6" name="Oval 335"/>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7" name="Oval 336"/>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8" name="Oval 337"/>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Oval 338"/>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0" name="Oval 339"/>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Oval 340"/>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2" name="Oval 341"/>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3" name="Oval 342"/>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4" name="Oval 343"/>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7" name="Flowchart: Magnetic Disk 346"/>
          <p:cNvSpPr/>
          <p:nvPr/>
        </p:nvSpPr>
        <p:spPr bwMode="auto">
          <a:xfrm>
            <a:off x="619643" y="2609302"/>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Flowchart: Magnetic Disk 1"/>
          <p:cNvSpPr/>
          <p:nvPr/>
        </p:nvSpPr>
        <p:spPr bwMode="auto">
          <a:xfrm>
            <a:off x="609600" y="2590800"/>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8" name="Oval 347"/>
          <p:cNvSpPr/>
          <p:nvPr/>
        </p:nvSpPr>
        <p:spPr bwMode="auto">
          <a:xfrm>
            <a:off x="2547759" y="4297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9" name="Oval 348"/>
          <p:cNvSpPr/>
          <p:nvPr/>
        </p:nvSpPr>
        <p:spPr bwMode="auto">
          <a:xfrm>
            <a:off x="2467755" y="4223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0" name="Oval 349"/>
          <p:cNvSpPr/>
          <p:nvPr/>
        </p:nvSpPr>
        <p:spPr bwMode="auto">
          <a:xfrm>
            <a:off x="2963055" y="44462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1" name="Oval 350"/>
          <p:cNvSpPr/>
          <p:nvPr/>
        </p:nvSpPr>
        <p:spPr bwMode="auto">
          <a:xfrm>
            <a:off x="3057264" y="44462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2" name="Oval 351"/>
          <p:cNvSpPr/>
          <p:nvPr/>
        </p:nvSpPr>
        <p:spPr bwMode="auto">
          <a:xfrm>
            <a:off x="2703963" y="43718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3" name="Oval 352"/>
          <p:cNvSpPr/>
          <p:nvPr/>
        </p:nvSpPr>
        <p:spPr bwMode="auto">
          <a:xfrm>
            <a:off x="2627763" y="43546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4" name="Oval 353"/>
          <p:cNvSpPr/>
          <p:nvPr/>
        </p:nvSpPr>
        <p:spPr bwMode="auto">
          <a:xfrm>
            <a:off x="2785753" y="43890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5" name="Oval 354"/>
          <p:cNvSpPr/>
          <p:nvPr/>
        </p:nvSpPr>
        <p:spPr bwMode="auto">
          <a:xfrm>
            <a:off x="2868846" y="44289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6" name="Oval 355"/>
          <p:cNvSpPr/>
          <p:nvPr/>
        </p:nvSpPr>
        <p:spPr bwMode="auto">
          <a:xfrm>
            <a:off x="3151117" y="44336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7" name="Oval 356"/>
          <p:cNvSpPr/>
          <p:nvPr/>
        </p:nvSpPr>
        <p:spPr bwMode="auto">
          <a:xfrm>
            <a:off x="3233559" y="4455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8" name="Oval 357"/>
          <p:cNvSpPr/>
          <p:nvPr/>
        </p:nvSpPr>
        <p:spPr bwMode="auto">
          <a:xfrm>
            <a:off x="3312415" y="44689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9" name="Oval 358"/>
          <p:cNvSpPr/>
          <p:nvPr/>
        </p:nvSpPr>
        <p:spPr bwMode="auto">
          <a:xfrm>
            <a:off x="3392415" y="44289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0" name="Oval 359"/>
          <p:cNvSpPr/>
          <p:nvPr/>
        </p:nvSpPr>
        <p:spPr bwMode="auto">
          <a:xfrm>
            <a:off x="3482272" y="44248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1" name="Oval 360"/>
          <p:cNvSpPr/>
          <p:nvPr/>
        </p:nvSpPr>
        <p:spPr bwMode="auto">
          <a:xfrm>
            <a:off x="3758465" y="4314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2" name="Oval 361"/>
          <p:cNvSpPr/>
          <p:nvPr/>
        </p:nvSpPr>
        <p:spPr bwMode="auto">
          <a:xfrm>
            <a:off x="3594490" y="43890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3" name="Oval 362"/>
          <p:cNvSpPr/>
          <p:nvPr/>
        </p:nvSpPr>
        <p:spPr bwMode="auto">
          <a:xfrm>
            <a:off x="3830446" y="4223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4" name="Oval 363"/>
          <p:cNvSpPr/>
          <p:nvPr/>
        </p:nvSpPr>
        <p:spPr bwMode="auto">
          <a:xfrm>
            <a:off x="3688343" y="43419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5" name="Oval 364"/>
          <p:cNvSpPr/>
          <p:nvPr/>
        </p:nvSpPr>
        <p:spPr bwMode="auto">
          <a:xfrm>
            <a:off x="2567424" y="4190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6" name="Oval 365"/>
          <p:cNvSpPr/>
          <p:nvPr/>
        </p:nvSpPr>
        <p:spPr bwMode="auto">
          <a:xfrm>
            <a:off x="2487420" y="41159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7" name="Oval 366"/>
          <p:cNvSpPr/>
          <p:nvPr/>
        </p:nvSpPr>
        <p:spPr bwMode="auto">
          <a:xfrm>
            <a:off x="2982720" y="433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8" name="Oval 367"/>
          <p:cNvSpPr/>
          <p:nvPr/>
        </p:nvSpPr>
        <p:spPr bwMode="auto">
          <a:xfrm>
            <a:off x="3076929" y="433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9" name="Oval 368"/>
          <p:cNvSpPr/>
          <p:nvPr/>
        </p:nvSpPr>
        <p:spPr bwMode="auto">
          <a:xfrm>
            <a:off x="2723628" y="42647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0" name="Oval 369"/>
          <p:cNvSpPr/>
          <p:nvPr/>
        </p:nvSpPr>
        <p:spPr bwMode="auto">
          <a:xfrm>
            <a:off x="2647428" y="42475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1" name="Oval 370"/>
          <p:cNvSpPr/>
          <p:nvPr/>
        </p:nvSpPr>
        <p:spPr bwMode="auto">
          <a:xfrm>
            <a:off x="2805418" y="42819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2" name="Oval 371"/>
          <p:cNvSpPr/>
          <p:nvPr/>
        </p:nvSpPr>
        <p:spPr bwMode="auto">
          <a:xfrm>
            <a:off x="2888511" y="43218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3" name="Oval 372"/>
          <p:cNvSpPr/>
          <p:nvPr/>
        </p:nvSpPr>
        <p:spPr bwMode="auto">
          <a:xfrm>
            <a:off x="3170782" y="432653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4" name="Oval 373"/>
          <p:cNvSpPr/>
          <p:nvPr/>
        </p:nvSpPr>
        <p:spPr bwMode="auto">
          <a:xfrm>
            <a:off x="3253224" y="4348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5" name="Oval 374"/>
          <p:cNvSpPr/>
          <p:nvPr/>
        </p:nvSpPr>
        <p:spPr bwMode="auto">
          <a:xfrm>
            <a:off x="3332080" y="43618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6" name="Oval 375"/>
          <p:cNvSpPr/>
          <p:nvPr/>
        </p:nvSpPr>
        <p:spPr bwMode="auto">
          <a:xfrm>
            <a:off x="3412080" y="43218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7" name="Oval 376"/>
          <p:cNvSpPr/>
          <p:nvPr/>
        </p:nvSpPr>
        <p:spPr bwMode="auto">
          <a:xfrm>
            <a:off x="3525697" y="43193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8" name="Oval 377"/>
          <p:cNvSpPr/>
          <p:nvPr/>
        </p:nvSpPr>
        <p:spPr bwMode="auto">
          <a:xfrm>
            <a:off x="3778130" y="4207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9" name="Oval 378"/>
          <p:cNvSpPr/>
          <p:nvPr/>
        </p:nvSpPr>
        <p:spPr bwMode="auto">
          <a:xfrm>
            <a:off x="3614155" y="42819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0" name="Oval 379"/>
          <p:cNvSpPr/>
          <p:nvPr/>
        </p:nvSpPr>
        <p:spPr bwMode="auto">
          <a:xfrm>
            <a:off x="3850111" y="41159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1" name="Oval 380"/>
          <p:cNvSpPr/>
          <p:nvPr/>
        </p:nvSpPr>
        <p:spPr bwMode="auto">
          <a:xfrm>
            <a:off x="3708008" y="423485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2" name="Oval 381"/>
          <p:cNvSpPr/>
          <p:nvPr/>
        </p:nvSpPr>
        <p:spPr bwMode="auto">
          <a:xfrm>
            <a:off x="2552437" y="4105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3" name="Oval 382"/>
          <p:cNvSpPr/>
          <p:nvPr/>
        </p:nvSpPr>
        <p:spPr bwMode="auto">
          <a:xfrm>
            <a:off x="2472433" y="40312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4" name="Oval 383"/>
          <p:cNvSpPr/>
          <p:nvPr/>
        </p:nvSpPr>
        <p:spPr bwMode="auto">
          <a:xfrm>
            <a:off x="2967733" y="42544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5" name="Oval 384"/>
          <p:cNvSpPr/>
          <p:nvPr/>
        </p:nvSpPr>
        <p:spPr bwMode="auto">
          <a:xfrm>
            <a:off x="3061942" y="42544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6" name="Oval 385"/>
          <p:cNvSpPr/>
          <p:nvPr/>
        </p:nvSpPr>
        <p:spPr bwMode="auto">
          <a:xfrm>
            <a:off x="2708641" y="41800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7" name="Oval 386"/>
          <p:cNvSpPr/>
          <p:nvPr/>
        </p:nvSpPr>
        <p:spPr bwMode="auto">
          <a:xfrm>
            <a:off x="2632441" y="41628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8" name="Oval 387"/>
          <p:cNvSpPr/>
          <p:nvPr/>
        </p:nvSpPr>
        <p:spPr bwMode="auto">
          <a:xfrm>
            <a:off x="2790431" y="41972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9" name="Oval 388"/>
          <p:cNvSpPr/>
          <p:nvPr/>
        </p:nvSpPr>
        <p:spPr bwMode="auto">
          <a:xfrm>
            <a:off x="2873524" y="42371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0" name="Oval 389"/>
          <p:cNvSpPr/>
          <p:nvPr/>
        </p:nvSpPr>
        <p:spPr bwMode="auto">
          <a:xfrm>
            <a:off x="3155795" y="424181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1" name="Oval 390"/>
          <p:cNvSpPr/>
          <p:nvPr/>
        </p:nvSpPr>
        <p:spPr bwMode="auto">
          <a:xfrm>
            <a:off x="3238237" y="4263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2" name="Oval 391"/>
          <p:cNvSpPr/>
          <p:nvPr/>
        </p:nvSpPr>
        <p:spPr bwMode="auto">
          <a:xfrm>
            <a:off x="3317093" y="42771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3" name="Oval 392"/>
          <p:cNvSpPr/>
          <p:nvPr/>
        </p:nvSpPr>
        <p:spPr bwMode="auto">
          <a:xfrm>
            <a:off x="3397093" y="42371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4" name="Oval 393"/>
          <p:cNvSpPr/>
          <p:nvPr/>
        </p:nvSpPr>
        <p:spPr bwMode="auto">
          <a:xfrm>
            <a:off x="3486950" y="42330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5" name="Oval 394"/>
          <p:cNvSpPr/>
          <p:nvPr/>
        </p:nvSpPr>
        <p:spPr bwMode="auto">
          <a:xfrm>
            <a:off x="3763143" y="4122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6" name="Oval 395"/>
          <p:cNvSpPr/>
          <p:nvPr/>
        </p:nvSpPr>
        <p:spPr bwMode="auto">
          <a:xfrm>
            <a:off x="3599168" y="41972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7" name="Oval 396"/>
          <p:cNvSpPr/>
          <p:nvPr/>
        </p:nvSpPr>
        <p:spPr bwMode="auto">
          <a:xfrm>
            <a:off x="3835124" y="40312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8" name="Oval 397"/>
          <p:cNvSpPr/>
          <p:nvPr/>
        </p:nvSpPr>
        <p:spPr bwMode="auto">
          <a:xfrm>
            <a:off x="3693021" y="41501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9" name="Oval 398"/>
          <p:cNvSpPr/>
          <p:nvPr/>
        </p:nvSpPr>
        <p:spPr bwMode="auto">
          <a:xfrm>
            <a:off x="2547758" y="3952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0" name="Oval 399"/>
          <p:cNvSpPr/>
          <p:nvPr/>
        </p:nvSpPr>
        <p:spPr bwMode="auto">
          <a:xfrm>
            <a:off x="2467754" y="38778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1" name="Oval 400"/>
          <p:cNvSpPr/>
          <p:nvPr/>
        </p:nvSpPr>
        <p:spPr bwMode="auto">
          <a:xfrm>
            <a:off x="2963054" y="41009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2" name="Oval 401"/>
          <p:cNvSpPr/>
          <p:nvPr/>
        </p:nvSpPr>
        <p:spPr bwMode="auto">
          <a:xfrm>
            <a:off x="3057263" y="41009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3" name="Oval 402"/>
          <p:cNvSpPr/>
          <p:nvPr/>
        </p:nvSpPr>
        <p:spPr bwMode="auto">
          <a:xfrm>
            <a:off x="2703962" y="40266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4" name="Oval 403"/>
          <p:cNvSpPr/>
          <p:nvPr/>
        </p:nvSpPr>
        <p:spPr bwMode="auto">
          <a:xfrm>
            <a:off x="2627762" y="40093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5" name="Oval 404"/>
          <p:cNvSpPr/>
          <p:nvPr/>
        </p:nvSpPr>
        <p:spPr bwMode="auto">
          <a:xfrm>
            <a:off x="2785752" y="40438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6" name="Oval 405"/>
          <p:cNvSpPr/>
          <p:nvPr/>
        </p:nvSpPr>
        <p:spPr bwMode="auto">
          <a:xfrm>
            <a:off x="2868845" y="40837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7" name="Oval 406"/>
          <p:cNvSpPr/>
          <p:nvPr/>
        </p:nvSpPr>
        <p:spPr bwMode="auto">
          <a:xfrm>
            <a:off x="3151116" y="40883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8" name="Oval 407"/>
          <p:cNvSpPr/>
          <p:nvPr/>
        </p:nvSpPr>
        <p:spPr bwMode="auto">
          <a:xfrm>
            <a:off x="3233558" y="4110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9" name="Oval 408"/>
          <p:cNvSpPr/>
          <p:nvPr/>
        </p:nvSpPr>
        <p:spPr bwMode="auto">
          <a:xfrm>
            <a:off x="3312414" y="41236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0" name="Oval 409"/>
          <p:cNvSpPr/>
          <p:nvPr/>
        </p:nvSpPr>
        <p:spPr bwMode="auto">
          <a:xfrm>
            <a:off x="3392414" y="40837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1" name="Oval 410"/>
          <p:cNvSpPr/>
          <p:nvPr/>
        </p:nvSpPr>
        <p:spPr bwMode="auto">
          <a:xfrm>
            <a:off x="3482271" y="40796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2" name="Oval 411"/>
          <p:cNvSpPr/>
          <p:nvPr/>
        </p:nvSpPr>
        <p:spPr bwMode="auto">
          <a:xfrm>
            <a:off x="3758464" y="3969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3" name="Oval 412"/>
          <p:cNvSpPr/>
          <p:nvPr/>
        </p:nvSpPr>
        <p:spPr bwMode="auto">
          <a:xfrm>
            <a:off x="3594489" y="40438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4" name="Oval 413"/>
          <p:cNvSpPr/>
          <p:nvPr/>
        </p:nvSpPr>
        <p:spPr bwMode="auto">
          <a:xfrm>
            <a:off x="3830445" y="38778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5" name="Oval 414"/>
          <p:cNvSpPr/>
          <p:nvPr/>
        </p:nvSpPr>
        <p:spPr bwMode="auto">
          <a:xfrm>
            <a:off x="3688342" y="39967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6" name="Oval 415"/>
          <p:cNvSpPr/>
          <p:nvPr/>
        </p:nvSpPr>
        <p:spPr bwMode="auto">
          <a:xfrm>
            <a:off x="2567423" y="3845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7" name="Oval 416"/>
          <p:cNvSpPr/>
          <p:nvPr/>
        </p:nvSpPr>
        <p:spPr bwMode="auto">
          <a:xfrm>
            <a:off x="2487419" y="37707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8" name="Oval 417"/>
          <p:cNvSpPr/>
          <p:nvPr/>
        </p:nvSpPr>
        <p:spPr bwMode="auto">
          <a:xfrm>
            <a:off x="2982719" y="399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9" name="Oval 418"/>
          <p:cNvSpPr/>
          <p:nvPr/>
        </p:nvSpPr>
        <p:spPr bwMode="auto">
          <a:xfrm>
            <a:off x="3076928" y="399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0" name="Oval 419"/>
          <p:cNvSpPr/>
          <p:nvPr/>
        </p:nvSpPr>
        <p:spPr bwMode="auto">
          <a:xfrm>
            <a:off x="2723627" y="39195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1" name="Oval 420"/>
          <p:cNvSpPr/>
          <p:nvPr/>
        </p:nvSpPr>
        <p:spPr bwMode="auto">
          <a:xfrm>
            <a:off x="2647427" y="39022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2" name="Oval 421"/>
          <p:cNvSpPr/>
          <p:nvPr/>
        </p:nvSpPr>
        <p:spPr bwMode="auto">
          <a:xfrm>
            <a:off x="2805417" y="39367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3" name="Oval 422"/>
          <p:cNvSpPr/>
          <p:nvPr/>
        </p:nvSpPr>
        <p:spPr bwMode="auto">
          <a:xfrm>
            <a:off x="2888510" y="39766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4" name="Oval 423"/>
          <p:cNvSpPr/>
          <p:nvPr/>
        </p:nvSpPr>
        <p:spPr bwMode="auto">
          <a:xfrm>
            <a:off x="3170781" y="39813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5" name="Oval 424"/>
          <p:cNvSpPr/>
          <p:nvPr/>
        </p:nvSpPr>
        <p:spPr bwMode="auto">
          <a:xfrm>
            <a:off x="3253223" y="4003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6" name="Oval 425"/>
          <p:cNvSpPr/>
          <p:nvPr/>
        </p:nvSpPr>
        <p:spPr bwMode="auto">
          <a:xfrm>
            <a:off x="3332079" y="40165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7" name="Oval 426"/>
          <p:cNvSpPr/>
          <p:nvPr/>
        </p:nvSpPr>
        <p:spPr bwMode="auto">
          <a:xfrm>
            <a:off x="3412079" y="39766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8" name="Oval 427"/>
          <p:cNvSpPr/>
          <p:nvPr/>
        </p:nvSpPr>
        <p:spPr bwMode="auto">
          <a:xfrm>
            <a:off x="3525696" y="39740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9" name="Oval 428"/>
          <p:cNvSpPr/>
          <p:nvPr/>
        </p:nvSpPr>
        <p:spPr bwMode="auto">
          <a:xfrm>
            <a:off x="3778129" y="3862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0" name="Oval 429"/>
          <p:cNvSpPr/>
          <p:nvPr/>
        </p:nvSpPr>
        <p:spPr bwMode="auto">
          <a:xfrm>
            <a:off x="3614154" y="39367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1" name="Oval 430"/>
          <p:cNvSpPr/>
          <p:nvPr/>
        </p:nvSpPr>
        <p:spPr bwMode="auto">
          <a:xfrm>
            <a:off x="3850110" y="37707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2" name="Oval 431"/>
          <p:cNvSpPr/>
          <p:nvPr/>
        </p:nvSpPr>
        <p:spPr bwMode="auto">
          <a:xfrm>
            <a:off x="3708007" y="388962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3" name="Oval 432"/>
          <p:cNvSpPr/>
          <p:nvPr/>
        </p:nvSpPr>
        <p:spPr bwMode="auto">
          <a:xfrm>
            <a:off x="2552436" y="3760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4" name="Oval 433"/>
          <p:cNvSpPr/>
          <p:nvPr/>
        </p:nvSpPr>
        <p:spPr bwMode="auto">
          <a:xfrm>
            <a:off x="2472432" y="36860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5" name="Oval 434"/>
          <p:cNvSpPr/>
          <p:nvPr/>
        </p:nvSpPr>
        <p:spPr bwMode="auto">
          <a:xfrm>
            <a:off x="2967732" y="39091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6" name="Oval 435"/>
          <p:cNvSpPr/>
          <p:nvPr/>
        </p:nvSpPr>
        <p:spPr bwMode="auto">
          <a:xfrm>
            <a:off x="3061941" y="39091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7" name="Oval 436"/>
          <p:cNvSpPr/>
          <p:nvPr/>
        </p:nvSpPr>
        <p:spPr bwMode="auto">
          <a:xfrm>
            <a:off x="2708640" y="38348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8" name="Oval 437"/>
          <p:cNvSpPr/>
          <p:nvPr/>
        </p:nvSpPr>
        <p:spPr bwMode="auto">
          <a:xfrm>
            <a:off x="2632440" y="38175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9" name="Oval 438"/>
          <p:cNvSpPr/>
          <p:nvPr/>
        </p:nvSpPr>
        <p:spPr bwMode="auto">
          <a:xfrm>
            <a:off x="2790430" y="38520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0" name="Oval 439"/>
          <p:cNvSpPr/>
          <p:nvPr/>
        </p:nvSpPr>
        <p:spPr bwMode="auto">
          <a:xfrm>
            <a:off x="2873523" y="38919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1" name="Oval 440"/>
          <p:cNvSpPr/>
          <p:nvPr/>
        </p:nvSpPr>
        <p:spPr bwMode="auto">
          <a:xfrm>
            <a:off x="3155794" y="389658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2" name="Oval 441"/>
          <p:cNvSpPr/>
          <p:nvPr/>
        </p:nvSpPr>
        <p:spPr bwMode="auto">
          <a:xfrm>
            <a:off x="3238236" y="3918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3" name="Oval 442"/>
          <p:cNvSpPr/>
          <p:nvPr/>
        </p:nvSpPr>
        <p:spPr bwMode="auto">
          <a:xfrm>
            <a:off x="3317092" y="39318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4" name="Oval 443"/>
          <p:cNvSpPr/>
          <p:nvPr/>
        </p:nvSpPr>
        <p:spPr bwMode="auto">
          <a:xfrm>
            <a:off x="3397092" y="38919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5" name="Oval 444"/>
          <p:cNvSpPr/>
          <p:nvPr/>
        </p:nvSpPr>
        <p:spPr bwMode="auto">
          <a:xfrm>
            <a:off x="3486949" y="38878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6" name="Oval 445"/>
          <p:cNvSpPr/>
          <p:nvPr/>
        </p:nvSpPr>
        <p:spPr bwMode="auto">
          <a:xfrm>
            <a:off x="3763142" y="3777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7" name="Oval 446"/>
          <p:cNvSpPr/>
          <p:nvPr/>
        </p:nvSpPr>
        <p:spPr bwMode="auto">
          <a:xfrm>
            <a:off x="3599167" y="38520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8" name="Oval 447"/>
          <p:cNvSpPr/>
          <p:nvPr/>
        </p:nvSpPr>
        <p:spPr bwMode="auto">
          <a:xfrm>
            <a:off x="3835123" y="36860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9" name="Oval 448"/>
          <p:cNvSpPr/>
          <p:nvPr/>
        </p:nvSpPr>
        <p:spPr bwMode="auto">
          <a:xfrm>
            <a:off x="3693020" y="38049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0" name="Oval 449"/>
          <p:cNvSpPr/>
          <p:nvPr/>
        </p:nvSpPr>
        <p:spPr bwMode="auto">
          <a:xfrm>
            <a:off x="2547760" y="37185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1" name="Oval 450"/>
          <p:cNvSpPr/>
          <p:nvPr/>
        </p:nvSpPr>
        <p:spPr bwMode="auto">
          <a:xfrm>
            <a:off x="2467756" y="36441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2" name="Oval 451"/>
          <p:cNvSpPr/>
          <p:nvPr/>
        </p:nvSpPr>
        <p:spPr bwMode="auto">
          <a:xfrm>
            <a:off x="2963056" y="3867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3" name="Oval 452"/>
          <p:cNvSpPr/>
          <p:nvPr/>
        </p:nvSpPr>
        <p:spPr bwMode="auto">
          <a:xfrm>
            <a:off x="3057265" y="3867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4" name="Oval 453"/>
          <p:cNvSpPr/>
          <p:nvPr/>
        </p:nvSpPr>
        <p:spPr bwMode="auto">
          <a:xfrm>
            <a:off x="2703964" y="37928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5" name="Oval 454"/>
          <p:cNvSpPr/>
          <p:nvPr/>
        </p:nvSpPr>
        <p:spPr bwMode="auto">
          <a:xfrm>
            <a:off x="2627764" y="37756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6" name="Oval 455"/>
          <p:cNvSpPr/>
          <p:nvPr/>
        </p:nvSpPr>
        <p:spPr bwMode="auto">
          <a:xfrm>
            <a:off x="2785754" y="38101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7" name="Oval 456"/>
          <p:cNvSpPr/>
          <p:nvPr/>
        </p:nvSpPr>
        <p:spPr bwMode="auto">
          <a:xfrm>
            <a:off x="2868847" y="38500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8" name="Oval 457"/>
          <p:cNvSpPr/>
          <p:nvPr/>
        </p:nvSpPr>
        <p:spPr bwMode="auto">
          <a:xfrm>
            <a:off x="3151118" y="38546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9" name="Oval 458"/>
          <p:cNvSpPr/>
          <p:nvPr/>
        </p:nvSpPr>
        <p:spPr bwMode="auto">
          <a:xfrm>
            <a:off x="3233560" y="3876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0" name="Oval 459"/>
          <p:cNvSpPr/>
          <p:nvPr/>
        </p:nvSpPr>
        <p:spPr bwMode="auto">
          <a:xfrm>
            <a:off x="3392416" y="38500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1" name="Oval 460"/>
          <p:cNvSpPr/>
          <p:nvPr/>
        </p:nvSpPr>
        <p:spPr bwMode="auto">
          <a:xfrm>
            <a:off x="3482273" y="38459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2" name="Oval 461"/>
          <p:cNvSpPr/>
          <p:nvPr/>
        </p:nvSpPr>
        <p:spPr bwMode="auto">
          <a:xfrm>
            <a:off x="3758466" y="37357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3" name="Oval 462"/>
          <p:cNvSpPr/>
          <p:nvPr/>
        </p:nvSpPr>
        <p:spPr bwMode="auto">
          <a:xfrm>
            <a:off x="3594491" y="38101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4" name="Oval 463"/>
          <p:cNvSpPr/>
          <p:nvPr/>
        </p:nvSpPr>
        <p:spPr bwMode="auto">
          <a:xfrm>
            <a:off x="3830447" y="36441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5" name="Oval 464"/>
          <p:cNvSpPr/>
          <p:nvPr/>
        </p:nvSpPr>
        <p:spPr bwMode="auto">
          <a:xfrm>
            <a:off x="3688344" y="37629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6" name="Oval 465"/>
          <p:cNvSpPr/>
          <p:nvPr/>
        </p:nvSpPr>
        <p:spPr bwMode="auto">
          <a:xfrm>
            <a:off x="2567425" y="36114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7" name="Oval 466"/>
          <p:cNvSpPr/>
          <p:nvPr/>
        </p:nvSpPr>
        <p:spPr bwMode="auto">
          <a:xfrm>
            <a:off x="2487421" y="35370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8" name="Oval 467"/>
          <p:cNvSpPr/>
          <p:nvPr/>
        </p:nvSpPr>
        <p:spPr bwMode="auto">
          <a:xfrm>
            <a:off x="2982721" y="376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9" name="Oval 468"/>
          <p:cNvSpPr/>
          <p:nvPr/>
        </p:nvSpPr>
        <p:spPr bwMode="auto">
          <a:xfrm>
            <a:off x="3076930" y="376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0" name="Oval 469"/>
          <p:cNvSpPr/>
          <p:nvPr/>
        </p:nvSpPr>
        <p:spPr bwMode="auto">
          <a:xfrm>
            <a:off x="2723629" y="36857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1" name="Oval 470"/>
          <p:cNvSpPr/>
          <p:nvPr/>
        </p:nvSpPr>
        <p:spPr bwMode="auto">
          <a:xfrm>
            <a:off x="2647429" y="36685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2" name="Oval 471"/>
          <p:cNvSpPr/>
          <p:nvPr/>
        </p:nvSpPr>
        <p:spPr bwMode="auto">
          <a:xfrm>
            <a:off x="2805419" y="37030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3" name="Oval 472"/>
          <p:cNvSpPr/>
          <p:nvPr/>
        </p:nvSpPr>
        <p:spPr bwMode="auto">
          <a:xfrm>
            <a:off x="2888512" y="37429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4" name="Oval 473"/>
          <p:cNvSpPr/>
          <p:nvPr/>
        </p:nvSpPr>
        <p:spPr bwMode="auto">
          <a:xfrm>
            <a:off x="3170783" y="37475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5" name="Oval 474"/>
          <p:cNvSpPr/>
          <p:nvPr/>
        </p:nvSpPr>
        <p:spPr bwMode="auto">
          <a:xfrm>
            <a:off x="3253225" y="3769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6" name="Oval 475"/>
          <p:cNvSpPr/>
          <p:nvPr/>
        </p:nvSpPr>
        <p:spPr bwMode="auto">
          <a:xfrm>
            <a:off x="3332081" y="37828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7" name="Oval 476"/>
          <p:cNvSpPr/>
          <p:nvPr/>
        </p:nvSpPr>
        <p:spPr bwMode="auto">
          <a:xfrm>
            <a:off x="3412081" y="37429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8" name="Oval 477"/>
          <p:cNvSpPr/>
          <p:nvPr/>
        </p:nvSpPr>
        <p:spPr bwMode="auto">
          <a:xfrm>
            <a:off x="3525698" y="37403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9" name="Oval 478"/>
          <p:cNvSpPr/>
          <p:nvPr/>
        </p:nvSpPr>
        <p:spPr bwMode="auto">
          <a:xfrm>
            <a:off x="3778131" y="36286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0" name="Oval 479"/>
          <p:cNvSpPr/>
          <p:nvPr/>
        </p:nvSpPr>
        <p:spPr bwMode="auto">
          <a:xfrm>
            <a:off x="3614156" y="37030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1" name="Oval 480"/>
          <p:cNvSpPr/>
          <p:nvPr/>
        </p:nvSpPr>
        <p:spPr bwMode="auto">
          <a:xfrm>
            <a:off x="3850112" y="35370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2" name="Oval 481"/>
          <p:cNvSpPr/>
          <p:nvPr/>
        </p:nvSpPr>
        <p:spPr bwMode="auto">
          <a:xfrm>
            <a:off x="3708009" y="365590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3" name="Oval 482"/>
          <p:cNvSpPr/>
          <p:nvPr/>
        </p:nvSpPr>
        <p:spPr bwMode="auto">
          <a:xfrm>
            <a:off x="2552438" y="35267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4" name="Oval 483"/>
          <p:cNvSpPr/>
          <p:nvPr/>
        </p:nvSpPr>
        <p:spPr bwMode="auto">
          <a:xfrm>
            <a:off x="2472434" y="34523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5" name="Oval 484"/>
          <p:cNvSpPr/>
          <p:nvPr/>
        </p:nvSpPr>
        <p:spPr bwMode="auto">
          <a:xfrm>
            <a:off x="2967734" y="36754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6" name="Oval 485"/>
          <p:cNvSpPr/>
          <p:nvPr/>
        </p:nvSpPr>
        <p:spPr bwMode="auto">
          <a:xfrm>
            <a:off x="3061943" y="367546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7" name="Oval 486"/>
          <p:cNvSpPr/>
          <p:nvPr/>
        </p:nvSpPr>
        <p:spPr bwMode="auto">
          <a:xfrm>
            <a:off x="2708642" y="36010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8" name="Oval 487"/>
          <p:cNvSpPr/>
          <p:nvPr/>
        </p:nvSpPr>
        <p:spPr bwMode="auto">
          <a:xfrm>
            <a:off x="2632442" y="35838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9" name="Oval 488"/>
          <p:cNvSpPr/>
          <p:nvPr/>
        </p:nvSpPr>
        <p:spPr bwMode="auto">
          <a:xfrm>
            <a:off x="2790432" y="36183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0" name="Oval 489"/>
          <p:cNvSpPr/>
          <p:nvPr/>
        </p:nvSpPr>
        <p:spPr bwMode="auto">
          <a:xfrm>
            <a:off x="2873525" y="36582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1" name="Oval 490"/>
          <p:cNvSpPr/>
          <p:nvPr/>
        </p:nvSpPr>
        <p:spPr bwMode="auto">
          <a:xfrm>
            <a:off x="3155796" y="366286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2" name="Oval 491"/>
          <p:cNvSpPr/>
          <p:nvPr/>
        </p:nvSpPr>
        <p:spPr bwMode="auto">
          <a:xfrm>
            <a:off x="3238238" y="3684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3" name="Oval 492"/>
          <p:cNvSpPr/>
          <p:nvPr/>
        </p:nvSpPr>
        <p:spPr bwMode="auto">
          <a:xfrm>
            <a:off x="3317094" y="36981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4" name="Oval 493"/>
          <p:cNvSpPr/>
          <p:nvPr/>
        </p:nvSpPr>
        <p:spPr bwMode="auto">
          <a:xfrm>
            <a:off x="3397094" y="36582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5" name="Oval 494"/>
          <p:cNvSpPr/>
          <p:nvPr/>
        </p:nvSpPr>
        <p:spPr bwMode="auto">
          <a:xfrm>
            <a:off x="3486951" y="36541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6" name="Oval 495"/>
          <p:cNvSpPr/>
          <p:nvPr/>
        </p:nvSpPr>
        <p:spPr bwMode="auto">
          <a:xfrm>
            <a:off x="3763144" y="35439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7" name="Oval 496"/>
          <p:cNvSpPr/>
          <p:nvPr/>
        </p:nvSpPr>
        <p:spPr bwMode="auto">
          <a:xfrm>
            <a:off x="3599169" y="361831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8" name="Oval 497"/>
          <p:cNvSpPr/>
          <p:nvPr/>
        </p:nvSpPr>
        <p:spPr bwMode="auto">
          <a:xfrm>
            <a:off x="3835125" y="34523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9" name="Oval 498"/>
          <p:cNvSpPr/>
          <p:nvPr/>
        </p:nvSpPr>
        <p:spPr bwMode="auto">
          <a:xfrm>
            <a:off x="3693022" y="35711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0" name="Oval 499"/>
          <p:cNvSpPr/>
          <p:nvPr/>
        </p:nvSpPr>
        <p:spPr bwMode="auto">
          <a:xfrm>
            <a:off x="2547759" y="33732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1" name="Oval 500"/>
          <p:cNvSpPr/>
          <p:nvPr/>
        </p:nvSpPr>
        <p:spPr bwMode="auto">
          <a:xfrm>
            <a:off x="2467755" y="32988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2" name="Oval 501"/>
          <p:cNvSpPr/>
          <p:nvPr/>
        </p:nvSpPr>
        <p:spPr bwMode="auto">
          <a:xfrm>
            <a:off x="2963055" y="3522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3" name="Oval 502"/>
          <p:cNvSpPr/>
          <p:nvPr/>
        </p:nvSpPr>
        <p:spPr bwMode="auto">
          <a:xfrm>
            <a:off x="3057264" y="3522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4" name="Oval 503"/>
          <p:cNvSpPr/>
          <p:nvPr/>
        </p:nvSpPr>
        <p:spPr bwMode="auto">
          <a:xfrm>
            <a:off x="2703963" y="34476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5" name="Oval 504"/>
          <p:cNvSpPr/>
          <p:nvPr/>
        </p:nvSpPr>
        <p:spPr bwMode="auto">
          <a:xfrm>
            <a:off x="2627763" y="34304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6" name="Oval 505"/>
          <p:cNvSpPr/>
          <p:nvPr/>
        </p:nvSpPr>
        <p:spPr bwMode="auto">
          <a:xfrm>
            <a:off x="2785753" y="34648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7" name="Oval 506"/>
          <p:cNvSpPr/>
          <p:nvPr/>
        </p:nvSpPr>
        <p:spPr bwMode="auto">
          <a:xfrm>
            <a:off x="2868846" y="35048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8" name="Oval 507"/>
          <p:cNvSpPr/>
          <p:nvPr/>
        </p:nvSpPr>
        <p:spPr bwMode="auto">
          <a:xfrm>
            <a:off x="3151117" y="35094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9" name="Oval 508"/>
          <p:cNvSpPr/>
          <p:nvPr/>
        </p:nvSpPr>
        <p:spPr bwMode="auto">
          <a:xfrm>
            <a:off x="3233559" y="3531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0" name="Oval 509"/>
          <p:cNvSpPr/>
          <p:nvPr/>
        </p:nvSpPr>
        <p:spPr bwMode="auto">
          <a:xfrm>
            <a:off x="3312415" y="35447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1" name="Oval 510"/>
          <p:cNvSpPr/>
          <p:nvPr/>
        </p:nvSpPr>
        <p:spPr bwMode="auto">
          <a:xfrm>
            <a:off x="3392415" y="35048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2" name="Oval 511"/>
          <p:cNvSpPr/>
          <p:nvPr/>
        </p:nvSpPr>
        <p:spPr bwMode="auto">
          <a:xfrm>
            <a:off x="3482272" y="35006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3" name="Oval 512"/>
          <p:cNvSpPr/>
          <p:nvPr/>
        </p:nvSpPr>
        <p:spPr bwMode="auto">
          <a:xfrm>
            <a:off x="3758465" y="33905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4" name="Oval 513"/>
          <p:cNvSpPr/>
          <p:nvPr/>
        </p:nvSpPr>
        <p:spPr bwMode="auto">
          <a:xfrm>
            <a:off x="3594490" y="34648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5" name="Oval 514"/>
          <p:cNvSpPr/>
          <p:nvPr/>
        </p:nvSpPr>
        <p:spPr bwMode="auto">
          <a:xfrm>
            <a:off x="3830446" y="32988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6" name="Oval 515"/>
          <p:cNvSpPr/>
          <p:nvPr/>
        </p:nvSpPr>
        <p:spPr bwMode="auto">
          <a:xfrm>
            <a:off x="3688343" y="34177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7" name="Oval 516"/>
          <p:cNvSpPr/>
          <p:nvPr/>
        </p:nvSpPr>
        <p:spPr bwMode="auto">
          <a:xfrm>
            <a:off x="2567424" y="32661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8" name="Oval 517"/>
          <p:cNvSpPr/>
          <p:nvPr/>
        </p:nvSpPr>
        <p:spPr bwMode="auto">
          <a:xfrm>
            <a:off x="2487420" y="31918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9" name="Oval 518"/>
          <p:cNvSpPr/>
          <p:nvPr/>
        </p:nvSpPr>
        <p:spPr bwMode="auto">
          <a:xfrm>
            <a:off x="2982720" y="341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0" name="Oval 519"/>
          <p:cNvSpPr/>
          <p:nvPr/>
        </p:nvSpPr>
        <p:spPr bwMode="auto">
          <a:xfrm>
            <a:off x="3076929" y="341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1" name="Oval 520"/>
          <p:cNvSpPr/>
          <p:nvPr/>
        </p:nvSpPr>
        <p:spPr bwMode="auto">
          <a:xfrm>
            <a:off x="2723628" y="33405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2" name="Oval 521"/>
          <p:cNvSpPr/>
          <p:nvPr/>
        </p:nvSpPr>
        <p:spPr bwMode="auto">
          <a:xfrm>
            <a:off x="2647428" y="33233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3" name="Oval 522"/>
          <p:cNvSpPr/>
          <p:nvPr/>
        </p:nvSpPr>
        <p:spPr bwMode="auto">
          <a:xfrm>
            <a:off x="2805418" y="33577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4" name="Oval 523"/>
          <p:cNvSpPr/>
          <p:nvPr/>
        </p:nvSpPr>
        <p:spPr bwMode="auto">
          <a:xfrm>
            <a:off x="2888511" y="33977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5" name="Oval 524"/>
          <p:cNvSpPr/>
          <p:nvPr/>
        </p:nvSpPr>
        <p:spPr bwMode="auto">
          <a:xfrm>
            <a:off x="3170782" y="34023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6" name="Oval 525"/>
          <p:cNvSpPr/>
          <p:nvPr/>
        </p:nvSpPr>
        <p:spPr bwMode="auto">
          <a:xfrm>
            <a:off x="3253224" y="3424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7" name="Oval 526"/>
          <p:cNvSpPr/>
          <p:nvPr/>
        </p:nvSpPr>
        <p:spPr bwMode="auto">
          <a:xfrm>
            <a:off x="3332080" y="34376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8" name="Oval 527"/>
          <p:cNvSpPr/>
          <p:nvPr/>
        </p:nvSpPr>
        <p:spPr bwMode="auto">
          <a:xfrm>
            <a:off x="3412080" y="33977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9" name="Oval 528"/>
          <p:cNvSpPr/>
          <p:nvPr/>
        </p:nvSpPr>
        <p:spPr bwMode="auto">
          <a:xfrm>
            <a:off x="3525697" y="33951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0" name="Oval 529"/>
          <p:cNvSpPr/>
          <p:nvPr/>
        </p:nvSpPr>
        <p:spPr bwMode="auto">
          <a:xfrm>
            <a:off x="3778130" y="32834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1" name="Oval 530"/>
          <p:cNvSpPr/>
          <p:nvPr/>
        </p:nvSpPr>
        <p:spPr bwMode="auto">
          <a:xfrm>
            <a:off x="3614155" y="33577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2" name="Oval 531"/>
          <p:cNvSpPr/>
          <p:nvPr/>
        </p:nvSpPr>
        <p:spPr bwMode="auto">
          <a:xfrm>
            <a:off x="3850111" y="31918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3" name="Oval 532"/>
          <p:cNvSpPr/>
          <p:nvPr/>
        </p:nvSpPr>
        <p:spPr bwMode="auto">
          <a:xfrm>
            <a:off x="3708008" y="331067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4" name="Oval 533"/>
          <p:cNvSpPr/>
          <p:nvPr/>
        </p:nvSpPr>
        <p:spPr bwMode="auto">
          <a:xfrm>
            <a:off x="2552437" y="31814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5" name="Oval 534"/>
          <p:cNvSpPr/>
          <p:nvPr/>
        </p:nvSpPr>
        <p:spPr bwMode="auto">
          <a:xfrm>
            <a:off x="2472433" y="31070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6" name="Oval 535"/>
          <p:cNvSpPr/>
          <p:nvPr/>
        </p:nvSpPr>
        <p:spPr bwMode="auto">
          <a:xfrm>
            <a:off x="2967733" y="33302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7" name="Oval 536"/>
          <p:cNvSpPr/>
          <p:nvPr/>
        </p:nvSpPr>
        <p:spPr bwMode="auto">
          <a:xfrm>
            <a:off x="3061942" y="333023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8" name="Oval 537"/>
          <p:cNvSpPr/>
          <p:nvPr/>
        </p:nvSpPr>
        <p:spPr bwMode="auto">
          <a:xfrm>
            <a:off x="2708641" y="32558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9" name="Oval 538"/>
          <p:cNvSpPr/>
          <p:nvPr/>
        </p:nvSpPr>
        <p:spPr bwMode="auto">
          <a:xfrm>
            <a:off x="2632441" y="32386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0" name="Oval 539"/>
          <p:cNvSpPr/>
          <p:nvPr/>
        </p:nvSpPr>
        <p:spPr bwMode="auto">
          <a:xfrm>
            <a:off x="2790431" y="32730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1" name="Oval 540"/>
          <p:cNvSpPr/>
          <p:nvPr/>
        </p:nvSpPr>
        <p:spPr bwMode="auto">
          <a:xfrm>
            <a:off x="2873524" y="33130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2" name="Oval 541"/>
          <p:cNvSpPr/>
          <p:nvPr/>
        </p:nvSpPr>
        <p:spPr bwMode="auto">
          <a:xfrm>
            <a:off x="3155795" y="331763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3" name="Oval 542"/>
          <p:cNvSpPr/>
          <p:nvPr/>
        </p:nvSpPr>
        <p:spPr bwMode="auto">
          <a:xfrm>
            <a:off x="3238237" y="3339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4" name="Oval 543"/>
          <p:cNvSpPr/>
          <p:nvPr/>
        </p:nvSpPr>
        <p:spPr bwMode="auto">
          <a:xfrm>
            <a:off x="3317093" y="33529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5" name="Oval 544"/>
          <p:cNvSpPr/>
          <p:nvPr/>
        </p:nvSpPr>
        <p:spPr bwMode="auto">
          <a:xfrm>
            <a:off x="3397093" y="33130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6" name="Oval 545"/>
          <p:cNvSpPr/>
          <p:nvPr/>
        </p:nvSpPr>
        <p:spPr bwMode="auto">
          <a:xfrm>
            <a:off x="3486950" y="33088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7" name="Oval 546"/>
          <p:cNvSpPr/>
          <p:nvPr/>
        </p:nvSpPr>
        <p:spPr bwMode="auto">
          <a:xfrm>
            <a:off x="3763143" y="31987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8" name="Oval 547"/>
          <p:cNvSpPr/>
          <p:nvPr/>
        </p:nvSpPr>
        <p:spPr bwMode="auto">
          <a:xfrm>
            <a:off x="3599168" y="327308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9" name="Oval 548"/>
          <p:cNvSpPr/>
          <p:nvPr/>
        </p:nvSpPr>
        <p:spPr bwMode="auto">
          <a:xfrm>
            <a:off x="3835124" y="31070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0" name="Oval 549"/>
          <p:cNvSpPr/>
          <p:nvPr/>
        </p:nvSpPr>
        <p:spPr bwMode="auto">
          <a:xfrm>
            <a:off x="3693021" y="32259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551" name="Group 550"/>
          <p:cNvGrpSpPr/>
          <p:nvPr/>
        </p:nvGrpSpPr>
        <p:grpSpPr>
          <a:xfrm rot="10800000">
            <a:off x="2458491" y="2750206"/>
            <a:ext cx="1467465" cy="711234"/>
            <a:chOff x="2342535" y="3243650"/>
            <a:chExt cx="1467465" cy="711234"/>
          </a:xfrm>
        </p:grpSpPr>
        <p:sp>
          <p:nvSpPr>
            <p:cNvPr id="552" name="Oval 551"/>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3" name="Oval 552"/>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4" name="Oval 553"/>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5" name="Oval 554"/>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6" name="Oval 555"/>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7" name="Oval 556"/>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8" name="Oval 557"/>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9" name="Oval 558"/>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0" name="Oval 559"/>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1" name="Oval 560"/>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2" name="Oval 561"/>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3" name="Oval 562"/>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4" name="Oval 563"/>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5" name="Oval 564"/>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6" name="Oval 565"/>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7" name="Oval 566"/>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8" name="Oval 567"/>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9" name="Oval 568"/>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0" name="Oval 569"/>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1" name="Oval 570"/>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2" name="Oval 571"/>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3" name="Oval 572"/>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4" name="Oval 573"/>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5" name="Oval 574"/>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6" name="Oval 575"/>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7" name="Oval 576"/>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8" name="Oval 577"/>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9" name="Oval 578"/>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0" name="Oval 579"/>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1" name="Oval 580"/>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2" name="Oval 581"/>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3" name="Oval 582"/>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4" name="Oval 583"/>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5" name="Oval 584"/>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6" name="Oval 585"/>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7" name="Oval 586"/>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8" name="Oval 587"/>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9" name="Oval 588"/>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0" name="Oval 589"/>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1" name="Oval 590"/>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2" name="Oval 591"/>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3" name="Oval 592"/>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4" name="Oval 593"/>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5" name="Oval 594"/>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6" name="Oval 595"/>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7" name="Oval 596"/>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8" name="Oval 597"/>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9" name="Oval 598"/>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0" name="Oval 599"/>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1" name="Oval 600"/>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2" name="Oval 601"/>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3" name="Oval 602"/>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4" name="Oval 603"/>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5" name="Oval 604"/>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6" name="Oval 605"/>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7" name="Oval 606"/>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8" name="Oval 607"/>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9" name="Oval 608"/>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0" name="Oval 609"/>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1" name="Oval 610"/>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2" name="Oval 611"/>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3" name="Oval 612"/>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4" name="Oval 613"/>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5" name="Oval 614"/>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6" name="Oval 615"/>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7" name="Oval 616"/>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8" name="Oval 617"/>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9" name="Oval 618"/>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0" name="Oval 619"/>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1" name="Oval 620"/>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2" name="Oval 621"/>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3" name="Oval 622"/>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4" name="Oval 623"/>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5" name="Oval 624"/>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6" name="Oval 625"/>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7" name="Oval 626"/>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8" name="Oval 627"/>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9" name="Oval 628"/>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0" name="Oval 629"/>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1" name="Oval 630"/>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2" name="Oval 631"/>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3" name="Oval 632"/>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4" name="Oval 633"/>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5" name="Oval 634"/>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6" name="Oval 635"/>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7" name="Oval 636"/>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Oval 637"/>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9" name="Oval 638"/>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0" name="Oval 639"/>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1" name="Oval 640"/>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2" name="Oval 641"/>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3" name="Oval 642"/>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4" name="Oval 643"/>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5" name="Oval 644"/>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6" name="Oval 645"/>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7" name="Oval 646"/>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8" name="Oval 647"/>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9" name="Oval 648"/>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0" name="Oval 649"/>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1" name="Oval 650"/>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2" name="Oval 651"/>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3" name="Oval 652"/>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4" name="Oval 653"/>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5" name="Oval 654"/>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6" name="Oval 655"/>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7" name="Oval 656"/>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8" name="Oval 657"/>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9" name="Oval 658"/>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0" name="Oval 659"/>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1" name="Oval 660"/>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2" name="Oval 661"/>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3" name="Oval 662"/>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4" name="Oval 663"/>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5" name="Oval 664"/>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6" name="Oval 665"/>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7" name="Oval 666"/>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8" name="Oval 667"/>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671" name="Flowchart: Magnetic Disk 670"/>
          <p:cNvSpPr/>
          <p:nvPr/>
        </p:nvSpPr>
        <p:spPr bwMode="auto">
          <a:xfrm>
            <a:off x="2477798" y="2637742"/>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Flowchart: Magnetic Disk 671"/>
          <p:cNvSpPr/>
          <p:nvPr/>
        </p:nvSpPr>
        <p:spPr bwMode="auto">
          <a:xfrm>
            <a:off x="2467755" y="2619240"/>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5" name="TextBox 344"/>
          <p:cNvSpPr txBox="1"/>
          <p:nvPr/>
        </p:nvSpPr>
        <p:spPr>
          <a:xfrm>
            <a:off x="737336" y="2179121"/>
            <a:ext cx="3072664" cy="461665"/>
          </a:xfrm>
          <a:prstGeom prst="rect">
            <a:avLst/>
          </a:prstGeom>
          <a:noFill/>
        </p:spPr>
        <p:txBody>
          <a:bodyPr wrap="square" rtlCol="0">
            <a:spAutoFit/>
          </a:bodyPr>
          <a:lstStyle/>
          <a:p>
            <a:pPr algn="ctr"/>
            <a:r>
              <a:rPr lang="en-US" dirty="0" smtClean="0"/>
              <a:t>35# Munich 15°L</a:t>
            </a:r>
            <a:endParaRPr lang="en-US" dirty="0"/>
          </a:p>
        </p:txBody>
      </p:sp>
      <p:pic>
        <p:nvPicPr>
          <p:cNvPr id="675" name="Picture 674"/>
          <p:cNvPicPr>
            <a:picLocks noChangeAspect="1"/>
          </p:cNvPicPr>
          <p:nvPr/>
        </p:nvPicPr>
        <p:blipFill>
          <a:blip r:embed="rId2" cstate="print"/>
          <a:stretch>
            <a:fillRect/>
          </a:stretch>
        </p:blipFill>
        <p:spPr>
          <a:xfrm>
            <a:off x="5715000" y="2365321"/>
            <a:ext cx="2009775" cy="3086100"/>
          </a:xfrm>
          <a:prstGeom prst="rect">
            <a:avLst/>
          </a:prstGeom>
        </p:spPr>
      </p:pic>
      <p:pic>
        <p:nvPicPr>
          <p:cNvPr id="677" name="Picture 676"/>
          <p:cNvPicPr>
            <a:picLocks noChangeAspect="1"/>
          </p:cNvPicPr>
          <p:nvPr/>
        </p:nvPicPr>
        <p:blipFill>
          <a:blip r:embed="rId3" cstate="print"/>
          <a:stretch>
            <a:fillRect/>
          </a:stretch>
        </p:blipFill>
        <p:spPr>
          <a:xfrm>
            <a:off x="5962669" y="4236577"/>
            <a:ext cx="1153503" cy="510837"/>
          </a:xfrm>
          <a:prstGeom prst="rect">
            <a:avLst/>
          </a:prstGeom>
        </p:spPr>
      </p:pic>
      <p:sp>
        <p:nvSpPr>
          <p:cNvPr id="678" name="Right Arrow 677"/>
          <p:cNvSpPr/>
          <p:nvPr/>
        </p:nvSpPr>
        <p:spPr bwMode="auto">
          <a:xfrm>
            <a:off x="4191000" y="3659845"/>
            <a:ext cx="1524000" cy="5947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2" name="Flowchart: Magnetic Disk 681"/>
          <p:cNvSpPr/>
          <p:nvPr/>
        </p:nvSpPr>
        <p:spPr bwMode="auto">
          <a:xfrm>
            <a:off x="1524000" y="4495800"/>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3" name="TextBox 682"/>
          <p:cNvSpPr txBox="1"/>
          <p:nvPr/>
        </p:nvSpPr>
        <p:spPr>
          <a:xfrm>
            <a:off x="1625968" y="5195325"/>
            <a:ext cx="1219200" cy="1200329"/>
          </a:xfrm>
          <a:prstGeom prst="rect">
            <a:avLst/>
          </a:prstGeom>
          <a:noFill/>
        </p:spPr>
        <p:txBody>
          <a:bodyPr wrap="square" rtlCol="0">
            <a:spAutoFit/>
          </a:bodyPr>
          <a:lstStyle/>
          <a:p>
            <a:pPr algn="ctr"/>
            <a:r>
              <a:rPr lang="en-US" dirty="0" smtClean="0"/>
              <a:t>3.5 gal for </a:t>
            </a:r>
            <a:r>
              <a:rPr lang="en-US" dirty="0" err="1" smtClean="0"/>
              <a:t>Sparge</a:t>
            </a:r>
            <a:endParaRPr lang="en-US" dirty="0"/>
          </a:p>
        </p:txBody>
      </p:sp>
    </p:spTree>
    <p:extLst>
      <p:ext uri="{BB962C8B-B14F-4D97-AF65-F5344CB8AC3E}">
        <p14:creationId xmlns:p14="http://schemas.microsoft.com/office/powerpoint/2010/main" val="19880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7" grpId="0" animBg="1"/>
      <p:bldP spid="671" grpId="0" animBg="1"/>
      <p:bldP spid="678" grpId="0" animBg="1"/>
      <p:bldP spid="682" grpId="0" animBg="1"/>
      <p:bldP spid="68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28</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Pilot Brew </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3" name="Oval 2"/>
          <p:cNvSpPr/>
          <p:nvPr/>
        </p:nvSpPr>
        <p:spPr bwMode="auto">
          <a:xfrm>
            <a:off x="689604" y="45268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 name="Oval 6"/>
          <p:cNvSpPr/>
          <p:nvPr/>
        </p:nvSpPr>
        <p:spPr bwMode="auto">
          <a:xfrm>
            <a:off x="609600" y="445249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Oval 7"/>
          <p:cNvSpPr/>
          <p:nvPr/>
        </p:nvSpPr>
        <p:spPr bwMode="auto">
          <a:xfrm>
            <a:off x="1104900" y="46756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Oval 8"/>
          <p:cNvSpPr/>
          <p:nvPr/>
        </p:nvSpPr>
        <p:spPr bwMode="auto">
          <a:xfrm>
            <a:off x="1199109" y="46756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Oval 9"/>
          <p:cNvSpPr/>
          <p:nvPr/>
        </p:nvSpPr>
        <p:spPr bwMode="auto">
          <a:xfrm>
            <a:off x="845808" y="46012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 name="Oval 10"/>
          <p:cNvSpPr/>
          <p:nvPr/>
        </p:nvSpPr>
        <p:spPr bwMode="auto">
          <a:xfrm>
            <a:off x="769608" y="45840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 name="Oval 11"/>
          <p:cNvSpPr/>
          <p:nvPr/>
        </p:nvSpPr>
        <p:spPr bwMode="auto">
          <a:xfrm>
            <a:off x="927598" y="4618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 name="Oval 12"/>
          <p:cNvSpPr/>
          <p:nvPr/>
        </p:nvSpPr>
        <p:spPr bwMode="auto">
          <a:xfrm>
            <a:off x="1010691" y="46584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 name="Oval 13"/>
          <p:cNvSpPr/>
          <p:nvPr/>
        </p:nvSpPr>
        <p:spPr bwMode="auto">
          <a:xfrm>
            <a:off x="1292962" y="46630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 name="Oval 14"/>
          <p:cNvSpPr/>
          <p:nvPr/>
        </p:nvSpPr>
        <p:spPr bwMode="auto">
          <a:xfrm>
            <a:off x="1375404" y="46849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 name="Oval 15"/>
          <p:cNvSpPr/>
          <p:nvPr/>
        </p:nvSpPr>
        <p:spPr bwMode="auto">
          <a:xfrm>
            <a:off x="1454260" y="46983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 name="Oval 16"/>
          <p:cNvSpPr/>
          <p:nvPr/>
        </p:nvSpPr>
        <p:spPr bwMode="auto">
          <a:xfrm>
            <a:off x="1534260" y="46584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 name="Oval 17"/>
          <p:cNvSpPr/>
          <p:nvPr/>
        </p:nvSpPr>
        <p:spPr bwMode="auto">
          <a:xfrm>
            <a:off x="1624117" y="46542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 name="Oval 18"/>
          <p:cNvSpPr/>
          <p:nvPr/>
        </p:nvSpPr>
        <p:spPr bwMode="auto">
          <a:xfrm>
            <a:off x="1900310" y="45441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 name="Oval 19"/>
          <p:cNvSpPr/>
          <p:nvPr/>
        </p:nvSpPr>
        <p:spPr bwMode="auto">
          <a:xfrm>
            <a:off x="1736335" y="46184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 name="Oval 20"/>
          <p:cNvSpPr/>
          <p:nvPr/>
        </p:nvSpPr>
        <p:spPr bwMode="auto">
          <a:xfrm>
            <a:off x="1972291" y="445249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 name="Oval 21"/>
          <p:cNvSpPr/>
          <p:nvPr/>
        </p:nvSpPr>
        <p:spPr bwMode="auto">
          <a:xfrm>
            <a:off x="1830188" y="4571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 name="Oval 22"/>
          <p:cNvSpPr/>
          <p:nvPr/>
        </p:nvSpPr>
        <p:spPr bwMode="auto">
          <a:xfrm>
            <a:off x="709269" y="44197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 name="Oval 23"/>
          <p:cNvSpPr/>
          <p:nvPr/>
        </p:nvSpPr>
        <p:spPr bwMode="auto">
          <a:xfrm>
            <a:off x="629265" y="434540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 name="Oval 24"/>
          <p:cNvSpPr/>
          <p:nvPr/>
        </p:nvSpPr>
        <p:spPr bwMode="auto">
          <a:xfrm>
            <a:off x="1124565" y="45685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 name="Oval 25"/>
          <p:cNvSpPr/>
          <p:nvPr/>
        </p:nvSpPr>
        <p:spPr bwMode="auto">
          <a:xfrm>
            <a:off x="1218774" y="45685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 name="Oval 26"/>
          <p:cNvSpPr/>
          <p:nvPr/>
        </p:nvSpPr>
        <p:spPr bwMode="auto">
          <a:xfrm>
            <a:off x="865473" y="44941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 name="Oval 27"/>
          <p:cNvSpPr/>
          <p:nvPr/>
        </p:nvSpPr>
        <p:spPr bwMode="auto">
          <a:xfrm>
            <a:off x="789273" y="44769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 name="Oval 28"/>
          <p:cNvSpPr/>
          <p:nvPr/>
        </p:nvSpPr>
        <p:spPr bwMode="auto">
          <a:xfrm>
            <a:off x="947263" y="4511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 name="Oval 29"/>
          <p:cNvSpPr/>
          <p:nvPr/>
        </p:nvSpPr>
        <p:spPr bwMode="auto">
          <a:xfrm>
            <a:off x="1030356" y="45513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 name="Oval 30"/>
          <p:cNvSpPr/>
          <p:nvPr/>
        </p:nvSpPr>
        <p:spPr bwMode="auto">
          <a:xfrm>
            <a:off x="1312627" y="455594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 name="Oval 31"/>
          <p:cNvSpPr/>
          <p:nvPr/>
        </p:nvSpPr>
        <p:spPr bwMode="auto">
          <a:xfrm>
            <a:off x="1395069" y="45778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 name="Oval 32"/>
          <p:cNvSpPr/>
          <p:nvPr/>
        </p:nvSpPr>
        <p:spPr bwMode="auto">
          <a:xfrm>
            <a:off x="1473925" y="45912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 name="Oval 33"/>
          <p:cNvSpPr/>
          <p:nvPr/>
        </p:nvSpPr>
        <p:spPr bwMode="auto">
          <a:xfrm>
            <a:off x="1553925" y="45513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 name="Oval 34"/>
          <p:cNvSpPr/>
          <p:nvPr/>
        </p:nvSpPr>
        <p:spPr bwMode="auto">
          <a:xfrm>
            <a:off x="1667542" y="454874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 name="Oval 35"/>
          <p:cNvSpPr/>
          <p:nvPr/>
        </p:nvSpPr>
        <p:spPr bwMode="auto">
          <a:xfrm>
            <a:off x="1919975" y="44370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 name="Oval 36"/>
          <p:cNvSpPr/>
          <p:nvPr/>
        </p:nvSpPr>
        <p:spPr bwMode="auto">
          <a:xfrm>
            <a:off x="1756000" y="45113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 name="Oval 37"/>
          <p:cNvSpPr/>
          <p:nvPr/>
        </p:nvSpPr>
        <p:spPr bwMode="auto">
          <a:xfrm>
            <a:off x="1991956" y="434540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 name="Oval 38"/>
          <p:cNvSpPr/>
          <p:nvPr/>
        </p:nvSpPr>
        <p:spPr bwMode="auto">
          <a:xfrm>
            <a:off x="1849853" y="446427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 name="Oval 39"/>
          <p:cNvSpPr/>
          <p:nvPr/>
        </p:nvSpPr>
        <p:spPr bwMode="auto">
          <a:xfrm>
            <a:off x="694282" y="43350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 name="Oval 40"/>
          <p:cNvSpPr/>
          <p:nvPr/>
        </p:nvSpPr>
        <p:spPr bwMode="auto">
          <a:xfrm>
            <a:off x="614278" y="426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 name="Oval 41"/>
          <p:cNvSpPr/>
          <p:nvPr/>
        </p:nvSpPr>
        <p:spPr bwMode="auto">
          <a:xfrm>
            <a:off x="1109578" y="44838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 name="Oval 42"/>
          <p:cNvSpPr/>
          <p:nvPr/>
        </p:nvSpPr>
        <p:spPr bwMode="auto">
          <a:xfrm>
            <a:off x="1203787" y="44838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 name="Oval 43"/>
          <p:cNvSpPr/>
          <p:nvPr/>
        </p:nvSpPr>
        <p:spPr bwMode="auto">
          <a:xfrm>
            <a:off x="850486" y="44094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 name="Oval 44"/>
          <p:cNvSpPr/>
          <p:nvPr/>
        </p:nvSpPr>
        <p:spPr bwMode="auto">
          <a:xfrm>
            <a:off x="774286" y="43922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 name="Oval 45"/>
          <p:cNvSpPr/>
          <p:nvPr/>
        </p:nvSpPr>
        <p:spPr bwMode="auto">
          <a:xfrm>
            <a:off x="932276" y="4426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 name="Oval 46"/>
          <p:cNvSpPr/>
          <p:nvPr/>
        </p:nvSpPr>
        <p:spPr bwMode="auto">
          <a:xfrm>
            <a:off x="1015369" y="44666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 name="Oval 47"/>
          <p:cNvSpPr/>
          <p:nvPr/>
        </p:nvSpPr>
        <p:spPr bwMode="auto">
          <a:xfrm>
            <a:off x="1297640" y="44712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 name="Oval 48"/>
          <p:cNvSpPr/>
          <p:nvPr/>
        </p:nvSpPr>
        <p:spPr bwMode="auto">
          <a:xfrm>
            <a:off x="1380082" y="44931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 name="Oval 49"/>
          <p:cNvSpPr/>
          <p:nvPr/>
        </p:nvSpPr>
        <p:spPr bwMode="auto">
          <a:xfrm>
            <a:off x="1458938" y="45065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 name="Oval 50"/>
          <p:cNvSpPr/>
          <p:nvPr/>
        </p:nvSpPr>
        <p:spPr bwMode="auto">
          <a:xfrm>
            <a:off x="1538938" y="44666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 name="Oval 51"/>
          <p:cNvSpPr/>
          <p:nvPr/>
        </p:nvSpPr>
        <p:spPr bwMode="auto">
          <a:xfrm>
            <a:off x="1628795" y="44624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 name="Oval 52"/>
          <p:cNvSpPr/>
          <p:nvPr/>
        </p:nvSpPr>
        <p:spPr bwMode="auto">
          <a:xfrm>
            <a:off x="1904988" y="43523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 name="Oval 53"/>
          <p:cNvSpPr/>
          <p:nvPr/>
        </p:nvSpPr>
        <p:spPr bwMode="auto">
          <a:xfrm>
            <a:off x="1741013" y="44266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 name="Oval 54"/>
          <p:cNvSpPr/>
          <p:nvPr/>
        </p:nvSpPr>
        <p:spPr bwMode="auto">
          <a:xfrm>
            <a:off x="1976969" y="42606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 name="Oval 55"/>
          <p:cNvSpPr/>
          <p:nvPr/>
        </p:nvSpPr>
        <p:spPr bwMode="auto">
          <a:xfrm>
            <a:off x="1834866" y="437956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4" name="Oval 73"/>
          <p:cNvSpPr/>
          <p:nvPr/>
        </p:nvSpPr>
        <p:spPr bwMode="auto">
          <a:xfrm>
            <a:off x="689603" y="41816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5" name="Oval 74"/>
          <p:cNvSpPr/>
          <p:nvPr/>
        </p:nvSpPr>
        <p:spPr bwMode="auto">
          <a:xfrm>
            <a:off x="609599" y="410726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6" name="Oval 75"/>
          <p:cNvSpPr/>
          <p:nvPr/>
        </p:nvSpPr>
        <p:spPr bwMode="auto">
          <a:xfrm>
            <a:off x="1104899" y="43304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7" name="Oval 76"/>
          <p:cNvSpPr/>
          <p:nvPr/>
        </p:nvSpPr>
        <p:spPr bwMode="auto">
          <a:xfrm>
            <a:off x="1199108" y="43304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8" name="Oval 77"/>
          <p:cNvSpPr/>
          <p:nvPr/>
        </p:nvSpPr>
        <p:spPr bwMode="auto">
          <a:xfrm>
            <a:off x="845807" y="42560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79" name="Oval 78"/>
          <p:cNvSpPr/>
          <p:nvPr/>
        </p:nvSpPr>
        <p:spPr bwMode="auto">
          <a:xfrm>
            <a:off x="769607" y="4238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0" name="Oval 79"/>
          <p:cNvSpPr/>
          <p:nvPr/>
        </p:nvSpPr>
        <p:spPr bwMode="auto">
          <a:xfrm>
            <a:off x="927597" y="4273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1" name="Oval 80"/>
          <p:cNvSpPr/>
          <p:nvPr/>
        </p:nvSpPr>
        <p:spPr bwMode="auto">
          <a:xfrm>
            <a:off x="1010690" y="43131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2" name="Oval 81"/>
          <p:cNvSpPr/>
          <p:nvPr/>
        </p:nvSpPr>
        <p:spPr bwMode="auto">
          <a:xfrm>
            <a:off x="1292961" y="43178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3" name="Oval 82"/>
          <p:cNvSpPr/>
          <p:nvPr/>
        </p:nvSpPr>
        <p:spPr bwMode="auto">
          <a:xfrm>
            <a:off x="1375403" y="43396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4" name="Oval 83"/>
          <p:cNvSpPr/>
          <p:nvPr/>
        </p:nvSpPr>
        <p:spPr bwMode="auto">
          <a:xfrm>
            <a:off x="1454259" y="43530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5" name="Oval 84"/>
          <p:cNvSpPr/>
          <p:nvPr/>
        </p:nvSpPr>
        <p:spPr bwMode="auto">
          <a:xfrm>
            <a:off x="1534259" y="43131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6" name="Oval 85"/>
          <p:cNvSpPr/>
          <p:nvPr/>
        </p:nvSpPr>
        <p:spPr bwMode="auto">
          <a:xfrm>
            <a:off x="1624116" y="43090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7" name="Oval 86"/>
          <p:cNvSpPr/>
          <p:nvPr/>
        </p:nvSpPr>
        <p:spPr bwMode="auto">
          <a:xfrm>
            <a:off x="1900309" y="41988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8" name="Oval 87"/>
          <p:cNvSpPr/>
          <p:nvPr/>
        </p:nvSpPr>
        <p:spPr bwMode="auto">
          <a:xfrm>
            <a:off x="1736334" y="42732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9" name="Oval 88"/>
          <p:cNvSpPr/>
          <p:nvPr/>
        </p:nvSpPr>
        <p:spPr bwMode="auto">
          <a:xfrm>
            <a:off x="1972290" y="410726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0" name="Oval 89"/>
          <p:cNvSpPr/>
          <p:nvPr/>
        </p:nvSpPr>
        <p:spPr bwMode="auto">
          <a:xfrm>
            <a:off x="1830187" y="4226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1" name="Oval 90"/>
          <p:cNvSpPr/>
          <p:nvPr/>
        </p:nvSpPr>
        <p:spPr bwMode="auto">
          <a:xfrm>
            <a:off x="709268" y="40745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2" name="Oval 91"/>
          <p:cNvSpPr/>
          <p:nvPr/>
        </p:nvSpPr>
        <p:spPr bwMode="auto">
          <a:xfrm>
            <a:off x="629264" y="400017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3" name="Oval 92"/>
          <p:cNvSpPr/>
          <p:nvPr/>
        </p:nvSpPr>
        <p:spPr bwMode="auto">
          <a:xfrm>
            <a:off x="1124564" y="42233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4" name="Oval 93"/>
          <p:cNvSpPr/>
          <p:nvPr/>
        </p:nvSpPr>
        <p:spPr bwMode="auto">
          <a:xfrm>
            <a:off x="1218773" y="42233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5" name="Oval 94"/>
          <p:cNvSpPr/>
          <p:nvPr/>
        </p:nvSpPr>
        <p:spPr bwMode="auto">
          <a:xfrm>
            <a:off x="865472" y="41489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6" name="Oval 95"/>
          <p:cNvSpPr/>
          <p:nvPr/>
        </p:nvSpPr>
        <p:spPr bwMode="auto">
          <a:xfrm>
            <a:off x="789272" y="41317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7" name="Oval 96"/>
          <p:cNvSpPr/>
          <p:nvPr/>
        </p:nvSpPr>
        <p:spPr bwMode="auto">
          <a:xfrm>
            <a:off x="947262" y="4166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8" name="Oval 97"/>
          <p:cNvSpPr/>
          <p:nvPr/>
        </p:nvSpPr>
        <p:spPr bwMode="auto">
          <a:xfrm>
            <a:off x="1030355" y="42060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9" name="Oval 98"/>
          <p:cNvSpPr/>
          <p:nvPr/>
        </p:nvSpPr>
        <p:spPr bwMode="auto">
          <a:xfrm>
            <a:off x="1312626" y="421071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 name="Oval 99"/>
          <p:cNvSpPr/>
          <p:nvPr/>
        </p:nvSpPr>
        <p:spPr bwMode="auto">
          <a:xfrm>
            <a:off x="1395068" y="42325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1" name="Oval 100"/>
          <p:cNvSpPr/>
          <p:nvPr/>
        </p:nvSpPr>
        <p:spPr bwMode="auto">
          <a:xfrm>
            <a:off x="1473924" y="42460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2" name="Oval 101"/>
          <p:cNvSpPr/>
          <p:nvPr/>
        </p:nvSpPr>
        <p:spPr bwMode="auto">
          <a:xfrm>
            <a:off x="1553924" y="42060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3" name="Oval 102"/>
          <p:cNvSpPr/>
          <p:nvPr/>
        </p:nvSpPr>
        <p:spPr bwMode="auto">
          <a:xfrm>
            <a:off x="1667541" y="420351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4" name="Oval 103"/>
          <p:cNvSpPr/>
          <p:nvPr/>
        </p:nvSpPr>
        <p:spPr bwMode="auto">
          <a:xfrm>
            <a:off x="1919974" y="40917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5" name="Oval 104"/>
          <p:cNvSpPr/>
          <p:nvPr/>
        </p:nvSpPr>
        <p:spPr bwMode="auto">
          <a:xfrm>
            <a:off x="1755999" y="41661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6" name="Oval 105"/>
          <p:cNvSpPr/>
          <p:nvPr/>
        </p:nvSpPr>
        <p:spPr bwMode="auto">
          <a:xfrm>
            <a:off x="1991955" y="400017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7" name="Oval 106"/>
          <p:cNvSpPr/>
          <p:nvPr/>
        </p:nvSpPr>
        <p:spPr bwMode="auto">
          <a:xfrm>
            <a:off x="1849852" y="411904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8" name="Oval 107"/>
          <p:cNvSpPr/>
          <p:nvPr/>
        </p:nvSpPr>
        <p:spPr bwMode="auto">
          <a:xfrm>
            <a:off x="694281" y="39898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9" name="Oval 108"/>
          <p:cNvSpPr/>
          <p:nvPr/>
        </p:nvSpPr>
        <p:spPr bwMode="auto">
          <a:xfrm>
            <a:off x="614277" y="391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0" name="Oval 109"/>
          <p:cNvSpPr/>
          <p:nvPr/>
        </p:nvSpPr>
        <p:spPr bwMode="auto">
          <a:xfrm>
            <a:off x="1109577" y="41386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1" name="Oval 110"/>
          <p:cNvSpPr/>
          <p:nvPr/>
        </p:nvSpPr>
        <p:spPr bwMode="auto">
          <a:xfrm>
            <a:off x="1203786" y="41386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2" name="Oval 111"/>
          <p:cNvSpPr/>
          <p:nvPr/>
        </p:nvSpPr>
        <p:spPr bwMode="auto">
          <a:xfrm>
            <a:off x="850485" y="40642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3" name="Oval 112"/>
          <p:cNvSpPr/>
          <p:nvPr/>
        </p:nvSpPr>
        <p:spPr bwMode="auto">
          <a:xfrm>
            <a:off x="774285" y="40469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4" name="Oval 113"/>
          <p:cNvSpPr/>
          <p:nvPr/>
        </p:nvSpPr>
        <p:spPr bwMode="auto">
          <a:xfrm>
            <a:off x="932275" y="4081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5" name="Oval 114"/>
          <p:cNvSpPr/>
          <p:nvPr/>
        </p:nvSpPr>
        <p:spPr bwMode="auto">
          <a:xfrm>
            <a:off x="1015368" y="41213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6" name="Oval 115"/>
          <p:cNvSpPr/>
          <p:nvPr/>
        </p:nvSpPr>
        <p:spPr bwMode="auto">
          <a:xfrm>
            <a:off x="1297639" y="41260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7" name="Oval 116"/>
          <p:cNvSpPr/>
          <p:nvPr/>
        </p:nvSpPr>
        <p:spPr bwMode="auto">
          <a:xfrm>
            <a:off x="1380081" y="41478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8" name="Oval 117"/>
          <p:cNvSpPr/>
          <p:nvPr/>
        </p:nvSpPr>
        <p:spPr bwMode="auto">
          <a:xfrm>
            <a:off x="1458937" y="41612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19" name="Oval 118"/>
          <p:cNvSpPr/>
          <p:nvPr/>
        </p:nvSpPr>
        <p:spPr bwMode="auto">
          <a:xfrm>
            <a:off x="1538937" y="41213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0" name="Oval 119"/>
          <p:cNvSpPr/>
          <p:nvPr/>
        </p:nvSpPr>
        <p:spPr bwMode="auto">
          <a:xfrm>
            <a:off x="1628794" y="41172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1" name="Oval 120"/>
          <p:cNvSpPr/>
          <p:nvPr/>
        </p:nvSpPr>
        <p:spPr bwMode="auto">
          <a:xfrm>
            <a:off x="1904987" y="40070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2" name="Oval 121"/>
          <p:cNvSpPr/>
          <p:nvPr/>
        </p:nvSpPr>
        <p:spPr bwMode="auto">
          <a:xfrm>
            <a:off x="1741012" y="40814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3" name="Oval 122"/>
          <p:cNvSpPr/>
          <p:nvPr/>
        </p:nvSpPr>
        <p:spPr bwMode="auto">
          <a:xfrm>
            <a:off x="1976968" y="39154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4" name="Oval 123"/>
          <p:cNvSpPr/>
          <p:nvPr/>
        </p:nvSpPr>
        <p:spPr bwMode="auto">
          <a:xfrm>
            <a:off x="1834865" y="403432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5" name="Oval 124"/>
          <p:cNvSpPr/>
          <p:nvPr/>
        </p:nvSpPr>
        <p:spPr bwMode="auto">
          <a:xfrm>
            <a:off x="689605" y="394792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6" name="Oval 125"/>
          <p:cNvSpPr/>
          <p:nvPr/>
        </p:nvSpPr>
        <p:spPr bwMode="auto">
          <a:xfrm>
            <a:off x="609601" y="387354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7" name="Oval 126"/>
          <p:cNvSpPr/>
          <p:nvPr/>
        </p:nvSpPr>
        <p:spPr bwMode="auto">
          <a:xfrm>
            <a:off x="1104901" y="4096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8" name="Oval 127"/>
          <p:cNvSpPr/>
          <p:nvPr/>
        </p:nvSpPr>
        <p:spPr bwMode="auto">
          <a:xfrm>
            <a:off x="1199110" y="409669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29" name="Oval 128"/>
          <p:cNvSpPr/>
          <p:nvPr/>
        </p:nvSpPr>
        <p:spPr bwMode="auto">
          <a:xfrm>
            <a:off x="845809" y="402230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0" name="Oval 129"/>
          <p:cNvSpPr/>
          <p:nvPr/>
        </p:nvSpPr>
        <p:spPr bwMode="auto">
          <a:xfrm>
            <a:off x="769609" y="4005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1" name="Oval 130"/>
          <p:cNvSpPr/>
          <p:nvPr/>
        </p:nvSpPr>
        <p:spPr bwMode="auto">
          <a:xfrm>
            <a:off x="927599" y="4039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2" name="Oval 131"/>
          <p:cNvSpPr/>
          <p:nvPr/>
        </p:nvSpPr>
        <p:spPr bwMode="auto">
          <a:xfrm>
            <a:off x="1010692" y="4079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3" name="Oval 132"/>
          <p:cNvSpPr/>
          <p:nvPr/>
        </p:nvSpPr>
        <p:spPr bwMode="auto">
          <a:xfrm>
            <a:off x="1292963" y="40840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4" name="Oval 133"/>
          <p:cNvSpPr/>
          <p:nvPr/>
        </p:nvSpPr>
        <p:spPr bwMode="auto">
          <a:xfrm>
            <a:off x="1375405" y="41059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5" name="Oval 134"/>
          <p:cNvSpPr/>
          <p:nvPr/>
        </p:nvSpPr>
        <p:spPr bwMode="auto">
          <a:xfrm>
            <a:off x="1534261" y="40794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6" name="Oval 135"/>
          <p:cNvSpPr/>
          <p:nvPr/>
        </p:nvSpPr>
        <p:spPr bwMode="auto">
          <a:xfrm>
            <a:off x="1624118" y="40753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7" name="Oval 136"/>
          <p:cNvSpPr/>
          <p:nvPr/>
        </p:nvSpPr>
        <p:spPr bwMode="auto">
          <a:xfrm>
            <a:off x="1900311" y="396515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8" name="Oval 137"/>
          <p:cNvSpPr/>
          <p:nvPr/>
        </p:nvSpPr>
        <p:spPr bwMode="auto">
          <a:xfrm>
            <a:off x="1736336" y="403954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39" name="Oval 138"/>
          <p:cNvSpPr/>
          <p:nvPr/>
        </p:nvSpPr>
        <p:spPr bwMode="auto">
          <a:xfrm>
            <a:off x="1972292" y="387354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0" name="Oval 139"/>
          <p:cNvSpPr/>
          <p:nvPr/>
        </p:nvSpPr>
        <p:spPr bwMode="auto">
          <a:xfrm>
            <a:off x="1830189" y="39924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1" name="Oval 140"/>
          <p:cNvSpPr/>
          <p:nvPr/>
        </p:nvSpPr>
        <p:spPr bwMode="auto">
          <a:xfrm>
            <a:off x="709270" y="384083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2" name="Oval 141"/>
          <p:cNvSpPr/>
          <p:nvPr/>
        </p:nvSpPr>
        <p:spPr bwMode="auto">
          <a:xfrm>
            <a:off x="629266" y="376645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3" name="Oval 142"/>
          <p:cNvSpPr/>
          <p:nvPr/>
        </p:nvSpPr>
        <p:spPr bwMode="auto">
          <a:xfrm>
            <a:off x="1124566" y="3989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4" name="Oval 143"/>
          <p:cNvSpPr/>
          <p:nvPr/>
        </p:nvSpPr>
        <p:spPr bwMode="auto">
          <a:xfrm>
            <a:off x="1218775" y="398959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5" name="Oval 144"/>
          <p:cNvSpPr/>
          <p:nvPr/>
        </p:nvSpPr>
        <p:spPr bwMode="auto">
          <a:xfrm>
            <a:off x="865474" y="391521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6" name="Oval 145"/>
          <p:cNvSpPr/>
          <p:nvPr/>
        </p:nvSpPr>
        <p:spPr bwMode="auto">
          <a:xfrm>
            <a:off x="789274" y="38979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7" name="Oval 146"/>
          <p:cNvSpPr/>
          <p:nvPr/>
        </p:nvSpPr>
        <p:spPr bwMode="auto">
          <a:xfrm>
            <a:off x="947264" y="3932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8" name="Oval 147"/>
          <p:cNvSpPr/>
          <p:nvPr/>
        </p:nvSpPr>
        <p:spPr bwMode="auto">
          <a:xfrm>
            <a:off x="1030357" y="3972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49" name="Oval 148"/>
          <p:cNvSpPr/>
          <p:nvPr/>
        </p:nvSpPr>
        <p:spPr bwMode="auto">
          <a:xfrm>
            <a:off x="1312628" y="397699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0" name="Oval 149"/>
          <p:cNvSpPr/>
          <p:nvPr/>
        </p:nvSpPr>
        <p:spPr bwMode="auto">
          <a:xfrm>
            <a:off x="1395070" y="39988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1" name="Oval 150"/>
          <p:cNvSpPr/>
          <p:nvPr/>
        </p:nvSpPr>
        <p:spPr bwMode="auto">
          <a:xfrm>
            <a:off x="1473926" y="401228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2" name="Oval 151"/>
          <p:cNvSpPr/>
          <p:nvPr/>
        </p:nvSpPr>
        <p:spPr bwMode="auto">
          <a:xfrm>
            <a:off x="1553926" y="39723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3" name="Oval 152"/>
          <p:cNvSpPr/>
          <p:nvPr/>
        </p:nvSpPr>
        <p:spPr bwMode="auto">
          <a:xfrm>
            <a:off x="1667543" y="396979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4" name="Oval 153"/>
          <p:cNvSpPr/>
          <p:nvPr/>
        </p:nvSpPr>
        <p:spPr bwMode="auto">
          <a:xfrm>
            <a:off x="1919976" y="385806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5" name="Oval 154"/>
          <p:cNvSpPr/>
          <p:nvPr/>
        </p:nvSpPr>
        <p:spPr bwMode="auto">
          <a:xfrm>
            <a:off x="1756001" y="393244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6" name="Oval 155"/>
          <p:cNvSpPr/>
          <p:nvPr/>
        </p:nvSpPr>
        <p:spPr bwMode="auto">
          <a:xfrm>
            <a:off x="1991957" y="376645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7" name="Oval 156"/>
          <p:cNvSpPr/>
          <p:nvPr/>
        </p:nvSpPr>
        <p:spPr bwMode="auto">
          <a:xfrm>
            <a:off x="1849854" y="388532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8" name="Oval 157"/>
          <p:cNvSpPr/>
          <p:nvPr/>
        </p:nvSpPr>
        <p:spPr bwMode="auto">
          <a:xfrm>
            <a:off x="694283" y="375612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59" name="Oval 158"/>
          <p:cNvSpPr/>
          <p:nvPr/>
        </p:nvSpPr>
        <p:spPr bwMode="auto">
          <a:xfrm>
            <a:off x="614279" y="368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0" name="Oval 159"/>
          <p:cNvSpPr/>
          <p:nvPr/>
        </p:nvSpPr>
        <p:spPr bwMode="auto">
          <a:xfrm>
            <a:off x="1109579" y="3904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1" name="Oval 160"/>
          <p:cNvSpPr/>
          <p:nvPr/>
        </p:nvSpPr>
        <p:spPr bwMode="auto">
          <a:xfrm>
            <a:off x="1203788" y="390488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2" name="Oval 161"/>
          <p:cNvSpPr/>
          <p:nvPr/>
        </p:nvSpPr>
        <p:spPr bwMode="auto">
          <a:xfrm>
            <a:off x="850487" y="383050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3" name="Oval 162"/>
          <p:cNvSpPr/>
          <p:nvPr/>
        </p:nvSpPr>
        <p:spPr bwMode="auto">
          <a:xfrm>
            <a:off x="774287" y="38132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4" name="Oval 163"/>
          <p:cNvSpPr/>
          <p:nvPr/>
        </p:nvSpPr>
        <p:spPr bwMode="auto">
          <a:xfrm>
            <a:off x="932277" y="3847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5" name="Oval 164"/>
          <p:cNvSpPr/>
          <p:nvPr/>
        </p:nvSpPr>
        <p:spPr bwMode="auto">
          <a:xfrm>
            <a:off x="1015370" y="3887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6" name="Oval 165"/>
          <p:cNvSpPr/>
          <p:nvPr/>
        </p:nvSpPr>
        <p:spPr bwMode="auto">
          <a:xfrm>
            <a:off x="1297641" y="38922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7" name="Oval 166"/>
          <p:cNvSpPr/>
          <p:nvPr/>
        </p:nvSpPr>
        <p:spPr bwMode="auto">
          <a:xfrm>
            <a:off x="1380083" y="39141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8" name="Oval 167"/>
          <p:cNvSpPr/>
          <p:nvPr/>
        </p:nvSpPr>
        <p:spPr bwMode="auto">
          <a:xfrm>
            <a:off x="1458939" y="392757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69" name="Oval 168"/>
          <p:cNvSpPr/>
          <p:nvPr/>
        </p:nvSpPr>
        <p:spPr bwMode="auto">
          <a:xfrm>
            <a:off x="1538939" y="38876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0" name="Oval 169"/>
          <p:cNvSpPr/>
          <p:nvPr/>
        </p:nvSpPr>
        <p:spPr bwMode="auto">
          <a:xfrm>
            <a:off x="1628796" y="38835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1" name="Oval 170"/>
          <p:cNvSpPr/>
          <p:nvPr/>
        </p:nvSpPr>
        <p:spPr bwMode="auto">
          <a:xfrm>
            <a:off x="1904989" y="377335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2" name="Oval 171"/>
          <p:cNvSpPr/>
          <p:nvPr/>
        </p:nvSpPr>
        <p:spPr bwMode="auto">
          <a:xfrm>
            <a:off x="1741014" y="384773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3" name="Oval 172"/>
          <p:cNvSpPr/>
          <p:nvPr/>
        </p:nvSpPr>
        <p:spPr bwMode="auto">
          <a:xfrm>
            <a:off x="1976970" y="36817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4" name="Oval 173"/>
          <p:cNvSpPr/>
          <p:nvPr/>
        </p:nvSpPr>
        <p:spPr bwMode="auto">
          <a:xfrm>
            <a:off x="1834867" y="380061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5" name="Oval 174"/>
          <p:cNvSpPr/>
          <p:nvPr/>
        </p:nvSpPr>
        <p:spPr bwMode="auto">
          <a:xfrm>
            <a:off x="689604" y="36026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6" name="Oval 175"/>
          <p:cNvSpPr/>
          <p:nvPr/>
        </p:nvSpPr>
        <p:spPr bwMode="auto">
          <a:xfrm>
            <a:off x="609600" y="352831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7" name="Oval 176"/>
          <p:cNvSpPr/>
          <p:nvPr/>
        </p:nvSpPr>
        <p:spPr bwMode="auto">
          <a:xfrm>
            <a:off x="1104900" y="3751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8" name="Oval 177"/>
          <p:cNvSpPr/>
          <p:nvPr/>
        </p:nvSpPr>
        <p:spPr bwMode="auto">
          <a:xfrm>
            <a:off x="1199109" y="375145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79" name="Oval 178"/>
          <p:cNvSpPr/>
          <p:nvPr/>
        </p:nvSpPr>
        <p:spPr bwMode="auto">
          <a:xfrm>
            <a:off x="845808" y="367707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0" name="Oval 179"/>
          <p:cNvSpPr/>
          <p:nvPr/>
        </p:nvSpPr>
        <p:spPr bwMode="auto">
          <a:xfrm>
            <a:off x="769608" y="36598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1" name="Oval 180"/>
          <p:cNvSpPr/>
          <p:nvPr/>
        </p:nvSpPr>
        <p:spPr bwMode="auto">
          <a:xfrm>
            <a:off x="927598" y="3694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2" name="Oval 181"/>
          <p:cNvSpPr/>
          <p:nvPr/>
        </p:nvSpPr>
        <p:spPr bwMode="auto">
          <a:xfrm>
            <a:off x="1010691" y="3734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3" name="Oval 182"/>
          <p:cNvSpPr/>
          <p:nvPr/>
        </p:nvSpPr>
        <p:spPr bwMode="auto">
          <a:xfrm>
            <a:off x="1292962" y="37388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4" name="Oval 183"/>
          <p:cNvSpPr/>
          <p:nvPr/>
        </p:nvSpPr>
        <p:spPr bwMode="auto">
          <a:xfrm>
            <a:off x="1375404" y="37607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5" name="Oval 184"/>
          <p:cNvSpPr/>
          <p:nvPr/>
        </p:nvSpPr>
        <p:spPr bwMode="auto">
          <a:xfrm>
            <a:off x="1454260" y="377414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6" name="Oval 185"/>
          <p:cNvSpPr/>
          <p:nvPr/>
        </p:nvSpPr>
        <p:spPr bwMode="auto">
          <a:xfrm>
            <a:off x="1534260" y="37342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7" name="Oval 186"/>
          <p:cNvSpPr/>
          <p:nvPr/>
        </p:nvSpPr>
        <p:spPr bwMode="auto">
          <a:xfrm>
            <a:off x="1624117" y="37301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8" name="Oval 187"/>
          <p:cNvSpPr/>
          <p:nvPr/>
        </p:nvSpPr>
        <p:spPr bwMode="auto">
          <a:xfrm>
            <a:off x="1900310" y="361992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89" name="Oval 188"/>
          <p:cNvSpPr/>
          <p:nvPr/>
        </p:nvSpPr>
        <p:spPr bwMode="auto">
          <a:xfrm>
            <a:off x="1736335" y="369430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0" name="Oval 189"/>
          <p:cNvSpPr/>
          <p:nvPr/>
        </p:nvSpPr>
        <p:spPr bwMode="auto">
          <a:xfrm>
            <a:off x="1972291" y="352831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1" name="Oval 190"/>
          <p:cNvSpPr/>
          <p:nvPr/>
        </p:nvSpPr>
        <p:spPr bwMode="auto">
          <a:xfrm>
            <a:off x="1830188" y="36471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2" name="Oval 191"/>
          <p:cNvSpPr/>
          <p:nvPr/>
        </p:nvSpPr>
        <p:spPr bwMode="auto">
          <a:xfrm>
            <a:off x="709269" y="349560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3" name="Oval 192"/>
          <p:cNvSpPr/>
          <p:nvPr/>
        </p:nvSpPr>
        <p:spPr bwMode="auto">
          <a:xfrm>
            <a:off x="629265" y="342122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4" name="Oval 193"/>
          <p:cNvSpPr/>
          <p:nvPr/>
        </p:nvSpPr>
        <p:spPr bwMode="auto">
          <a:xfrm>
            <a:off x="1124565" y="3644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5" name="Oval 194"/>
          <p:cNvSpPr/>
          <p:nvPr/>
        </p:nvSpPr>
        <p:spPr bwMode="auto">
          <a:xfrm>
            <a:off x="1218774" y="364436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6" name="Oval 195"/>
          <p:cNvSpPr/>
          <p:nvPr/>
        </p:nvSpPr>
        <p:spPr bwMode="auto">
          <a:xfrm>
            <a:off x="865473" y="356998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7" name="Oval 196"/>
          <p:cNvSpPr/>
          <p:nvPr/>
        </p:nvSpPr>
        <p:spPr bwMode="auto">
          <a:xfrm>
            <a:off x="789273" y="35527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8" name="Oval 197"/>
          <p:cNvSpPr/>
          <p:nvPr/>
        </p:nvSpPr>
        <p:spPr bwMode="auto">
          <a:xfrm>
            <a:off x="947263" y="3587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99" name="Oval 198"/>
          <p:cNvSpPr/>
          <p:nvPr/>
        </p:nvSpPr>
        <p:spPr bwMode="auto">
          <a:xfrm>
            <a:off x="1030356" y="3627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0" name="Oval 199"/>
          <p:cNvSpPr/>
          <p:nvPr/>
        </p:nvSpPr>
        <p:spPr bwMode="auto">
          <a:xfrm>
            <a:off x="1312627" y="363176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1" name="Oval 200"/>
          <p:cNvSpPr/>
          <p:nvPr/>
        </p:nvSpPr>
        <p:spPr bwMode="auto">
          <a:xfrm>
            <a:off x="1395069" y="36536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2" name="Oval 201"/>
          <p:cNvSpPr/>
          <p:nvPr/>
        </p:nvSpPr>
        <p:spPr bwMode="auto">
          <a:xfrm>
            <a:off x="1473925" y="366705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3" name="Oval 202"/>
          <p:cNvSpPr/>
          <p:nvPr/>
        </p:nvSpPr>
        <p:spPr bwMode="auto">
          <a:xfrm>
            <a:off x="1553925" y="36271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4" name="Oval 203"/>
          <p:cNvSpPr/>
          <p:nvPr/>
        </p:nvSpPr>
        <p:spPr bwMode="auto">
          <a:xfrm>
            <a:off x="1667542" y="362456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5" name="Oval 204"/>
          <p:cNvSpPr/>
          <p:nvPr/>
        </p:nvSpPr>
        <p:spPr bwMode="auto">
          <a:xfrm>
            <a:off x="1919975" y="351283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6" name="Oval 205"/>
          <p:cNvSpPr/>
          <p:nvPr/>
        </p:nvSpPr>
        <p:spPr bwMode="auto">
          <a:xfrm>
            <a:off x="1756000" y="358721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7" name="Oval 206"/>
          <p:cNvSpPr/>
          <p:nvPr/>
        </p:nvSpPr>
        <p:spPr bwMode="auto">
          <a:xfrm>
            <a:off x="1991956" y="342122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8" name="Oval 207"/>
          <p:cNvSpPr/>
          <p:nvPr/>
        </p:nvSpPr>
        <p:spPr bwMode="auto">
          <a:xfrm>
            <a:off x="1849853" y="354009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09" name="Oval 208"/>
          <p:cNvSpPr/>
          <p:nvPr/>
        </p:nvSpPr>
        <p:spPr bwMode="auto">
          <a:xfrm>
            <a:off x="694282" y="341089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0" name="Oval 209"/>
          <p:cNvSpPr/>
          <p:nvPr/>
        </p:nvSpPr>
        <p:spPr bwMode="auto">
          <a:xfrm>
            <a:off x="614278" y="333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1" name="Oval 210"/>
          <p:cNvSpPr/>
          <p:nvPr/>
        </p:nvSpPr>
        <p:spPr bwMode="auto">
          <a:xfrm>
            <a:off x="1109578" y="3559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2" name="Oval 211"/>
          <p:cNvSpPr/>
          <p:nvPr/>
        </p:nvSpPr>
        <p:spPr bwMode="auto">
          <a:xfrm>
            <a:off x="1203787" y="355965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3" name="Oval 212"/>
          <p:cNvSpPr/>
          <p:nvPr/>
        </p:nvSpPr>
        <p:spPr bwMode="auto">
          <a:xfrm>
            <a:off x="850486" y="348527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4" name="Oval 213"/>
          <p:cNvSpPr/>
          <p:nvPr/>
        </p:nvSpPr>
        <p:spPr bwMode="auto">
          <a:xfrm>
            <a:off x="774286" y="34680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5" name="Oval 214"/>
          <p:cNvSpPr/>
          <p:nvPr/>
        </p:nvSpPr>
        <p:spPr bwMode="auto">
          <a:xfrm>
            <a:off x="932276" y="3502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6" name="Oval 215"/>
          <p:cNvSpPr/>
          <p:nvPr/>
        </p:nvSpPr>
        <p:spPr bwMode="auto">
          <a:xfrm>
            <a:off x="1015369" y="3542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7" name="Oval 216"/>
          <p:cNvSpPr/>
          <p:nvPr/>
        </p:nvSpPr>
        <p:spPr bwMode="auto">
          <a:xfrm>
            <a:off x="1297640" y="35470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8" name="Oval 217"/>
          <p:cNvSpPr/>
          <p:nvPr/>
        </p:nvSpPr>
        <p:spPr bwMode="auto">
          <a:xfrm>
            <a:off x="1380082" y="35689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19" name="Oval 218"/>
          <p:cNvSpPr/>
          <p:nvPr/>
        </p:nvSpPr>
        <p:spPr bwMode="auto">
          <a:xfrm>
            <a:off x="1458938" y="358234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0" name="Oval 219"/>
          <p:cNvSpPr/>
          <p:nvPr/>
        </p:nvSpPr>
        <p:spPr bwMode="auto">
          <a:xfrm>
            <a:off x="1538938" y="35424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1" name="Oval 220"/>
          <p:cNvSpPr/>
          <p:nvPr/>
        </p:nvSpPr>
        <p:spPr bwMode="auto">
          <a:xfrm>
            <a:off x="1628795" y="35383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2" name="Oval 221"/>
          <p:cNvSpPr/>
          <p:nvPr/>
        </p:nvSpPr>
        <p:spPr bwMode="auto">
          <a:xfrm>
            <a:off x="1904988" y="342812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3" name="Oval 222"/>
          <p:cNvSpPr/>
          <p:nvPr/>
        </p:nvSpPr>
        <p:spPr bwMode="auto">
          <a:xfrm>
            <a:off x="1741013" y="350250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4" name="Oval 223"/>
          <p:cNvSpPr/>
          <p:nvPr/>
        </p:nvSpPr>
        <p:spPr bwMode="auto">
          <a:xfrm>
            <a:off x="1976969" y="33365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5" name="Oval 224"/>
          <p:cNvSpPr/>
          <p:nvPr/>
        </p:nvSpPr>
        <p:spPr bwMode="auto">
          <a:xfrm>
            <a:off x="1834866" y="345537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4" name="Group 3"/>
          <p:cNvGrpSpPr/>
          <p:nvPr/>
        </p:nvGrpSpPr>
        <p:grpSpPr>
          <a:xfrm rot="10800000">
            <a:off x="600336" y="2979624"/>
            <a:ext cx="1467465" cy="711234"/>
            <a:chOff x="2342535" y="3243650"/>
            <a:chExt cx="1467465" cy="711234"/>
          </a:xfrm>
        </p:grpSpPr>
        <p:sp>
          <p:nvSpPr>
            <p:cNvPr id="226" name="Oval 225"/>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7" name="Oval 226"/>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8" name="Oval 227"/>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29" name="Oval 228"/>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0" name="Oval 229"/>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1" name="Oval 230"/>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2" name="Oval 231"/>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3" name="Oval 232"/>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4" name="Oval 233"/>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5" name="Oval 234"/>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6" name="Oval 235"/>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7" name="Oval 236"/>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8" name="Oval 237"/>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39" name="Oval 238"/>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0" name="Oval 239"/>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1" name="Oval 240"/>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2" name="Oval 241"/>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3" name="Oval 242"/>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4" name="Oval 243"/>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5" name="Oval 244"/>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6" name="Oval 245"/>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7" name="Oval 246"/>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8" name="Oval 247"/>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49" name="Oval 248"/>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0" name="Oval 249"/>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1" name="Oval 250"/>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2" name="Oval 251"/>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3" name="Oval 252"/>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4" name="Oval 253"/>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5" name="Oval 254"/>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6" name="Oval 255"/>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7" name="Oval 256"/>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8" name="Oval 257"/>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59" name="Oval 258"/>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0" name="Oval 259"/>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1" name="Oval 260"/>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2" name="Oval 261"/>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3" name="Oval 262"/>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4" name="Oval 263"/>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5" name="Oval 264"/>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6" name="Oval 265"/>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7" name="Oval 266"/>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8" name="Oval 267"/>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69" name="Oval 268"/>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0" name="Oval 269"/>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1" name="Oval 270"/>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2" name="Oval 271"/>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3" name="Oval 272"/>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4" name="Oval 273"/>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5" name="Oval 274"/>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6" name="Oval 275"/>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7" name="Oval 276"/>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8" name="Oval 277"/>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79" name="Oval 278"/>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0" name="Oval 279"/>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1" name="Oval 280"/>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2" name="Oval 281"/>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3" name="Oval 282"/>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4" name="Oval 283"/>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5" name="Oval 284"/>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6" name="Oval 285"/>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7" name="Oval 286"/>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8" name="Oval 287"/>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89" name="Oval 288"/>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0" name="Oval 289"/>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1" name="Oval 290"/>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2" name="Oval 291"/>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3" name="Oval 292"/>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4" name="Oval 293"/>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5" name="Oval 294"/>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6" name="Oval 295"/>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7" name="Oval 296"/>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8" name="Oval 297"/>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99" name="Oval 298"/>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0" name="Oval 299"/>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1" name="Oval 300"/>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2" name="Oval 301"/>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3" name="Oval 302"/>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4" name="Oval 303"/>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5" name="Oval 304"/>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6" name="Oval 305"/>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7" name="Oval 306"/>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8" name="Oval 307"/>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09" name="Oval 308"/>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0" name="Oval 309"/>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1" name="Oval 310"/>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2" name="Oval 311"/>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3" name="Oval 312"/>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4" name="Oval 313"/>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5" name="Oval 314"/>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6" name="Oval 315"/>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7" name="Oval 316"/>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8" name="Oval 317"/>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19" name="Oval 318"/>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0" name="Oval 319"/>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1" name="Oval 320"/>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2" name="Oval 321"/>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3" name="Oval 322"/>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4" name="Oval 323"/>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5" name="Oval 324"/>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6" name="Oval 325"/>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7" name="Oval 326"/>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8" name="Oval 327"/>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29" name="Oval 328"/>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0" name="Oval 329"/>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1" name="Oval 330"/>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2" name="Oval 331"/>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3" name="Oval 332"/>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4" name="Oval 333"/>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5" name="Oval 334"/>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6" name="Oval 335"/>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7" name="Oval 336"/>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8" name="Oval 337"/>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39" name="Oval 338"/>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0" name="Oval 339"/>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1" name="Oval 340"/>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2" name="Oval 341"/>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3" name="Oval 342"/>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4" name="Oval 343"/>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347" name="Flowchart: Magnetic Disk 346"/>
          <p:cNvSpPr/>
          <p:nvPr/>
        </p:nvSpPr>
        <p:spPr bwMode="auto">
          <a:xfrm>
            <a:off x="619643" y="2867160"/>
            <a:ext cx="1447800" cy="1981200"/>
          </a:xfrm>
          <a:prstGeom prst="flowChartMagneticDisk">
            <a:avLst/>
          </a:prstGeom>
          <a:solidFill>
            <a:srgbClr val="522F15">
              <a:alpha val="9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2" name="Flowchart: Magnetic Disk 1"/>
          <p:cNvSpPr/>
          <p:nvPr/>
        </p:nvSpPr>
        <p:spPr bwMode="auto">
          <a:xfrm>
            <a:off x="609600" y="284865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8" name="Oval 347"/>
          <p:cNvSpPr/>
          <p:nvPr/>
        </p:nvSpPr>
        <p:spPr bwMode="auto">
          <a:xfrm>
            <a:off x="2547759" y="45553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49" name="Oval 348"/>
          <p:cNvSpPr/>
          <p:nvPr/>
        </p:nvSpPr>
        <p:spPr bwMode="auto">
          <a:xfrm>
            <a:off x="2467755" y="4480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0" name="Oval 349"/>
          <p:cNvSpPr/>
          <p:nvPr/>
        </p:nvSpPr>
        <p:spPr bwMode="auto">
          <a:xfrm>
            <a:off x="2963055" y="47040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1" name="Oval 350"/>
          <p:cNvSpPr/>
          <p:nvPr/>
        </p:nvSpPr>
        <p:spPr bwMode="auto">
          <a:xfrm>
            <a:off x="3057264" y="47040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2" name="Oval 351"/>
          <p:cNvSpPr/>
          <p:nvPr/>
        </p:nvSpPr>
        <p:spPr bwMode="auto">
          <a:xfrm>
            <a:off x="2703963" y="46296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3" name="Oval 352"/>
          <p:cNvSpPr/>
          <p:nvPr/>
        </p:nvSpPr>
        <p:spPr bwMode="auto">
          <a:xfrm>
            <a:off x="2627763" y="46124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4" name="Oval 353"/>
          <p:cNvSpPr/>
          <p:nvPr/>
        </p:nvSpPr>
        <p:spPr bwMode="auto">
          <a:xfrm>
            <a:off x="2785753" y="46469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5" name="Oval 354"/>
          <p:cNvSpPr/>
          <p:nvPr/>
        </p:nvSpPr>
        <p:spPr bwMode="auto">
          <a:xfrm>
            <a:off x="2868846" y="46868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6" name="Oval 355"/>
          <p:cNvSpPr/>
          <p:nvPr/>
        </p:nvSpPr>
        <p:spPr bwMode="auto">
          <a:xfrm>
            <a:off x="3151117" y="46914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7" name="Oval 356"/>
          <p:cNvSpPr/>
          <p:nvPr/>
        </p:nvSpPr>
        <p:spPr bwMode="auto">
          <a:xfrm>
            <a:off x="3233559" y="47133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8" name="Oval 357"/>
          <p:cNvSpPr/>
          <p:nvPr/>
        </p:nvSpPr>
        <p:spPr bwMode="auto">
          <a:xfrm>
            <a:off x="3312415" y="47267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59" name="Oval 358"/>
          <p:cNvSpPr/>
          <p:nvPr/>
        </p:nvSpPr>
        <p:spPr bwMode="auto">
          <a:xfrm>
            <a:off x="3392415" y="46868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0" name="Oval 359"/>
          <p:cNvSpPr/>
          <p:nvPr/>
        </p:nvSpPr>
        <p:spPr bwMode="auto">
          <a:xfrm>
            <a:off x="3482272" y="46827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1" name="Oval 360"/>
          <p:cNvSpPr/>
          <p:nvPr/>
        </p:nvSpPr>
        <p:spPr bwMode="auto">
          <a:xfrm>
            <a:off x="3758465" y="45725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2" name="Oval 361"/>
          <p:cNvSpPr/>
          <p:nvPr/>
        </p:nvSpPr>
        <p:spPr bwMode="auto">
          <a:xfrm>
            <a:off x="3594490" y="46469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3" name="Oval 362"/>
          <p:cNvSpPr/>
          <p:nvPr/>
        </p:nvSpPr>
        <p:spPr bwMode="auto">
          <a:xfrm>
            <a:off x="3830446" y="44809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4" name="Oval 363"/>
          <p:cNvSpPr/>
          <p:nvPr/>
        </p:nvSpPr>
        <p:spPr bwMode="auto">
          <a:xfrm>
            <a:off x="3688343" y="4599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5" name="Oval 364"/>
          <p:cNvSpPr/>
          <p:nvPr/>
        </p:nvSpPr>
        <p:spPr bwMode="auto">
          <a:xfrm>
            <a:off x="2567424" y="44482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6" name="Oval 365"/>
          <p:cNvSpPr/>
          <p:nvPr/>
        </p:nvSpPr>
        <p:spPr bwMode="auto">
          <a:xfrm>
            <a:off x="2487420" y="43738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7" name="Oval 366"/>
          <p:cNvSpPr/>
          <p:nvPr/>
        </p:nvSpPr>
        <p:spPr bwMode="auto">
          <a:xfrm>
            <a:off x="2982720" y="45969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8" name="Oval 367"/>
          <p:cNvSpPr/>
          <p:nvPr/>
        </p:nvSpPr>
        <p:spPr bwMode="auto">
          <a:xfrm>
            <a:off x="3076929" y="45969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69" name="Oval 368"/>
          <p:cNvSpPr/>
          <p:nvPr/>
        </p:nvSpPr>
        <p:spPr bwMode="auto">
          <a:xfrm>
            <a:off x="2723628" y="45226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0" name="Oval 369"/>
          <p:cNvSpPr/>
          <p:nvPr/>
        </p:nvSpPr>
        <p:spPr bwMode="auto">
          <a:xfrm>
            <a:off x="2647428" y="45053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1" name="Oval 370"/>
          <p:cNvSpPr/>
          <p:nvPr/>
        </p:nvSpPr>
        <p:spPr bwMode="auto">
          <a:xfrm>
            <a:off x="2805418" y="45398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2" name="Oval 371"/>
          <p:cNvSpPr/>
          <p:nvPr/>
        </p:nvSpPr>
        <p:spPr bwMode="auto">
          <a:xfrm>
            <a:off x="2888511" y="45797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3" name="Oval 372"/>
          <p:cNvSpPr/>
          <p:nvPr/>
        </p:nvSpPr>
        <p:spPr bwMode="auto">
          <a:xfrm>
            <a:off x="3170782" y="45843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4" name="Oval 373"/>
          <p:cNvSpPr/>
          <p:nvPr/>
        </p:nvSpPr>
        <p:spPr bwMode="auto">
          <a:xfrm>
            <a:off x="3253224" y="46062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5" name="Oval 374"/>
          <p:cNvSpPr/>
          <p:nvPr/>
        </p:nvSpPr>
        <p:spPr bwMode="auto">
          <a:xfrm>
            <a:off x="3332080" y="46196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6" name="Oval 375"/>
          <p:cNvSpPr/>
          <p:nvPr/>
        </p:nvSpPr>
        <p:spPr bwMode="auto">
          <a:xfrm>
            <a:off x="3412080" y="45797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7" name="Oval 376"/>
          <p:cNvSpPr/>
          <p:nvPr/>
        </p:nvSpPr>
        <p:spPr bwMode="auto">
          <a:xfrm>
            <a:off x="3525697" y="45771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8" name="Oval 377"/>
          <p:cNvSpPr/>
          <p:nvPr/>
        </p:nvSpPr>
        <p:spPr bwMode="auto">
          <a:xfrm>
            <a:off x="3778130" y="44654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79" name="Oval 378"/>
          <p:cNvSpPr/>
          <p:nvPr/>
        </p:nvSpPr>
        <p:spPr bwMode="auto">
          <a:xfrm>
            <a:off x="3614155" y="45398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0" name="Oval 379"/>
          <p:cNvSpPr/>
          <p:nvPr/>
        </p:nvSpPr>
        <p:spPr bwMode="auto">
          <a:xfrm>
            <a:off x="3850111" y="43738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1" name="Oval 380"/>
          <p:cNvSpPr/>
          <p:nvPr/>
        </p:nvSpPr>
        <p:spPr bwMode="auto">
          <a:xfrm>
            <a:off x="3708008" y="449271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2" name="Oval 381"/>
          <p:cNvSpPr/>
          <p:nvPr/>
        </p:nvSpPr>
        <p:spPr bwMode="auto">
          <a:xfrm>
            <a:off x="2552437" y="43635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3" name="Oval 382"/>
          <p:cNvSpPr/>
          <p:nvPr/>
        </p:nvSpPr>
        <p:spPr bwMode="auto">
          <a:xfrm>
            <a:off x="2472433" y="428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4" name="Oval 383"/>
          <p:cNvSpPr/>
          <p:nvPr/>
        </p:nvSpPr>
        <p:spPr bwMode="auto">
          <a:xfrm>
            <a:off x="2967733" y="45122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5" name="Oval 384"/>
          <p:cNvSpPr/>
          <p:nvPr/>
        </p:nvSpPr>
        <p:spPr bwMode="auto">
          <a:xfrm>
            <a:off x="3061942" y="45122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6" name="Oval 385"/>
          <p:cNvSpPr/>
          <p:nvPr/>
        </p:nvSpPr>
        <p:spPr bwMode="auto">
          <a:xfrm>
            <a:off x="2708641" y="44378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7" name="Oval 386"/>
          <p:cNvSpPr/>
          <p:nvPr/>
        </p:nvSpPr>
        <p:spPr bwMode="auto">
          <a:xfrm>
            <a:off x="2632441" y="44206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8" name="Oval 387"/>
          <p:cNvSpPr/>
          <p:nvPr/>
        </p:nvSpPr>
        <p:spPr bwMode="auto">
          <a:xfrm>
            <a:off x="2790431" y="44551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89" name="Oval 388"/>
          <p:cNvSpPr/>
          <p:nvPr/>
        </p:nvSpPr>
        <p:spPr bwMode="auto">
          <a:xfrm>
            <a:off x="2873524" y="44950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0" name="Oval 389"/>
          <p:cNvSpPr/>
          <p:nvPr/>
        </p:nvSpPr>
        <p:spPr bwMode="auto">
          <a:xfrm>
            <a:off x="3155795" y="44996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1" name="Oval 390"/>
          <p:cNvSpPr/>
          <p:nvPr/>
        </p:nvSpPr>
        <p:spPr bwMode="auto">
          <a:xfrm>
            <a:off x="3238237" y="45215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2" name="Oval 391"/>
          <p:cNvSpPr/>
          <p:nvPr/>
        </p:nvSpPr>
        <p:spPr bwMode="auto">
          <a:xfrm>
            <a:off x="3317093" y="45349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3" name="Oval 392"/>
          <p:cNvSpPr/>
          <p:nvPr/>
        </p:nvSpPr>
        <p:spPr bwMode="auto">
          <a:xfrm>
            <a:off x="3397093" y="44950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4" name="Oval 393"/>
          <p:cNvSpPr/>
          <p:nvPr/>
        </p:nvSpPr>
        <p:spPr bwMode="auto">
          <a:xfrm>
            <a:off x="3486950" y="449092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5" name="Oval 394"/>
          <p:cNvSpPr/>
          <p:nvPr/>
        </p:nvSpPr>
        <p:spPr bwMode="auto">
          <a:xfrm>
            <a:off x="3763143" y="43807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6" name="Oval 395"/>
          <p:cNvSpPr/>
          <p:nvPr/>
        </p:nvSpPr>
        <p:spPr bwMode="auto">
          <a:xfrm>
            <a:off x="3599168" y="44551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7" name="Oval 396"/>
          <p:cNvSpPr/>
          <p:nvPr/>
        </p:nvSpPr>
        <p:spPr bwMode="auto">
          <a:xfrm>
            <a:off x="3835124" y="42891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8" name="Oval 397"/>
          <p:cNvSpPr/>
          <p:nvPr/>
        </p:nvSpPr>
        <p:spPr bwMode="auto">
          <a:xfrm>
            <a:off x="3693021" y="4408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399" name="Oval 398"/>
          <p:cNvSpPr/>
          <p:nvPr/>
        </p:nvSpPr>
        <p:spPr bwMode="auto">
          <a:xfrm>
            <a:off x="2547758" y="42100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0" name="Oval 399"/>
          <p:cNvSpPr/>
          <p:nvPr/>
        </p:nvSpPr>
        <p:spPr bwMode="auto">
          <a:xfrm>
            <a:off x="2467754" y="4135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1" name="Oval 400"/>
          <p:cNvSpPr/>
          <p:nvPr/>
        </p:nvSpPr>
        <p:spPr bwMode="auto">
          <a:xfrm>
            <a:off x="2963054" y="43588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2" name="Oval 401"/>
          <p:cNvSpPr/>
          <p:nvPr/>
        </p:nvSpPr>
        <p:spPr bwMode="auto">
          <a:xfrm>
            <a:off x="3057263" y="43588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3" name="Oval 402"/>
          <p:cNvSpPr/>
          <p:nvPr/>
        </p:nvSpPr>
        <p:spPr bwMode="auto">
          <a:xfrm>
            <a:off x="2703962" y="42844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4" name="Oval 403"/>
          <p:cNvSpPr/>
          <p:nvPr/>
        </p:nvSpPr>
        <p:spPr bwMode="auto">
          <a:xfrm>
            <a:off x="2627762" y="42672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5" name="Oval 404"/>
          <p:cNvSpPr/>
          <p:nvPr/>
        </p:nvSpPr>
        <p:spPr bwMode="auto">
          <a:xfrm>
            <a:off x="2785752" y="43016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6" name="Oval 405"/>
          <p:cNvSpPr/>
          <p:nvPr/>
        </p:nvSpPr>
        <p:spPr bwMode="auto">
          <a:xfrm>
            <a:off x="2868845" y="43416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7" name="Oval 406"/>
          <p:cNvSpPr/>
          <p:nvPr/>
        </p:nvSpPr>
        <p:spPr bwMode="auto">
          <a:xfrm>
            <a:off x="3151116" y="43462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8" name="Oval 407"/>
          <p:cNvSpPr/>
          <p:nvPr/>
        </p:nvSpPr>
        <p:spPr bwMode="auto">
          <a:xfrm>
            <a:off x="3233558" y="43681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09" name="Oval 408"/>
          <p:cNvSpPr/>
          <p:nvPr/>
        </p:nvSpPr>
        <p:spPr bwMode="auto">
          <a:xfrm>
            <a:off x="3312414" y="43815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0" name="Oval 409"/>
          <p:cNvSpPr/>
          <p:nvPr/>
        </p:nvSpPr>
        <p:spPr bwMode="auto">
          <a:xfrm>
            <a:off x="3392414" y="43416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1" name="Oval 410"/>
          <p:cNvSpPr/>
          <p:nvPr/>
        </p:nvSpPr>
        <p:spPr bwMode="auto">
          <a:xfrm>
            <a:off x="3482271" y="43374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2" name="Oval 411"/>
          <p:cNvSpPr/>
          <p:nvPr/>
        </p:nvSpPr>
        <p:spPr bwMode="auto">
          <a:xfrm>
            <a:off x="3758464" y="42273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3" name="Oval 412"/>
          <p:cNvSpPr/>
          <p:nvPr/>
        </p:nvSpPr>
        <p:spPr bwMode="auto">
          <a:xfrm>
            <a:off x="3594489" y="43016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4" name="Oval 413"/>
          <p:cNvSpPr/>
          <p:nvPr/>
        </p:nvSpPr>
        <p:spPr bwMode="auto">
          <a:xfrm>
            <a:off x="3830445" y="41357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5" name="Oval 414"/>
          <p:cNvSpPr/>
          <p:nvPr/>
        </p:nvSpPr>
        <p:spPr bwMode="auto">
          <a:xfrm>
            <a:off x="3688342" y="4254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6" name="Oval 415"/>
          <p:cNvSpPr/>
          <p:nvPr/>
        </p:nvSpPr>
        <p:spPr bwMode="auto">
          <a:xfrm>
            <a:off x="2567423" y="41029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7" name="Oval 416"/>
          <p:cNvSpPr/>
          <p:nvPr/>
        </p:nvSpPr>
        <p:spPr bwMode="auto">
          <a:xfrm>
            <a:off x="2487419" y="40286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8" name="Oval 417"/>
          <p:cNvSpPr/>
          <p:nvPr/>
        </p:nvSpPr>
        <p:spPr bwMode="auto">
          <a:xfrm>
            <a:off x="2982719" y="42517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19" name="Oval 418"/>
          <p:cNvSpPr/>
          <p:nvPr/>
        </p:nvSpPr>
        <p:spPr bwMode="auto">
          <a:xfrm>
            <a:off x="3076928" y="42517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0" name="Oval 419"/>
          <p:cNvSpPr/>
          <p:nvPr/>
        </p:nvSpPr>
        <p:spPr bwMode="auto">
          <a:xfrm>
            <a:off x="2723627" y="41773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1" name="Oval 420"/>
          <p:cNvSpPr/>
          <p:nvPr/>
        </p:nvSpPr>
        <p:spPr bwMode="auto">
          <a:xfrm>
            <a:off x="2647427" y="41601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2" name="Oval 421"/>
          <p:cNvSpPr/>
          <p:nvPr/>
        </p:nvSpPr>
        <p:spPr bwMode="auto">
          <a:xfrm>
            <a:off x="2805417" y="41946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3" name="Oval 422"/>
          <p:cNvSpPr/>
          <p:nvPr/>
        </p:nvSpPr>
        <p:spPr bwMode="auto">
          <a:xfrm>
            <a:off x="2888510" y="42345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4" name="Oval 423"/>
          <p:cNvSpPr/>
          <p:nvPr/>
        </p:nvSpPr>
        <p:spPr bwMode="auto">
          <a:xfrm>
            <a:off x="3170781" y="423915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5" name="Oval 424"/>
          <p:cNvSpPr/>
          <p:nvPr/>
        </p:nvSpPr>
        <p:spPr bwMode="auto">
          <a:xfrm>
            <a:off x="3253223" y="42610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6" name="Oval 425"/>
          <p:cNvSpPr/>
          <p:nvPr/>
        </p:nvSpPr>
        <p:spPr bwMode="auto">
          <a:xfrm>
            <a:off x="3332079" y="42744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7" name="Oval 426"/>
          <p:cNvSpPr/>
          <p:nvPr/>
        </p:nvSpPr>
        <p:spPr bwMode="auto">
          <a:xfrm>
            <a:off x="3412079" y="42345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8" name="Oval 427"/>
          <p:cNvSpPr/>
          <p:nvPr/>
        </p:nvSpPr>
        <p:spPr bwMode="auto">
          <a:xfrm>
            <a:off x="3525696" y="423195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29" name="Oval 428"/>
          <p:cNvSpPr/>
          <p:nvPr/>
        </p:nvSpPr>
        <p:spPr bwMode="auto">
          <a:xfrm>
            <a:off x="3778129" y="41202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0" name="Oval 429"/>
          <p:cNvSpPr/>
          <p:nvPr/>
        </p:nvSpPr>
        <p:spPr bwMode="auto">
          <a:xfrm>
            <a:off x="3614154" y="41946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1" name="Oval 430"/>
          <p:cNvSpPr/>
          <p:nvPr/>
        </p:nvSpPr>
        <p:spPr bwMode="auto">
          <a:xfrm>
            <a:off x="3850110" y="402861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2" name="Oval 431"/>
          <p:cNvSpPr/>
          <p:nvPr/>
        </p:nvSpPr>
        <p:spPr bwMode="auto">
          <a:xfrm>
            <a:off x="3708007" y="414748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3" name="Oval 432"/>
          <p:cNvSpPr/>
          <p:nvPr/>
        </p:nvSpPr>
        <p:spPr bwMode="auto">
          <a:xfrm>
            <a:off x="2552436" y="40182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4" name="Oval 433"/>
          <p:cNvSpPr/>
          <p:nvPr/>
        </p:nvSpPr>
        <p:spPr bwMode="auto">
          <a:xfrm>
            <a:off x="2472432" y="394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5" name="Oval 434"/>
          <p:cNvSpPr/>
          <p:nvPr/>
        </p:nvSpPr>
        <p:spPr bwMode="auto">
          <a:xfrm>
            <a:off x="2967732" y="41670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6" name="Oval 435"/>
          <p:cNvSpPr/>
          <p:nvPr/>
        </p:nvSpPr>
        <p:spPr bwMode="auto">
          <a:xfrm>
            <a:off x="3061941" y="41670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7" name="Oval 436"/>
          <p:cNvSpPr/>
          <p:nvPr/>
        </p:nvSpPr>
        <p:spPr bwMode="auto">
          <a:xfrm>
            <a:off x="2708640" y="40926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8" name="Oval 437"/>
          <p:cNvSpPr/>
          <p:nvPr/>
        </p:nvSpPr>
        <p:spPr bwMode="auto">
          <a:xfrm>
            <a:off x="2632440" y="40754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39" name="Oval 438"/>
          <p:cNvSpPr/>
          <p:nvPr/>
        </p:nvSpPr>
        <p:spPr bwMode="auto">
          <a:xfrm>
            <a:off x="2790430" y="41098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0" name="Oval 439"/>
          <p:cNvSpPr/>
          <p:nvPr/>
        </p:nvSpPr>
        <p:spPr bwMode="auto">
          <a:xfrm>
            <a:off x="2873523" y="41498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1" name="Oval 440"/>
          <p:cNvSpPr/>
          <p:nvPr/>
        </p:nvSpPr>
        <p:spPr bwMode="auto">
          <a:xfrm>
            <a:off x="3155794" y="41544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2" name="Oval 441"/>
          <p:cNvSpPr/>
          <p:nvPr/>
        </p:nvSpPr>
        <p:spPr bwMode="auto">
          <a:xfrm>
            <a:off x="3238236" y="41763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3" name="Oval 442"/>
          <p:cNvSpPr/>
          <p:nvPr/>
        </p:nvSpPr>
        <p:spPr bwMode="auto">
          <a:xfrm>
            <a:off x="3317092" y="41897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4" name="Oval 443"/>
          <p:cNvSpPr/>
          <p:nvPr/>
        </p:nvSpPr>
        <p:spPr bwMode="auto">
          <a:xfrm>
            <a:off x="3397092" y="41498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5" name="Oval 444"/>
          <p:cNvSpPr/>
          <p:nvPr/>
        </p:nvSpPr>
        <p:spPr bwMode="auto">
          <a:xfrm>
            <a:off x="3486949" y="414569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6" name="Oval 445"/>
          <p:cNvSpPr/>
          <p:nvPr/>
        </p:nvSpPr>
        <p:spPr bwMode="auto">
          <a:xfrm>
            <a:off x="3763142" y="40355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7" name="Oval 446"/>
          <p:cNvSpPr/>
          <p:nvPr/>
        </p:nvSpPr>
        <p:spPr bwMode="auto">
          <a:xfrm>
            <a:off x="3599167" y="41098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8" name="Oval 447"/>
          <p:cNvSpPr/>
          <p:nvPr/>
        </p:nvSpPr>
        <p:spPr bwMode="auto">
          <a:xfrm>
            <a:off x="3835123" y="394389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49" name="Oval 448"/>
          <p:cNvSpPr/>
          <p:nvPr/>
        </p:nvSpPr>
        <p:spPr bwMode="auto">
          <a:xfrm>
            <a:off x="3693020" y="4062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0" name="Oval 449"/>
          <p:cNvSpPr/>
          <p:nvPr/>
        </p:nvSpPr>
        <p:spPr bwMode="auto">
          <a:xfrm>
            <a:off x="2547760" y="397636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1" name="Oval 450"/>
          <p:cNvSpPr/>
          <p:nvPr/>
        </p:nvSpPr>
        <p:spPr bwMode="auto">
          <a:xfrm>
            <a:off x="2467756" y="3901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2" name="Oval 451"/>
          <p:cNvSpPr/>
          <p:nvPr/>
        </p:nvSpPr>
        <p:spPr bwMode="auto">
          <a:xfrm>
            <a:off x="2963056" y="41251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3" name="Oval 452"/>
          <p:cNvSpPr/>
          <p:nvPr/>
        </p:nvSpPr>
        <p:spPr bwMode="auto">
          <a:xfrm>
            <a:off x="3057265" y="412513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4" name="Oval 453"/>
          <p:cNvSpPr/>
          <p:nvPr/>
        </p:nvSpPr>
        <p:spPr bwMode="auto">
          <a:xfrm>
            <a:off x="2703964" y="405074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5" name="Oval 454"/>
          <p:cNvSpPr/>
          <p:nvPr/>
        </p:nvSpPr>
        <p:spPr bwMode="auto">
          <a:xfrm>
            <a:off x="2627764" y="403351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6" name="Oval 455"/>
          <p:cNvSpPr/>
          <p:nvPr/>
        </p:nvSpPr>
        <p:spPr bwMode="auto">
          <a:xfrm>
            <a:off x="2785754" y="40679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7" name="Oval 456"/>
          <p:cNvSpPr/>
          <p:nvPr/>
        </p:nvSpPr>
        <p:spPr bwMode="auto">
          <a:xfrm>
            <a:off x="2868847" y="41078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8" name="Oval 457"/>
          <p:cNvSpPr/>
          <p:nvPr/>
        </p:nvSpPr>
        <p:spPr bwMode="auto">
          <a:xfrm>
            <a:off x="3151118" y="41125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59" name="Oval 458"/>
          <p:cNvSpPr/>
          <p:nvPr/>
        </p:nvSpPr>
        <p:spPr bwMode="auto">
          <a:xfrm>
            <a:off x="3233560" y="41343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0" name="Oval 459"/>
          <p:cNvSpPr/>
          <p:nvPr/>
        </p:nvSpPr>
        <p:spPr bwMode="auto">
          <a:xfrm>
            <a:off x="3392416" y="41078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1" name="Oval 460"/>
          <p:cNvSpPr/>
          <p:nvPr/>
        </p:nvSpPr>
        <p:spPr bwMode="auto">
          <a:xfrm>
            <a:off x="3482273" y="41037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2" name="Oval 461"/>
          <p:cNvSpPr/>
          <p:nvPr/>
        </p:nvSpPr>
        <p:spPr bwMode="auto">
          <a:xfrm>
            <a:off x="3758466" y="399359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3" name="Oval 462"/>
          <p:cNvSpPr/>
          <p:nvPr/>
        </p:nvSpPr>
        <p:spPr bwMode="auto">
          <a:xfrm>
            <a:off x="3594491" y="406798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4" name="Oval 463"/>
          <p:cNvSpPr/>
          <p:nvPr/>
        </p:nvSpPr>
        <p:spPr bwMode="auto">
          <a:xfrm>
            <a:off x="3830447" y="390198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5" name="Oval 464"/>
          <p:cNvSpPr/>
          <p:nvPr/>
        </p:nvSpPr>
        <p:spPr bwMode="auto">
          <a:xfrm>
            <a:off x="3688344" y="40208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6" name="Oval 465"/>
          <p:cNvSpPr/>
          <p:nvPr/>
        </p:nvSpPr>
        <p:spPr bwMode="auto">
          <a:xfrm>
            <a:off x="2567425" y="386927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7" name="Oval 466"/>
          <p:cNvSpPr/>
          <p:nvPr/>
        </p:nvSpPr>
        <p:spPr bwMode="auto">
          <a:xfrm>
            <a:off x="2487421" y="3794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8" name="Oval 467"/>
          <p:cNvSpPr/>
          <p:nvPr/>
        </p:nvSpPr>
        <p:spPr bwMode="auto">
          <a:xfrm>
            <a:off x="2982721" y="40180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69" name="Oval 468"/>
          <p:cNvSpPr/>
          <p:nvPr/>
        </p:nvSpPr>
        <p:spPr bwMode="auto">
          <a:xfrm>
            <a:off x="3076930" y="401803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0" name="Oval 469"/>
          <p:cNvSpPr/>
          <p:nvPr/>
        </p:nvSpPr>
        <p:spPr bwMode="auto">
          <a:xfrm>
            <a:off x="2723629" y="394365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1" name="Oval 470"/>
          <p:cNvSpPr/>
          <p:nvPr/>
        </p:nvSpPr>
        <p:spPr bwMode="auto">
          <a:xfrm>
            <a:off x="2647429" y="39264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2" name="Oval 471"/>
          <p:cNvSpPr/>
          <p:nvPr/>
        </p:nvSpPr>
        <p:spPr bwMode="auto">
          <a:xfrm>
            <a:off x="2805419" y="39608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3" name="Oval 472"/>
          <p:cNvSpPr/>
          <p:nvPr/>
        </p:nvSpPr>
        <p:spPr bwMode="auto">
          <a:xfrm>
            <a:off x="2888512" y="4000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4" name="Oval 473"/>
          <p:cNvSpPr/>
          <p:nvPr/>
        </p:nvSpPr>
        <p:spPr bwMode="auto">
          <a:xfrm>
            <a:off x="3170783" y="40054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5" name="Oval 474"/>
          <p:cNvSpPr/>
          <p:nvPr/>
        </p:nvSpPr>
        <p:spPr bwMode="auto">
          <a:xfrm>
            <a:off x="3253225" y="40273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6" name="Oval 475"/>
          <p:cNvSpPr/>
          <p:nvPr/>
        </p:nvSpPr>
        <p:spPr bwMode="auto">
          <a:xfrm>
            <a:off x="3332081" y="404072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7" name="Oval 476"/>
          <p:cNvSpPr/>
          <p:nvPr/>
        </p:nvSpPr>
        <p:spPr bwMode="auto">
          <a:xfrm>
            <a:off x="3412081" y="40008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8" name="Oval 477"/>
          <p:cNvSpPr/>
          <p:nvPr/>
        </p:nvSpPr>
        <p:spPr bwMode="auto">
          <a:xfrm>
            <a:off x="3525698" y="3998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79" name="Oval 478"/>
          <p:cNvSpPr/>
          <p:nvPr/>
        </p:nvSpPr>
        <p:spPr bwMode="auto">
          <a:xfrm>
            <a:off x="3778131" y="388650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0" name="Oval 479"/>
          <p:cNvSpPr/>
          <p:nvPr/>
        </p:nvSpPr>
        <p:spPr bwMode="auto">
          <a:xfrm>
            <a:off x="3614156" y="396088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1" name="Oval 480"/>
          <p:cNvSpPr/>
          <p:nvPr/>
        </p:nvSpPr>
        <p:spPr bwMode="auto">
          <a:xfrm>
            <a:off x="3850112" y="379489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2" name="Oval 481"/>
          <p:cNvSpPr/>
          <p:nvPr/>
        </p:nvSpPr>
        <p:spPr bwMode="auto">
          <a:xfrm>
            <a:off x="3708009" y="391376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3" name="Oval 482"/>
          <p:cNvSpPr/>
          <p:nvPr/>
        </p:nvSpPr>
        <p:spPr bwMode="auto">
          <a:xfrm>
            <a:off x="2552438" y="378456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4" name="Oval 483"/>
          <p:cNvSpPr/>
          <p:nvPr/>
        </p:nvSpPr>
        <p:spPr bwMode="auto">
          <a:xfrm>
            <a:off x="2472434" y="371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5" name="Oval 484"/>
          <p:cNvSpPr/>
          <p:nvPr/>
        </p:nvSpPr>
        <p:spPr bwMode="auto">
          <a:xfrm>
            <a:off x="2967734" y="39333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6" name="Oval 485"/>
          <p:cNvSpPr/>
          <p:nvPr/>
        </p:nvSpPr>
        <p:spPr bwMode="auto">
          <a:xfrm>
            <a:off x="3061943" y="39333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7" name="Oval 486"/>
          <p:cNvSpPr/>
          <p:nvPr/>
        </p:nvSpPr>
        <p:spPr bwMode="auto">
          <a:xfrm>
            <a:off x="2708642" y="385894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8" name="Oval 487"/>
          <p:cNvSpPr/>
          <p:nvPr/>
        </p:nvSpPr>
        <p:spPr bwMode="auto">
          <a:xfrm>
            <a:off x="2632442" y="38417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89" name="Oval 488"/>
          <p:cNvSpPr/>
          <p:nvPr/>
        </p:nvSpPr>
        <p:spPr bwMode="auto">
          <a:xfrm>
            <a:off x="2790432" y="38761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0" name="Oval 489"/>
          <p:cNvSpPr/>
          <p:nvPr/>
        </p:nvSpPr>
        <p:spPr bwMode="auto">
          <a:xfrm>
            <a:off x="2873525" y="39160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1" name="Oval 490"/>
          <p:cNvSpPr/>
          <p:nvPr/>
        </p:nvSpPr>
        <p:spPr bwMode="auto">
          <a:xfrm>
            <a:off x="3155796" y="39207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2" name="Oval 491"/>
          <p:cNvSpPr/>
          <p:nvPr/>
        </p:nvSpPr>
        <p:spPr bwMode="auto">
          <a:xfrm>
            <a:off x="3238238" y="39425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3" name="Oval 492"/>
          <p:cNvSpPr/>
          <p:nvPr/>
        </p:nvSpPr>
        <p:spPr bwMode="auto">
          <a:xfrm>
            <a:off x="3317094" y="395601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4" name="Oval 493"/>
          <p:cNvSpPr/>
          <p:nvPr/>
        </p:nvSpPr>
        <p:spPr bwMode="auto">
          <a:xfrm>
            <a:off x="3397094" y="39160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5" name="Oval 494"/>
          <p:cNvSpPr/>
          <p:nvPr/>
        </p:nvSpPr>
        <p:spPr bwMode="auto">
          <a:xfrm>
            <a:off x="3486951" y="391197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6" name="Oval 495"/>
          <p:cNvSpPr/>
          <p:nvPr/>
        </p:nvSpPr>
        <p:spPr bwMode="auto">
          <a:xfrm>
            <a:off x="3763144" y="38017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7" name="Oval 496"/>
          <p:cNvSpPr/>
          <p:nvPr/>
        </p:nvSpPr>
        <p:spPr bwMode="auto">
          <a:xfrm>
            <a:off x="3599169" y="38761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8" name="Oval 497"/>
          <p:cNvSpPr/>
          <p:nvPr/>
        </p:nvSpPr>
        <p:spPr bwMode="auto">
          <a:xfrm>
            <a:off x="3835125" y="371017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499" name="Oval 498"/>
          <p:cNvSpPr/>
          <p:nvPr/>
        </p:nvSpPr>
        <p:spPr bwMode="auto">
          <a:xfrm>
            <a:off x="3693022" y="38290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0" name="Oval 499"/>
          <p:cNvSpPr/>
          <p:nvPr/>
        </p:nvSpPr>
        <p:spPr bwMode="auto">
          <a:xfrm>
            <a:off x="2547759" y="363113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1" name="Oval 500"/>
          <p:cNvSpPr/>
          <p:nvPr/>
        </p:nvSpPr>
        <p:spPr bwMode="auto">
          <a:xfrm>
            <a:off x="2467755" y="3556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2" name="Oval 501"/>
          <p:cNvSpPr/>
          <p:nvPr/>
        </p:nvSpPr>
        <p:spPr bwMode="auto">
          <a:xfrm>
            <a:off x="2963055" y="37798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3" name="Oval 502"/>
          <p:cNvSpPr/>
          <p:nvPr/>
        </p:nvSpPr>
        <p:spPr bwMode="auto">
          <a:xfrm>
            <a:off x="3057264" y="377989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4" name="Oval 503"/>
          <p:cNvSpPr/>
          <p:nvPr/>
        </p:nvSpPr>
        <p:spPr bwMode="auto">
          <a:xfrm>
            <a:off x="2703963" y="370551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5" name="Oval 504"/>
          <p:cNvSpPr/>
          <p:nvPr/>
        </p:nvSpPr>
        <p:spPr bwMode="auto">
          <a:xfrm>
            <a:off x="2627763" y="36882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6" name="Oval 505"/>
          <p:cNvSpPr/>
          <p:nvPr/>
        </p:nvSpPr>
        <p:spPr bwMode="auto">
          <a:xfrm>
            <a:off x="2785753" y="37227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7" name="Oval 506"/>
          <p:cNvSpPr/>
          <p:nvPr/>
        </p:nvSpPr>
        <p:spPr bwMode="auto">
          <a:xfrm>
            <a:off x="2868846" y="37626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8" name="Oval 507"/>
          <p:cNvSpPr/>
          <p:nvPr/>
        </p:nvSpPr>
        <p:spPr bwMode="auto">
          <a:xfrm>
            <a:off x="3151117" y="37673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09" name="Oval 508"/>
          <p:cNvSpPr/>
          <p:nvPr/>
        </p:nvSpPr>
        <p:spPr bwMode="auto">
          <a:xfrm>
            <a:off x="3233559" y="37891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0" name="Oval 509"/>
          <p:cNvSpPr/>
          <p:nvPr/>
        </p:nvSpPr>
        <p:spPr bwMode="auto">
          <a:xfrm>
            <a:off x="3312415" y="380258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1" name="Oval 510"/>
          <p:cNvSpPr/>
          <p:nvPr/>
        </p:nvSpPr>
        <p:spPr bwMode="auto">
          <a:xfrm>
            <a:off x="3392415" y="37626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2" name="Oval 511"/>
          <p:cNvSpPr/>
          <p:nvPr/>
        </p:nvSpPr>
        <p:spPr bwMode="auto">
          <a:xfrm>
            <a:off x="3482272" y="3758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3" name="Oval 512"/>
          <p:cNvSpPr/>
          <p:nvPr/>
        </p:nvSpPr>
        <p:spPr bwMode="auto">
          <a:xfrm>
            <a:off x="3758465" y="364836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4" name="Oval 513"/>
          <p:cNvSpPr/>
          <p:nvPr/>
        </p:nvSpPr>
        <p:spPr bwMode="auto">
          <a:xfrm>
            <a:off x="3594490" y="372274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5" name="Oval 514"/>
          <p:cNvSpPr/>
          <p:nvPr/>
        </p:nvSpPr>
        <p:spPr bwMode="auto">
          <a:xfrm>
            <a:off x="3830446" y="355675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6" name="Oval 515"/>
          <p:cNvSpPr/>
          <p:nvPr/>
        </p:nvSpPr>
        <p:spPr bwMode="auto">
          <a:xfrm>
            <a:off x="3688343" y="36756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7" name="Oval 516"/>
          <p:cNvSpPr/>
          <p:nvPr/>
        </p:nvSpPr>
        <p:spPr bwMode="auto">
          <a:xfrm>
            <a:off x="2567424" y="352404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8" name="Oval 517"/>
          <p:cNvSpPr/>
          <p:nvPr/>
        </p:nvSpPr>
        <p:spPr bwMode="auto">
          <a:xfrm>
            <a:off x="2487420" y="3449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19" name="Oval 518"/>
          <p:cNvSpPr/>
          <p:nvPr/>
        </p:nvSpPr>
        <p:spPr bwMode="auto">
          <a:xfrm>
            <a:off x="2982720" y="36728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0" name="Oval 519"/>
          <p:cNvSpPr/>
          <p:nvPr/>
        </p:nvSpPr>
        <p:spPr bwMode="auto">
          <a:xfrm>
            <a:off x="3076929" y="367280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1" name="Oval 520"/>
          <p:cNvSpPr/>
          <p:nvPr/>
        </p:nvSpPr>
        <p:spPr bwMode="auto">
          <a:xfrm>
            <a:off x="2723628" y="359842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2" name="Oval 521"/>
          <p:cNvSpPr/>
          <p:nvPr/>
        </p:nvSpPr>
        <p:spPr bwMode="auto">
          <a:xfrm>
            <a:off x="2647428" y="35811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3" name="Oval 522"/>
          <p:cNvSpPr/>
          <p:nvPr/>
        </p:nvSpPr>
        <p:spPr bwMode="auto">
          <a:xfrm>
            <a:off x="2805418" y="36156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4" name="Oval 523"/>
          <p:cNvSpPr/>
          <p:nvPr/>
        </p:nvSpPr>
        <p:spPr bwMode="auto">
          <a:xfrm>
            <a:off x="2888511" y="3655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5" name="Oval 524"/>
          <p:cNvSpPr/>
          <p:nvPr/>
        </p:nvSpPr>
        <p:spPr bwMode="auto">
          <a:xfrm>
            <a:off x="3170782" y="366020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6" name="Oval 525"/>
          <p:cNvSpPr/>
          <p:nvPr/>
        </p:nvSpPr>
        <p:spPr bwMode="auto">
          <a:xfrm>
            <a:off x="3253224" y="36820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7" name="Oval 526"/>
          <p:cNvSpPr/>
          <p:nvPr/>
        </p:nvSpPr>
        <p:spPr bwMode="auto">
          <a:xfrm>
            <a:off x="3332080" y="369549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8" name="Oval 527"/>
          <p:cNvSpPr/>
          <p:nvPr/>
        </p:nvSpPr>
        <p:spPr bwMode="auto">
          <a:xfrm>
            <a:off x="3412080" y="36555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29" name="Oval 528"/>
          <p:cNvSpPr/>
          <p:nvPr/>
        </p:nvSpPr>
        <p:spPr bwMode="auto">
          <a:xfrm>
            <a:off x="3525697" y="3653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0" name="Oval 529"/>
          <p:cNvSpPr/>
          <p:nvPr/>
        </p:nvSpPr>
        <p:spPr bwMode="auto">
          <a:xfrm>
            <a:off x="3778130" y="354127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1" name="Oval 530"/>
          <p:cNvSpPr/>
          <p:nvPr/>
        </p:nvSpPr>
        <p:spPr bwMode="auto">
          <a:xfrm>
            <a:off x="3614155" y="361565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2" name="Oval 531"/>
          <p:cNvSpPr/>
          <p:nvPr/>
        </p:nvSpPr>
        <p:spPr bwMode="auto">
          <a:xfrm>
            <a:off x="3850111" y="344966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3" name="Oval 532"/>
          <p:cNvSpPr/>
          <p:nvPr/>
        </p:nvSpPr>
        <p:spPr bwMode="auto">
          <a:xfrm>
            <a:off x="3708008" y="356853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4" name="Oval 533"/>
          <p:cNvSpPr/>
          <p:nvPr/>
        </p:nvSpPr>
        <p:spPr bwMode="auto">
          <a:xfrm>
            <a:off x="2552437" y="343933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5" name="Oval 534"/>
          <p:cNvSpPr/>
          <p:nvPr/>
        </p:nvSpPr>
        <p:spPr bwMode="auto">
          <a:xfrm>
            <a:off x="2472433" y="336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6" name="Oval 535"/>
          <p:cNvSpPr/>
          <p:nvPr/>
        </p:nvSpPr>
        <p:spPr bwMode="auto">
          <a:xfrm>
            <a:off x="2967733"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7" name="Oval 536"/>
          <p:cNvSpPr/>
          <p:nvPr/>
        </p:nvSpPr>
        <p:spPr bwMode="auto">
          <a:xfrm>
            <a:off x="3061942"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8" name="Oval 537"/>
          <p:cNvSpPr/>
          <p:nvPr/>
        </p:nvSpPr>
        <p:spPr bwMode="auto">
          <a:xfrm>
            <a:off x="270864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39" name="Oval 538"/>
          <p:cNvSpPr/>
          <p:nvPr/>
        </p:nvSpPr>
        <p:spPr bwMode="auto">
          <a:xfrm>
            <a:off x="2632441" y="34964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0" name="Oval 539"/>
          <p:cNvSpPr/>
          <p:nvPr/>
        </p:nvSpPr>
        <p:spPr bwMode="auto">
          <a:xfrm>
            <a:off x="2790431" y="35309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1" name="Oval 540"/>
          <p:cNvSpPr/>
          <p:nvPr/>
        </p:nvSpPr>
        <p:spPr bwMode="auto">
          <a:xfrm>
            <a:off x="2873524" y="35708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2" name="Oval 541"/>
          <p:cNvSpPr/>
          <p:nvPr/>
        </p:nvSpPr>
        <p:spPr bwMode="auto">
          <a:xfrm>
            <a:off x="3155795" y="35754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3" name="Oval 542"/>
          <p:cNvSpPr/>
          <p:nvPr/>
        </p:nvSpPr>
        <p:spPr bwMode="auto">
          <a:xfrm>
            <a:off x="3238237" y="35973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4" name="Oval 543"/>
          <p:cNvSpPr/>
          <p:nvPr/>
        </p:nvSpPr>
        <p:spPr bwMode="auto">
          <a:xfrm>
            <a:off x="3317093" y="361078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5" name="Oval 544"/>
          <p:cNvSpPr/>
          <p:nvPr/>
        </p:nvSpPr>
        <p:spPr bwMode="auto">
          <a:xfrm>
            <a:off x="3397093" y="35708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6" name="Oval 545"/>
          <p:cNvSpPr/>
          <p:nvPr/>
        </p:nvSpPr>
        <p:spPr bwMode="auto">
          <a:xfrm>
            <a:off x="3486950" y="356674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7" name="Oval 546"/>
          <p:cNvSpPr/>
          <p:nvPr/>
        </p:nvSpPr>
        <p:spPr bwMode="auto">
          <a:xfrm>
            <a:off x="3763143" y="345656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8" name="Oval 547"/>
          <p:cNvSpPr/>
          <p:nvPr/>
        </p:nvSpPr>
        <p:spPr bwMode="auto">
          <a:xfrm>
            <a:off x="3599168" y="35309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49" name="Oval 548"/>
          <p:cNvSpPr/>
          <p:nvPr/>
        </p:nvSpPr>
        <p:spPr bwMode="auto">
          <a:xfrm>
            <a:off x="3835124" y="3364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0" name="Oval 549"/>
          <p:cNvSpPr/>
          <p:nvPr/>
        </p:nvSpPr>
        <p:spPr bwMode="auto">
          <a:xfrm>
            <a:off x="3693021" y="348381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nvGrpSpPr>
          <p:cNvPr id="551" name="Group 550"/>
          <p:cNvGrpSpPr/>
          <p:nvPr/>
        </p:nvGrpSpPr>
        <p:grpSpPr>
          <a:xfrm rot="10800000">
            <a:off x="2458491" y="3008064"/>
            <a:ext cx="1467465" cy="711234"/>
            <a:chOff x="2342535" y="3243650"/>
            <a:chExt cx="1467465" cy="711234"/>
          </a:xfrm>
        </p:grpSpPr>
        <p:sp>
          <p:nvSpPr>
            <p:cNvPr id="552" name="Oval 551"/>
            <p:cNvSpPr/>
            <p:nvPr/>
          </p:nvSpPr>
          <p:spPr bwMode="auto">
            <a:xfrm>
              <a:off x="2342535"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3" name="Oval 552"/>
            <p:cNvSpPr/>
            <p:nvPr/>
          </p:nvSpPr>
          <p:spPr bwMode="auto">
            <a:xfrm>
              <a:off x="3705226" y="362080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4" name="Oval 553"/>
            <p:cNvSpPr/>
            <p:nvPr/>
          </p:nvSpPr>
          <p:spPr bwMode="auto">
            <a:xfrm>
              <a:off x="2442204" y="358809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5" name="Oval 554"/>
            <p:cNvSpPr/>
            <p:nvPr/>
          </p:nvSpPr>
          <p:spPr bwMode="auto">
            <a:xfrm>
              <a:off x="2362200"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6" name="Oval 555"/>
            <p:cNvSpPr/>
            <p:nvPr/>
          </p:nvSpPr>
          <p:spPr bwMode="auto">
            <a:xfrm>
              <a:off x="2598408" y="366247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7" name="Oval 556"/>
            <p:cNvSpPr/>
            <p:nvPr/>
          </p:nvSpPr>
          <p:spPr bwMode="auto">
            <a:xfrm>
              <a:off x="2522208" y="364524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8" name="Oval 557"/>
            <p:cNvSpPr/>
            <p:nvPr/>
          </p:nvSpPr>
          <p:spPr bwMode="auto">
            <a:xfrm>
              <a:off x="3652910" y="360532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59" name="Oval 558"/>
            <p:cNvSpPr/>
            <p:nvPr/>
          </p:nvSpPr>
          <p:spPr bwMode="auto">
            <a:xfrm>
              <a:off x="3724891" y="351371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0" name="Oval 559"/>
            <p:cNvSpPr/>
            <p:nvPr/>
          </p:nvSpPr>
          <p:spPr bwMode="auto">
            <a:xfrm>
              <a:off x="3582788" y="363258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1" name="Oval 560"/>
            <p:cNvSpPr/>
            <p:nvPr/>
          </p:nvSpPr>
          <p:spPr bwMode="auto">
            <a:xfrm>
              <a:off x="2427217" y="350338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2" name="Oval 561"/>
            <p:cNvSpPr/>
            <p:nvPr/>
          </p:nvSpPr>
          <p:spPr bwMode="auto">
            <a:xfrm>
              <a:off x="2347213"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3" name="Oval 562"/>
            <p:cNvSpPr/>
            <p:nvPr/>
          </p:nvSpPr>
          <p:spPr bwMode="auto">
            <a:xfrm>
              <a:off x="2842513"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4" name="Oval 563"/>
            <p:cNvSpPr/>
            <p:nvPr/>
          </p:nvSpPr>
          <p:spPr bwMode="auto">
            <a:xfrm>
              <a:off x="2936722" y="36521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5" name="Oval 564"/>
            <p:cNvSpPr/>
            <p:nvPr/>
          </p:nvSpPr>
          <p:spPr bwMode="auto">
            <a:xfrm>
              <a:off x="2583421" y="357776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6" name="Oval 565"/>
            <p:cNvSpPr/>
            <p:nvPr/>
          </p:nvSpPr>
          <p:spPr bwMode="auto">
            <a:xfrm>
              <a:off x="2507221" y="3560532"/>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7" name="Oval 566"/>
            <p:cNvSpPr/>
            <p:nvPr/>
          </p:nvSpPr>
          <p:spPr bwMode="auto">
            <a:xfrm>
              <a:off x="2665211"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8" name="Oval 567"/>
            <p:cNvSpPr/>
            <p:nvPr/>
          </p:nvSpPr>
          <p:spPr bwMode="auto">
            <a:xfrm>
              <a:off x="2748304"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69" name="Oval 568"/>
            <p:cNvSpPr/>
            <p:nvPr/>
          </p:nvSpPr>
          <p:spPr bwMode="auto">
            <a:xfrm>
              <a:off x="3030575" y="36395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0" name="Oval 569"/>
            <p:cNvSpPr/>
            <p:nvPr/>
          </p:nvSpPr>
          <p:spPr bwMode="auto">
            <a:xfrm>
              <a:off x="3113017" y="36614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1" name="Oval 570"/>
            <p:cNvSpPr/>
            <p:nvPr/>
          </p:nvSpPr>
          <p:spPr bwMode="auto">
            <a:xfrm>
              <a:off x="3271873" y="36349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2" name="Oval 571"/>
            <p:cNvSpPr/>
            <p:nvPr/>
          </p:nvSpPr>
          <p:spPr bwMode="auto">
            <a:xfrm>
              <a:off x="3361730" y="36307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3" name="Oval 572"/>
            <p:cNvSpPr/>
            <p:nvPr/>
          </p:nvSpPr>
          <p:spPr bwMode="auto">
            <a:xfrm>
              <a:off x="3637923" y="35206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4" name="Oval 573"/>
            <p:cNvSpPr/>
            <p:nvPr/>
          </p:nvSpPr>
          <p:spPr bwMode="auto">
            <a:xfrm>
              <a:off x="3473948" y="359499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5" name="Oval 574"/>
            <p:cNvSpPr/>
            <p:nvPr/>
          </p:nvSpPr>
          <p:spPr bwMode="auto">
            <a:xfrm>
              <a:off x="3709904" y="342900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6" name="Oval 575"/>
            <p:cNvSpPr/>
            <p:nvPr/>
          </p:nvSpPr>
          <p:spPr bwMode="auto">
            <a:xfrm>
              <a:off x="3567801" y="354787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7" name="Oval 576"/>
            <p:cNvSpPr/>
            <p:nvPr/>
          </p:nvSpPr>
          <p:spPr bwMode="auto">
            <a:xfrm>
              <a:off x="2422541" y="346146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8" name="Oval 577"/>
            <p:cNvSpPr/>
            <p:nvPr/>
          </p:nvSpPr>
          <p:spPr bwMode="auto">
            <a:xfrm>
              <a:off x="2342537"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9" name="Oval 578"/>
            <p:cNvSpPr/>
            <p:nvPr/>
          </p:nvSpPr>
          <p:spPr bwMode="auto">
            <a:xfrm>
              <a:off x="2837837"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0" name="Oval 579"/>
            <p:cNvSpPr/>
            <p:nvPr/>
          </p:nvSpPr>
          <p:spPr bwMode="auto">
            <a:xfrm>
              <a:off x="2932046" y="36102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1" name="Oval 580"/>
            <p:cNvSpPr/>
            <p:nvPr/>
          </p:nvSpPr>
          <p:spPr bwMode="auto">
            <a:xfrm>
              <a:off x="2578745" y="353585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2" name="Oval 581"/>
            <p:cNvSpPr/>
            <p:nvPr/>
          </p:nvSpPr>
          <p:spPr bwMode="auto">
            <a:xfrm>
              <a:off x="2502545" y="3518618"/>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3" name="Oval 582"/>
            <p:cNvSpPr/>
            <p:nvPr/>
          </p:nvSpPr>
          <p:spPr bwMode="auto">
            <a:xfrm>
              <a:off x="2660535"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4" name="Oval 583"/>
            <p:cNvSpPr/>
            <p:nvPr/>
          </p:nvSpPr>
          <p:spPr bwMode="auto">
            <a:xfrm>
              <a:off x="2743628"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5" name="Oval 584"/>
            <p:cNvSpPr/>
            <p:nvPr/>
          </p:nvSpPr>
          <p:spPr bwMode="auto">
            <a:xfrm>
              <a:off x="3025899" y="35976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6" name="Oval 585"/>
            <p:cNvSpPr/>
            <p:nvPr/>
          </p:nvSpPr>
          <p:spPr bwMode="auto">
            <a:xfrm>
              <a:off x="3108341" y="36195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7" name="Oval 586"/>
            <p:cNvSpPr/>
            <p:nvPr/>
          </p:nvSpPr>
          <p:spPr bwMode="auto">
            <a:xfrm>
              <a:off x="3267197" y="35930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8" name="Oval 587"/>
            <p:cNvSpPr/>
            <p:nvPr/>
          </p:nvSpPr>
          <p:spPr bwMode="auto">
            <a:xfrm>
              <a:off x="3357054" y="35888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9" name="Oval 588"/>
            <p:cNvSpPr/>
            <p:nvPr/>
          </p:nvSpPr>
          <p:spPr bwMode="auto">
            <a:xfrm>
              <a:off x="3633247" y="34787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0" name="Oval 589"/>
            <p:cNvSpPr/>
            <p:nvPr/>
          </p:nvSpPr>
          <p:spPr bwMode="auto">
            <a:xfrm>
              <a:off x="3469272" y="355308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1" name="Oval 590"/>
            <p:cNvSpPr/>
            <p:nvPr/>
          </p:nvSpPr>
          <p:spPr bwMode="auto">
            <a:xfrm>
              <a:off x="3705228" y="338708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2" name="Oval 591"/>
            <p:cNvSpPr/>
            <p:nvPr/>
          </p:nvSpPr>
          <p:spPr bwMode="auto">
            <a:xfrm>
              <a:off x="3563125" y="35059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3" name="Oval 592"/>
            <p:cNvSpPr/>
            <p:nvPr/>
          </p:nvSpPr>
          <p:spPr bwMode="auto">
            <a:xfrm>
              <a:off x="2442206" y="335437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4" name="Oval 593"/>
            <p:cNvSpPr/>
            <p:nvPr/>
          </p:nvSpPr>
          <p:spPr bwMode="auto">
            <a:xfrm>
              <a:off x="2362202"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5" name="Oval 594"/>
            <p:cNvSpPr/>
            <p:nvPr/>
          </p:nvSpPr>
          <p:spPr bwMode="auto">
            <a:xfrm>
              <a:off x="2857502"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6" name="Oval 595"/>
            <p:cNvSpPr/>
            <p:nvPr/>
          </p:nvSpPr>
          <p:spPr bwMode="auto">
            <a:xfrm>
              <a:off x="2951711" y="35031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7" name="Oval 596"/>
            <p:cNvSpPr/>
            <p:nvPr/>
          </p:nvSpPr>
          <p:spPr bwMode="auto">
            <a:xfrm>
              <a:off x="2598410" y="342875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8" name="Oval 597"/>
            <p:cNvSpPr/>
            <p:nvPr/>
          </p:nvSpPr>
          <p:spPr bwMode="auto">
            <a:xfrm>
              <a:off x="2522210" y="34115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99" name="Oval 598"/>
            <p:cNvSpPr/>
            <p:nvPr/>
          </p:nvSpPr>
          <p:spPr bwMode="auto">
            <a:xfrm>
              <a:off x="2680200"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0" name="Oval 599"/>
            <p:cNvSpPr/>
            <p:nvPr/>
          </p:nvSpPr>
          <p:spPr bwMode="auto">
            <a:xfrm>
              <a:off x="2763293"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1" name="Oval 600"/>
            <p:cNvSpPr/>
            <p:nvPr/>
          </p:nvSpPr>
          <p:spPr bwMode="auto">
            <a:xfrm>
              <a:off x="3045564" y="34905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2" name="Oval 601"/>
            <p:cNvSpPr/>
            <p:nvPr/>
          </p:nvSpPr>
          <p:spPr bwMode="auto">
            <a:xfrm>
              <a:off x="3128006" y="35124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3" name="Oval 602"/>
            <p:cNvSpPr/>
            <p:nvPr/>
          </p:nvSpPr>
          <p:spPr bwMode="auto">
            <a:xfrm>
              <a:off x="3206862" y="35258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4" name="Oval 603"/>
            <p:cNvSpPr/>
            <p:nvPr/>
          </p:nvSpPr>
          <p:spPr bwMode="auto">
            <a:xfrm>
              <a:off x="3286862" y="34859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5" name="Oval 604"/>
            <p:cNvSpPr/>
            <p:nvPr/>
          </p:nvSpPr>
          <p:spPr bwMode="auto">
            <a:xfrm>
              <a:off x="3400479" y="34833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6" name="Oval 605"/>
            <p:cNvSpPr/>
            <p:nvPr/>
          </p:nvSpPr>
          <p:spPr bwMode="auto">
            <a:xfrm>
              <a:off x="3652912" y="33716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7" name="Oval 606"/>
            <p:cNvSpPr/>
            <p:nvPr/>
          </p:nvSpPr>
          <p:spPr bwMode="auto">
            <a:xfrm>
              <a:off x="3488937" y="344598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8" name="Oval 607"/>
            <p:cNvSpPr/>
            <p:nvPr/>
          </p:nvSpPr>
          <p:spPr bwMode="auto">
            <a:xfrm>
              <a:off x="3724893" y="327999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09" name="Oval 608"/>
            <p:cNvSpPr/>
            <p:nvPr/>
          </p:nvSpPr>
          <p:spPr bwMode="auto">
            <a:xfrm>
              <a:off x="3582790" y="339886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0" name="Oval 609"/>
            <p:cNvSpPr/>
            <p:nvPr/>
          </p:nvSpPr>
          <p:spPr bwMode="auto">
            <a:xfrm>
              <a:off x="2427219" y="326966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1" name="Oval 610"/>
            <p:cNvSpPr/>
            <p:nvPr/>
          </p:nvSpPr>
          <p:spPr bwMode="auto">
            <a:xfrm>
              <a:off x="2842515"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2" name="Oval 611"/>
            <p:cNvSpPr/>
            <p:nvPr/>
          </p:nvSpPr>
          <p:spPr bwMode="auto">
            <a:xfrm>
              <a:off x="2936724" y="34184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3" name="Oval 612"/>
            <p:cNvSpPr/>
            <p:nvPr/>
          </p:nvSpPr>
          <p:spPr bwMode="auto">
            <a:xfrm>
              <a:off x="2583423" y="334404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4" name="Oval 613"/>
            <p:cNvSpPr/>
            <p:nvPr/>
          </p:nvSpPr>
          <p:spPr bwMode="auto">
            <a:xfrm>
              <a:off x="2507223" y="33268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5" name="Oval 614"/>
            <p:cNvSpPr/>
            <p:nvPr/>
          </p:nvSpPr>
          <p:spPr bwMode="auto">
            <a:xfrm>
              <a:off x="2665213"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6" name="Oval 615"/>
            <p:cNvSpPr/>
            <p:nvPr/>
          </p:nvSpPr>
          <p:spPr bwMode="auto">
            <a:xfrm>
              <a:off x="2748306"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7" name="Oval 616"/>
            <p:cNvSpPr/>
            <p:nvPr/>
          </p:nvSpPr>
          <p:spPr bwMode="auto">
            <a:xfrm>
              <a:off x="3030577" y="34058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8" name="Oval 617"/>
            <p:cNvSpPr/>
            <p:nvPr/>
          </p:nvSpPr>
          <p:spPr bwMode="auto">
            <a:xfrm>
              <a:off x="3113019" y="34276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19" name="Oval 618"/>
            <p:cNvSpPr/>
            <p:nvPr/>
          </p:nvSpPr>
          <p:spPr bwMode="auto">
            <a:xfrm>
              <a:off x="3191875" y="34411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0" name="Oval 619"/>
            <p:cNvSpPr/>
            <p:nvPr/>
          </p:nvSpPr>
          <p:spPr bwMode="auto">
            <a:xfrm>
              <a:off x="3271875" y="34011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1" name="Oval 620"/>
            <p:cNvSpPr/>
            <p:nvPr/>
          </p:nvSpPr>
          <p:spPr bwMode="auto">
            <a:xfrm>
              <a:off x="3361732" y="33970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2" name="Oval 621"/>
            <p:cNvSpPr/>
            <p:nvPr/>
          </p:nvSpPr>
          <p:spPr bwMode="auto">
            <a:xfrm>
              <a:off x="3637925" y="32868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3" name="Oval 622"/>
            <p:cNvSpPr/>
            <p:nvPr/>
          </p:nvSpPr>
          <p:spPr bwMode="auto">
            <a:xfrm>
              <a:off x="3473950" y="336127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4" name="Oval 623"/>
            <p:cNvSpPr/>
            <p:nvPr/>
          </p:nvSpPr>
          <p:spPr bwMode="auto">
            <a:xfrm>
              <a:off x="3567803" y="331415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5" name="Oval 624"/>
            <p:cNvSpPr/>
            <p:nvPr/>
          </p:nvSpPr>
          <p:spPr bwMode="auto">
            <a:xfrm>
              <a:off x="2837836"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6" name="Oval 625"/>
            <p:cNvSpPr/>
            <p:nvPr/>
          </p:nvSpPr>
          <p:spPr bwMode="auto">
            <a:xfrm>
              <a:off x="2932045" y="32650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7" name="Oval 626"/>
            <p:cNvSpPr/>
            <p:nvPr/>
          </p:nvSpPr>
          <p:spPr bwMode="auto">
            <a:xfrm>
              <a:off x="2743627"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8" name="Oval 627"/>
            <p:cNvSpPr/>
            <p:nvPr/>
          </p:nvSpPr>
          <p:spPr bwMode="auto">
            <a:xfrm>
              <a:off x="3025898" y="32524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29" name="Oval 628"/>
            <p:cNvSpPr/>
            <p:nvPr/>
          </p:nvSpPr>
          <p:spPr bwMode="auto">
            <a:xfrm>
              <a:off x="3108340" y="32742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0" name="Oval 629"/>
            <p:cNvSpPr/>
            <p:nvPr/>
          </p:nvSpPr>
          <p:spPr bwMode="auto">
            <a:xfrm>
              <a:off x="3187196" y="32876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1" name="Oval 630"/>
            <p:cNvSpPr/>
            <p:nvPr/>
          </p:nvSpPr>
          <p:spPr bwMode="auto">
            <a:xfrm>
              <a:off x="3267196" y="32477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2" name="Oval 631"/>
            <p:cNvSpPr/>
            <p:nvPr/>
          </p:nvSpPr>
          <p:spPr bwMode="auto">
            <a:xfrm>
              <a:off x="3357053" y="32436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3" name="Oval 632"/>
            <p:cNvSpPr/>
            <p:nvPr/>
          </p:nvSpPr>
          <p:spPr bwMode="auto">
            <a:xfrm>
              <a:off x="2994913"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4" name="Oval 633"/>
            <p:cNvSpPr/>
            <p:nvPr/>
          </p:nvSpPr>
          <p:spPr bwMode="auto">
            <a:xfrm>
              <a:off x="3089122" y="3804546"/>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5" name="Oval 634"/>
            <p:cNvSpPr/>
            <p:nvPr/>
          </p:nvSpPr>
          <p:spPr bwMode="auto">
            <a:xfrm>
              <a:off x="2900704"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6" name="Oval 635"/>
            <p:cNvSpPr/>
            <p:nvPr/>
          </p:nvSpPr>
          <p:spPr bwMode="auto">
            <a:xfrm>
              <a:off x="3182975" y="3791948"/>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7" name="Oval 636"/>
            <p:cNvSpPr/>
            <p:nvPr/>
          </p:nvSpPr>
          <p:spPr bwMode="auto">
            <a:xfrm>
              <a:off x="3265417" y="38138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8" name="Oval 637"/>
            <p:cNvSpPr/>
            <p:nvPr/>
          </p:nvSpPr>
          <p:spPr bwMode="auto">
            <a:xfrm>
              <a:off x="3424273" y="3787314"/>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39" name="Oval 638"/>
            <p:cNvSpPr/>
            <p:nvPr/>
          </p:nvSpPr>
          <p:spPr bwMode="auto">
            <a:xfrm>
              <a:off x="3514130" y="3783195"/>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0" name="Oval 639"/>
            <p:cNvSpPr/>
            <p:nvPr/>
          </p:nvSpPr>
          <p:spPr bwMode="auto">
            <a:xfrm>
              <a:off x="2990237"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1" name="Oval 640"/>
            <p:cNvSpPr/>
            <p:nvPr/>
          </p:nvSpPr>
          <p:spPr bwMode="auto">
            <a:xfrm>
              <a:off x="3084446" y="3762632"/>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2" name="Oval 641"/>
            <p:cNvSpPr/>
            <p:nvPr/>
          </p:nvSpPr>
          <p:spPr bwMode="auto">
            <a:xfrm>
              <a:off x="2896028"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3" name="Oval 642"/>
            <p:cNvSpPr/>
            <p:nvPr/>
          </p:nvSpPr>
          <p:spPr bwMode="auto">
            <a:xfrm>
              <a:off x="3178299" y="37500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4" name="Oval 643"/>
            <p:cNvSpPr/>
            <p:nvPr/>
          </p:nvSpPr>
          <p:spPr bwMode="auto">
            <a:xfrm>
              <a:off x="3260741" y="37719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5" name="Oval 644"/>
            <p:cNvSpPr/>
            <p:nvPr/>
          </p:nvSpPr>
          <p:spPr bwMode="auto">
            <a:xfrm>
              <a:off x="3419597" y="3745400"/>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6" name="Oval 645"/>
            <p:cNvSpPr/>
            <p:nvPr/>
          </p:nvSpPr>
          <p:spPr bwMode="auto">
            <a:xfrm>
              <a:off x="3509454" y="374128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7" name="Oval 646"/>
            <p:cNvSpPr/>
            <p:nvPr/>
          </p:nvSpPr>
          <p:spPr bwMode="auto">
            <a:xfrm>
              <a:off x="3009902"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8" name="Oval 647"/>
            <p:cNvSpPr/>
            <p:nvPr/>
          </p:nvSpPr>
          <p:spPr bwMode="auto">
            <a:xfrm>
              <a:off x="3104111" y="365553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49" name="Oval 648"/>
            <p:cNvSpPr/>
            <p:nvPr/>
          </p:nvSpPr>
          <p:spPr bwMode="auto">
            <a:xfrm>
              <a:off x="2915693"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0" name="Oval 649"/>
            <p:cNvSpPr/>
            <p:nvPr/>
          </p:nvSpPr>
          <p:spPr bwMode="auto">
            <a:xfrm>
              <a:off x="3197964" y="3642941"/>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1" name="Oval 650"/>
            <p:cNvSpPr/>
            <p:nvPr/>
          </p:nvSpPr>
          <p:spPr bwMode="auto">
            <a:xfrm>
              <a:off x="3280406" y="36648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2" name="Oval 651"/>
            <p:cNvSpPr/>
            <p:nvPr/>
          </p:nvSpPr>
          <p:spPr bwMode="auto">
            <a:xfrm>
              <a:off x="3359262" y="367822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3" name="Oval 652"/>
            <p:cNvSpPr/>
            <p:nvPr/>
          </p:nvSpPr>
          <p:spPr bwMode="auto">
            <a:xfrm>
              <a:off x="3439262" y="363830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4" name="Oval 653"/>
            <p:cNvSpPr/>
            <p:nvPr/>
          </p:nvSpPr>
          <p:spPr bwMode="auto">
            <a:xfrm>
              <a:off x="3552879" y="3635734"/>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5" name="Oval 654"/>
            <p:cNvSpPr/>
            <p:nvPr/>
          </p:nvSpPr>
          <p:spPr bwMode="auto">
            <a:xfrm>
              <a:off x="2994915"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6" name="Oval 655"/>
            <p:cNvSpPr/>
            <p:nvPr/>
          </p:nvSpPr>
          <p:spPr bwMode="auto">
            <a:xfrm>
              <a:off x="3089124" y="3570827"/>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7" name="Oval 656"/>
            <p:cNvSpPr/>
            <p:nvPr/>
          </p:nvSpPr>
          <p:spPr bwMode="auto">
            <a:xfrm>
              <a:off x="2900706"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8" name="Oval 657"/>
            <p:cNvSpPr/>
            <p:nvPr/>
          </p:nvSpPr>
          <p:spPr bwMode="auto">
            <a:xfrm>
              <a:off x="3182977" y="3558229"/>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59" name="Oval 658"/>
            <p:cNvSpPr/>
            <p:nvPr/>
          </p:nvSpPr>
          <p:spPr bwMode="auto">
            <a:xfrm>
              <a:off x="3265419" y="35800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0" name="Oval 659"/>
            <p:cNvSpPr/>
            <p:nvPr/>
          </p:nvSpPr>
          <p:spPr bwMode="auto">
            <a:xfrm>
              <a:off x="3344275" y="3593513"/>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1" name="Oval 660"/>
            <p:cNvSpPr/>
            <p:nvPr/>
          </p:nvSpPr>
          <p:spPr bwMode="auto">
            <a:xfrm>
              <a:off x="3424275" y="3553595"/>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2" name="Oval 661"/>
            <p:cNvSpPr/>
            <p:nvPr/>
          </p:nvSpPr>
          <p:spPr bwMode="auto">
            <a:xfrm>
              <a:off x="3514132" y="3549476"/>
              <a:ext cx="76200" cy="11430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3" name="Oval 662"/>
            <p:cNvSpPr/>
            <p:nvPr/>
          </p:nvSpPr>
          <p:spPr bwMode="auto">
            <a:xfrm>
              <a:off x="2990236"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4" name="Oval 663"/>
            <p:cNvSpPr/>
            <p:nvPr/>
          </p:nvSpPr>
          <p:spPr bwMode="auto">
            <a:xfrm>
              <a:off x="3084445" y="3417401"/>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5" name="Oval 664"/>
            <p:cNvSpPr/>
            <p:nvPr/>
          </p:nvSpPr>
          <p:spPr bwMode="auto">
            <a:xfrm>
              <a:off x="2896027"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6" name="Oval 665"/>
            <p:cNvSpPr/>
            <p:nvPr/>
          </p:nvSpPr>
          <p:spPr bwMode="auto">
            <a:xfrm>
              <a:off x="3178298" y="3404803"/>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7" name="Oval 666"/>
            <p:cNvSpPr/>
            <p:nvPr/>
          </p:nvSpPr>
          <p:spPr bwMode="auto">
            <a:xfrm>
              <a:off x="3260740" y="34266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8" name="Oval 667"/>
            <p:cNvSpPr/>
            <p:nvPr/>
          </p:nvSpPr>
          <p:spPr bwMode="auto">
            <a:xfrm>
              <a:off x="3339596" y="3440087"/>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69" name="Oval 668"/>
            <p:cNvSpPr/>
            <p:nvPr/>
          </p:nvSpPr>
          <p:spPr bwMode="auto">
            <a:xfrm>
              <a:off x="3419596" y="3400169"/>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0" name="Oval 669"/>
            <p:cNvSpPr/>
            <p:nvPr/>
          </p:nvSpPr>
          <p:spPr bwMode="auto">
            <a:xfrm>
              <a:off x="3509453" y="3396050"/>
              <a:ext cx="85109" cy="14107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grpSp>
      <p:sp>
        <p:nvSpPr>
          <p:cNvPr id="671" name="Flowchart: Magnetic Disk 670"/>
          <p:cNvSpPr/>
          <p:nvPr/>
        </p:nvSpPr>
        <p:spPr bwMode="auto">
          <a:xfrm>
            <a:off x="2477798" y="2895600"/>
            <a:ext cx="1447800" cy="1981200"/>
          </a:xfrm>
          <a:prstGeom prst="flowChartMagneticDisk">
            <a:avLst/>
          </a:prstGeom>
          <a:solidFill>
            <a:srgbClr val="522F15">
              <a:alpha val="9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2" name="Flowchart: Magnetic Disk 671"/>
          <p:cNvSpPr/>
          <p:nvPr/>
        </p:nvSpPr>
        <p:spPr bwMode="auto">
          <a:xfrm>
            <a:off x="2467755" y="2877098"/>
            <a:ext cx="1447800" cy="1981200"/>
          </a:xfrm>
          <a:prstGeom prst="flowChartMagneticDisk">
            <a:avLst/>
          </a:pr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4" name="TextBox 673"/>
          <p:cNvSpPr txBox="1"/>
          <p:nvPr/>
        </p:nvSpPr>
        <p:spPr>
          <a:xfrm>
            <a:off x="838200" y="4948535"/>
            <a:ext cx="3045201" cy="461665"/>
          </a:xfrm>
          <a:prstGeom prst="rect">
            <a:avLst/>
          </a:prstGeom>
          <a:noFill/>
        </p:spPr>
        <p:txBody>
          <a:bodyPr wrap="square" rtlCol="0">
            <a:spAutoFit/>
          </a:bodyPr>
          <a:lstStyle/>
          <a:p>
            <a:pPr algn="ctr"/>
            <a:endParaRPr lang="en-US" dirty="0"/>
          </a:p>
        </p:txBody>
      </p:sp>
      <p:sp>
        <p:nvSpPr>
          <p:cNvPr id="678" name="Right Arrow 677"/>
          <p:cNvSpPr/>
          <p:nvPr/>
        </p:nvSpPr>
        <p:spPr bwMode="auto">
          <a:xfrm>
            <a:off x="4191000" y="3659845"/>
            <a:ext cx="1524000" cy="59472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7" name="TextBox 56"/>
          <p:cNvSpPr txBox="1"/>
          <p:nvPr/>
        </p:nvSpPr>
        <p:spPr>
          <a:xfrm>
            <a:off x="4248184" y="2891265"/>
            <a:ext cx="1295400" cy="830997"/>
          </a:xfrm>
          <a:prstGeom prst="rect">
            <a:avLst/>
          </a:prstGeom>
          <a:noFill/>
        </p:spPr>
        <p:txBody>
          <a:bodyPr wrap="square" rtlCol="0">
            <a:spAutoFit/>
          </a:bodyPr>
          <a:lstStyle/>
          <a:p>
            <a:r>
              <a:rPr lang="en-US" dirty="0" err="1" smtClean="0"/>
              <a:t>Lauter</a:t>
            </a:r>
            <a:r>
              <a:rPr lang="en-US" dirty="0" smtClean="0"/>
              <a:t> / </a:t>
            </a:r>
            <a:r>
              <a:rPr lang="en-US" dirty="0" err="1" smtClean="0"/>
              <a:t>Sparge</a:t>
            </a:r>
            <a:endParaRPr lang="en-US" dirty="0"/>
          </a:p>
        </p:txBody>
      </p:sp>
      <p:sp>
        <p:nvSpPr>
          <p:cNvPr id="673" name="Flowchart: Magnetic Disk 672"/>
          <p:cNvSpPr/>
          <p:nvPr/>
        </p:nvSpPr>
        <p:spPr bwMode="auto">
          <a:xfrm>
            <a:off x="5791200" y="2971435"/>
            <a:ext cx="1447800" cy="1981200"/>
          </a:xfrm>
          <a:prstGeom prst="flowChartMagneticDisk">
            <a:avLst/>
          </a:prstGeom>
          <a:solidFill>
            <a:srgbClr val="522F15"/>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08" name="TextBox 1007"/>
          <p:cNvSpPr txBox="1"/>
          <p:nvPr/>
        </p:nvSpPr>
        <p:spPr>
          <a:xfrm>
            <a:off x="4285182" y="4343400"/>
            <a:ext cx="1295400" cy="830997"/>
          </a:xfrm>
          <a:prstGeom prst="rect">
            <a:avLst/>
          </a:prstGeom>
          <a:noFill/>
        </p:spPr>
        <p:txBody>
          <a:bodyPr wrap="square" rtlCol="0">
            <a:spAutoFit/>
          </a:bodyPr>
          <a:lstStyle/>
          <a:p>
            <a:r>
              <a:rPr lang="en-US" dirty="0" smtClean="0"/>
              <a:t>Collect 5 gal </a:t>
            </a:r>
            <a:endParaRPr lang="en-US" dirty="0"/>
          </a:p>
        </p:txBody>
      </p:sp>
      <p:pic>
        <p:nvPicPr>
          <p:cNvPr id="675" name="Picture 6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631100"/>
            <a:ext cx="2080018" cy="2231254"/>
          </a:xfrm>
          <a:prstGeom prst="rect">
            <a:avLst/>
          </a:prstGeom>
        </p:spPr>
      </p:pic>
      <p:sp>
        <p:nvSpPr>
          <p:cNvPr id="676" name="Teardrop 675"/>
          <p:cNvSpPr/>
          <p:nvPr/>
        </p:nvSpPr>
        <p:spPr bwMode="auto">
          <a:xfrm rot="18736844">
            <a:off x="5539106" y="5461123"/>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7" name="Teardrop 676"/>
          <p:cNvSpPr/>
          <p:nvPr/>
        </p:nvSpPr>
        <p:spPr bwMode="auto">
          <a:xfrm rot="18736844">
            <a:off x="6218724" y="5439514"/>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79" name="Teardrop 678"/>
          <p:cNvSpPr/>
          <p:nvPr/>
        </p:nvSpPr>
        <p:spPr bwMode="auto">
          <a:xfrm rot="18736844">
            <a:off x="6865267" y="5427457"/>
            <a:ext cx="592543" cy="520427"/>
          </a:xfrm>
          <a:prstGeom prst="teardrop">
            <a:avLst>
              <a:gd name="adj" fmla="val 158076"/>
            </a:avLst>
          </a:prstGeom>
          <a:gradFill>
            <a:gsLst>
              <a:gs pos="50000">
                <a:srgbClr val="FF0000"/>
              </a:gs>
              <a:gs pos="75000">
                <a:srgbClr val="FFC000"/>
              </a:gs>
              <a:gs pos="75000">
                <a:srgbClr val="FFC000"/>
              </a:gs>
              <a:gs pos="91000">
                <a:srgbClr val="FFFF00"/>
              </a:gs>
            </a:gsLst>
            <a:lin ang="8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58" name="TextBox 57"/>
          <p:cNvSpPr txBox="1"/>
          <p:nvPr/>
        </p:nvSpPr>
        <p:spPr>
          <a:xfrm>
            <a:off x="5181600" y="5929270"/>
            <a:ext cx="2819400" cy="461665"/>
          </a:xfrm>
          <a:prstGeom prst="rect">
            <a:avLst/>
          </a:prstGeom>
          <a:noFill/>
        </p:spPr>
        <p:txBody>
          <a:bodyPr wrap="square" rtlCol="0">
            <a:spAutoFit/>
          </a:bodyPr>
          <a:lstStyle/>
          <a:p>
            <a:pPr algn="ctr"/>
            <a:r>
              <a:rPr lang="en-US" dirty="0" smtClean="0"/>
              <a:t>Convert &amp; Boil</a:t>
            </a:r>
            <a:endParaRPr lang="en-US" dirty="0"/>
          </a:p>
        </p:txBody>
      </p:sp>
      <p:sp>
        <p:nvSpPr>
          <p:cNvPr id="682" name="Flowchart: Magnetic Disk 681"/>
          <p:cNvSpPr/>
          <p:nvPr/>
        </p:nvSpPr>
        <p:spPr bwMode="auto">
          <a:xfrm>
            <a:off x="1469372" y="4774613"/>
            <a:ext cx="1447800" cy="1981200"/>
          </a:xfrm>
          <a:prstGeom prst="flowChartMagneticDisk">
            <a:avLst/>
          </a:prstGeom>
          <a:solidFill>
            <a:srgbClr val="FFC000">
              <a:alpha val="60000"/>
            </a:srgbClr>
          </a:solid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83" name="TextBox 682"/>
          <p:cNvSpPr txBox="1"/>
          <p:nvPr/>
        </p:nvSpPr>
        <p:spPr>
          <a:xfrm>
            <a:off x="1571340" y="5474138"/>
            <a:ext cx="1219200" cy="1200329"/>
          </a:xfrm>
          <a:prstGeom prst="rect">
            <a:avLst/>
          </a:prstGeom>
          <a:noFill/>
        </p:spPr>
        <p:txBody>
          <a:bodyPr wrap="square" rtlCol="0">
            <a:spAutoFit/>
          </a:bodyPr>
          <a:lstStyle/>
          <a:p>
            <a:pPr algn="ctr"/>
            <a:r>
              <a:rPr lang="en-US" dirty="0" smtClean="0"/>
              <a:t>3.5 gal for </a:t>
            </a:r>
            <a:r>
              <a:rPr lang="en-US" dirty="0" err="1" smtClean="0"/>
              <a:t>Sparge</a:t>
            </a:r>
            <a:endParaRPr lang="en-US" dirty="0"/>
          </a:p>
        </p:txBody>
      </p:sp>
      <p:sp>
        <p:nvSpPr>
          <p:cNvPr id="684" name="TextBox 683"/>
          <p:cNvSpPr txBox="1"/>
          <p:nvPr/>
        </p:nvSpPr>
        <p:spPr>
          <a:xfrm>
            <a:off x="7391400" y="3259669"/>
            <a:ext cx="1752600" cy="2031325"/>
          </a:xfrm>
          <a:prstGeom prst="rect">
            <a:avLst/>
          </a:prstGeom>
          <a:noFill/>
        </p:spPr>
        <p:txBody>
          <a:bodyPr wrap="square" rtlCol="0">
            <a:spAutoFit/>
          </a:bodyPr>
          <a:lstStyle/>
          <a:p>
            <a:pPr algn="ctr"/>
            <a:r>
              <a:rPr lang="en-US" b="1" dirty="0" smtClean="0"/>
              <a:t>5 gal</a:t>
            </a:r>
          </a:p>
          <a:p>
            <a:pPr algn="ctr"/>
            <a:r>
              <a:rPr lang="en-US" b="1" dirty="0" smtClean="0"/>
              <a:t>75 SRM*</a:t>
            </a:r>
          </a:p>
          <a:p>
            <a:pPr algn="ctr"/>
            <a:r>
              <a:rPr lang="en-US" b="1" dirty="0" smtClean="0"/>
              <a:t>1.046 </a:t>
            </a:r>
            <a:r>
              <a:rPr lang="en-US" b="1" dirty="0" err="1" smtClean="0"/>
              <a:t>sg</a:t>
            </a:r>
          </a:p>
          <a:p>
            <a:pPr algn="ctr"/>
            <a:r>
              <a:rPr lang="en-US" sz="1800" i="1" dirty="0" smtClean="0"/>
              <a:t>*equiv. color of 1.210sg / 46P </a:t>
            </a:r>
            <a:r>
              <a:rPr lang="en-US" sz="1800" i="1" dirty="0" err="1" smtClean="0"/>
              <a:t>Trad</a:t>
            </a:r>
            <a:r>
              <a:rPr lang="en-US" sz="1800" i="1" dirty="0" smtClean="0"/>
              <a:t>. Mash</a:t>
            </a:r>
          </a:p>
        </p:txBody>
      </p:sp>
      <p:sp>
        <p:nvSpPr>
          <p:cNvPr id="59" name="TextBox 58"/>
          <p:cNvSpPr txBox="1"/>
          <p:nvPr/>
        </p:nvSpPr>
        <p:spPr>
          <a:xfrm>
            <a:off x="513282" y="1199376"/>
            <a:ext cx="7543800" cy="5201424"/>
          </a:xfrm>
          <a:prstGeom prst="rect">
            <a:avLst/>
          </a:prstGeom>
          <a:noFill/>
        </p:spPr>
        <p:txBody>
          <a:bodyPr wrap="square" rtlCol="0">
            <a:spAutoFit/>
          </a:bodyPr>
          <a:lstStyle/>
          <a:p>
            <a:pPr algn="ctr"/>
            <a:r>
              <a:rPr lang="en-US" sz="16600" kern="0" dirty="0" smtClean="0">
                <a:ln w="53975">
                  <a:solidFill>
                    <a:srgbClr val="FF0000"/>
                  </a:solidFill>
                </a:ln>
                <a:latin typeface="Impact" pitchFamily="34" charset="0"/>
                <a:ea typeface="+mj-ea"/>
                <a:cs typeface="Aharoni" pitchFamily="2" charset="-79"/>
              </a:rPr>
              <a:t>4 X Munich</a:t>
            </a:r>
            <a:endParaRPr lang="en-US" sz="16600" kern="0" dirty="0">
              <a:ln w="53975">
                <a:solidFill>
                  <a:srgbClr val="FF0000"/>
                </a:solidFill>
              </a:ln>
              <a:latin typeface="Impact" pitchFamily="34" charset="0"/>
              <a:ea typeface="+mj-ea"/>
              <a:cs typeface="Aharoni" pitchFamily="2" charset="-79"/>
            </a:endParaRPr>
          </a:p>
        </p:txBody>
      </p:sp>
    </p:spTree>
    <p:extLst>
      <p:ext uri="{BB962C8B-B14F-4D97-AF65-F5344CB8AC3E}">
        <p14:creationId xmlns:p14="http://schemas.microsoft.com/office/powerpoint/2010/main" val="368667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67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8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76"/>
                                        </p:tgtEl>
                                        <p:attrNameLst>
                                          <p:attrName>style.visibility</p:attrName>
                                        </p:attrNameLst>
                                      </p:cBhvr>
                                      <p:to>
                                        <p:strVal val="visible"/>
                                      </p:to>
                                    </p:set>
                                    <p:anim calcmode="lin" valueType="num">
                                      <p:cBhvr additive="base">
                                        <p:cTn id="33" dur="500" fill="hold"/>
                                        <p:tgtEl>
                                          <p:spTgt spid="676"/>
                                        </p:tgtEl>
                                        <p:attrNameLst>
                                          <p:attrName>ppt_x</p:attrName>
                                        </p:attrNameLst>
                                      </p:cBhvr>
                                      <p:tavLst>
                                        <p:tav tm="0">
                                          <p:val>
                                            <p:strVal val="#ppt_x"/>
                                          </p:val>
                                        </p:tav>
                                        <p:tav tm="100000">
                                          <p:val>
                                            <p:strVal val="#ppt_x"/>
                                          </p:val>
                                        </p:tav>
                                      </p:tavLst>
                                    </p:anim>
                                    <p:anim calcmode="lin" valueType="num">
                                      <p:cBhvr additive="base">
                                        <p:cTn id="34" dur="500" fill="hold"/>
                                        <p:tgtEl>
                                          <p:spTgt spid="67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77"/>
                                        </p:tgtEl>
                                        <p:attrNameLst>
                                          <p:attrName>style.visibility</p:attrName>
                                        </p:attrNameLst>
                                      </p:cBhvr>
                                      <p:to>
                                        <p:strVal val="visible"/>
                                      </p:to>
                                    </p:set>
                                    <p:anim calcmode="lin" valueType="num">
                                      <p:cBhvr additive="base">
                                        <p:cTn id="37" dur="500" fill="hold"/>
                                        <p:tgtEl>
                                          <p:spTgt spid="677"/>
                                        </p:tgtEl>
                                        <p:attrNameLst>
                                          <p:attrName>ppt_x</p:attrName>
                                        </p:attrNameLst>
                                      </p:cBhvr>
                                      <p:tavLst>
                                        <p:tav tm="0">
                                          <p:val>
                                            <p:strVal val="#ppt_x"/>
                                          </p:val>
                                        </p:tav>
                                        <p:tav tm="100000">
                                          <p:val>
                                            <p:strVal val="#ppt_x"/>
                                          </p:val>
                                        </p:tav>
                                      </p:tavLst>
                                    </p:anim>
                                    <p:anim calcmode="lin" valueType="num">
                                      <p:cBhvr additive="base">
                                        <p:cTn id="38" dur="500" fill="hold"/>
                                        <p:tgtEl>
                                          <p:spTgt spid="67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79"/>
                                        </p:tgtEl>
                                        <p:attrNameLst>
                                          <p:attrName>style.visibility</p:attrName>
                                        </p:attrNameLst>
                                      </p:cBhvr>
                                      <p:to>
                                        <p:strVal val="visible"/>
                                      </p:to>
                                    </p:set>
                                    <p:anim calcmode="lin" valueType="num">
                                      <p:cBhvr additive="base">
                                        <p:cTn id="41" dur="500" fill="hold"/>
                                        <p:tgtEl>
                                          <p:spTgt spid="679"/>
                                        </p:tgtEl>
                                        <p:attrNameLst>
                                          <p:attrName>ppt_x</p:attrName>
                                        </p:attrNameLst>
                                      </p:cBhvr>
                                      <p:tavLst>
                                        <p:tav tm="0">
                                          <p:val>
                                            <p:strVal val="#ppt_x"/>
                                          </p:val>
                                        </p:tav>
                                        <p:tav tm="100000">
                                          <p:val>
                                            <p:strVal val="#ppt_x"/>
                                          </p:val>
                                        </p:tav>
                                      </p:tavLst>
                                    </p:anim>
                                    <p:anim calcmode="lin" valueType="num">
                                      <p:cBhvr additive="base">
                                        <p:cTn id="42" dur="500" fill="hold"/>
                                        <p:tgtEl>
                                          <p:spTgt spid="679"/>
                                        </p:tgtEl>
                                        <p:attrNameLst>
                                          <p:attrName>ppt_y</p:attrName>
                                        </p:attrNameLst>
                                      </p:cBhvr>
                                      <p:tavLst>
                                        <p:tav tm="0">
                                          <p:val>
                                            <p:strVal val="1+#ppt_h/2"/>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75"/>
                                        </p:tgtEl>
                                        <p:attrNameLst>
                                          <p:attrName>style.visibility</p:attrName>
                                        </p:attrNameLst>
                                      </p:cBhvr>
                                      <p:to>
                                        <p:strVal val="visible"/>
                                      </p:to>
                                    </p:set>
                                    <p:anim calcmode="lin" valueType="num">
                                      <p:cBhvr>
                                        <p:cTn id="51" dur="3000" fill="hold"/>
                                        <p:tgtEl>
                                          <p:spTgt spid="675"/>
                                        </p:tgtEl>
                                        <p:attrNameLst>
                                          <p:attrName>ppt_w</p:attrName>
                                        </p:attrNameLst>
                                      </p:cBhvr>
                                      <p:tavLst>
                                        <p:tav tm="0">
                                          <p:val>
                                            <p:fltVal val="0"/>
                                          </p:val>
                                        </p:tav>
                                        <p:tav tm="100000">
                                          <p:val>
                                            <p:strVal val="#ppt_w"/>
                                          </p:val>
                                        </p:tav>
                                      </p:tavLst>
                                    </p:anim>
                                    <p:anim calcmode="lin" valueType="num">
                                      <p:cBhvr>
                                        <p:cTn id="52" dur="3000" fill="hold"/>
                                        <p:tgtEl>
                                          <p:spTgt spid="675"/>
                                        </p:tgtEl>
                                        <p:attrNameLst>
                                          <p:attrName>ppt_h</p:attrName>
                                        </p:attrNameLst>
                                      </p:cBhvr>
                                      <p:tavLst>
                                        <p:tav tm="0">
                                          <p:val>
                                            <p:fltVal val="0"/>
                                          </p:val>
                                        </p:tav>
                                        <p:tav tm="100000">
                                          <p:val>
                                            <p:strVal val="#ppt_h"/>
                                          </p:val>
                                        </p:tav>
                                      </p:tavLst>
                                    </p:anim>
                                    <p:animEffect transition="in" filter="fade">
                                      <p:cBhvr>
                                        <p:cTn id="53" dur="3000"/>
                                        <p:tgtEl>
                                          <p:spTgt spid="675"/>
                                        </p:tgtEl>
                                      </p:cBhvr>
                                    </p:animEffect>
                                  </p:childTnLst>
                                </p:cTn>
                              </p:par>
                              <p:par>
                                <p:cTn id="54" presetID="1" presetClass="entr" presetSubtype="0" fill="hold" grpId="0" nodeType="withEffect">
                                  <p:stCondLst>
                                    <p:cond delay="100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7" grpId="0" animBg="1"/>
      <p:bldP spid="671" grpId="0" animBg="1"/>
      <p:bldP spid="674" grpId="0"/>
      <p:bldP spid="678" grpId="0" animBg="1"/>
      <p:bldP spid="57" grpId="0"/>
      <p:bldP spid="673" grpId="0" animBg="1"/>
      <p:bldP spid="1008" grpId="0"/>
      <p:bldP spid="676" grpId="0" animBg="1"/>
      <p:bldP spid="677" grpId="0" animBg="1"/>
      <p:bldP spid="679" grpId="0" animBg="1"/>
      <p:bldP spid="58" grpId="0"/>
      <p:bldP spid="682" grpId="0" animBg="1"/>
      <p:bldP spid="683" grpId="0"/>
      <p:bldP spid="684"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4000" cy="4876800"/>
          </a:xfrm>
        </p:spPr>
        <p:txBody>
          <a:bodyPr/>
          <a:lstStyle/>
          <a:p>
            <a:pPr algn="ctr">
              <a:buNone/>
            </a:pPr>
            <a:r>
              <a:rPr lang="en-US" sz="4800" b="1" dirty="0" smtClean="0"/>
              <a:t>BLOW YOUR MIND NEW MALT FLAVORS!!</a:t>
            </a:r>
            <a:endParaRPr lang="en-US" sz="4800" dirty="0"/>
          </a:p>
        </p:txBody>
      </p:sp>
      <p:sp>
        <p:nvSpPr>
          <p:cNvPr id="4" name="Slide Number Placeholder 3"/>
          <p:cNvSpPr>
            <a:spLocks noGrp="1"/>
          </p:cNvSpPr>
          <p:nvPr>
            <p:ph type="sldNum" sz="quarter" idx="10"/>
          </p:nvPr>
        </p:nvSpPr>
        <p:spPr/>
        <p:txBody>
          <a:bodyPr/>
          <a:lstStyle/>
          <a:p>
            <a:fld id="{7721AB60-DDF9-4D0B-B6CC-3E8E651BF192}" type="slidenum">
              <a:rPr lang="en-US" altLang="en-US" smtClean="0"/>
              <a:pPr/>
              <a:t>2</a:t>
            </a:fld>
            <a:endParaRPr lang="en-US" altLang="en-US">
              <a:solidFill>
                <a:schemeClr val="tx1"/>
              </a:solidFill>
            </a:endParaRPr>
          </a:p>
        </p:txBody>
      </p:sp>
      <p:sp>
        <p:nvSpPr>
          <p:cNvPr id="5" name="Content Placeholder 2"/>
          <p:cNvSpPr txBox="1">
            <a:spLocks/>
          </p:cNvSpPr>
          <p:nvPr/>
        </p:nvSpPr>
        <p:spPr bwMode="auto">
          <a:xfrm>
            <a:off x="609600" y="7620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u="sng" kern="0" dirty="0" smtClean="0">
                <a:solidFill>
                  <a:srgbClr val="522F15"/>
                </a:solidFill>
                <a:latin typeface="Century Gothic" pitchFamily="34" charset="0"/>
                <a:ea typeface="+mn-ea"/>
              </a:rPr>
              <a:t>Non-Enzymatic</a:t>
            </a:r>
            <a:r>
              <a:rPr kumimoji="0" lang="en-US" altLang="en-US" sz="2800" b="1" i="0" u="sng" strike="noStrike" kern="0" cap="none" spc="0" normalizeH="0" baseline="0" noProof="0" dirty="0" smtClean="0">
                <a:ln>
                  <a:noFill/>
                </a:ln>
                <a:solidFill>
                  <a:srgbClr val="522F15"/>
                </a:solidFill>
                <a:effectLst/>
                <a:uLnTx/>
                <a:uFillTx/>
                <a:latin typeface="Century Gothic" pitchFamily="34" charset="0"/>
                <a:ea typeface="+mn-ea"/>
              </a:rPr>
              <a:t> Mashing : Why do it?</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b="1" kern="0" dirty="0" smtClean="0">
                <a:solidFill>
                  <a:srgbClr val="522F15"/>
                </a:solidFill>
                <a:latin typeface="+mn-lt"/>
                <a:ea typeface="+mn-ea"/>
              </a:rPr>
              <a:t>The Biggest Reason?</a:t>
            </a:r>
            <a:endParaRPr kumimoji="0" lang="en-US" altLang="en-US" b="1" i="0" u="none" strike="noStrike" kern="0" cap="none" spc="0" normalizeH="0" baseline="0" noProof="0" dirty="0" smtClean="0">
              <a:ln>
                <a:noFill/>
              </a:ln>
              <a:solidFill>
                <a:srgbClr val="522F15"/>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1" i="0" u="none" strike="noStrike" kern="0" cap="none" spc="0" normalizeH="0" baseline="0" noProof="0" dirty="0" smtClean="0">
              <a:ln>
                <a:noFill/>
              </a:ln>
              <a:solidFill>
                <a:srgbClr val="522F15"/>
              </a:solidFill>
              <a:effectLst/>
              <a:uLnTx/>
              <a:uFillTx/>
              <a:latin typeface="+mn-lt"/>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440373"/>
            <a:ext cx="1633728" cy="2988165"/>
          </a:xfrm>
          <a:prstGeom prst="rect">
            <a:avLst/>
          </a:prstGeom>
        </p:spPr>
      </p:pic>
    </p:spTree>
    <p:extLst>
      <p:ext uri="{BB962C8B-B14F-4D97-AF65-F5344CB8AC3E}">
        <p14:creationId xmlns:p14="http://schemas.microsoft.com/office/powerpoint/2010/main" val="141040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0" y="1600200"/>
            <a:ext cx="6324600" cy="4800600"/>
          </a:xfrm>
        </p:spPr>
        <p:txBody>
          <a:bodyPr/>
          <a:lstStyle/>
          <a:p>
            <a:pPr marL="0" indent="0" algn="ctr">
              <a:buNone/>
            </a:pPr>
            <a:r>
              <a:rPr lang="en-US" sz="2400" b="1" dirty="0" smtClean="0"/>
              <a:t>Malt Monster</a:t>
            </a:r>
          </a:p>
          <a:p>
            <a:pPr marL="0" indent="0" algn="ctr">
              <a:buNone/>
            </a:pPr>
            <a:endParaRPr lang="en-US" sz="2400" b="1" dirty="0" smtClean="0"/>
          </a:p>
          <a:p>
            <a:pPr marL="0" indent="0" algn="ctr">
              <a:buNone/>
            </a:pPr>
            <a:r>
              <a:rPr lang="en-US" dirty="0" smtClean="0"/>
              <a:t>75 SRM</a:t>
            </a:r>
          </a:p>
          <a:p>
            <a:pPr marL="0" indent="0" algn="ctr">
              <a:buNone/>
            </a:pPr>
            <a:endParaRPr lang="en-US" dirty="0" smtClean="0"/>
          </a:p>
          <a:p>
            <a:pPr marL="0" indent="0" algn="ctr">
              <a:buNone/>
            </a:pPr>
            <a:r>
              <a:rPr lang="en-US" dirty="0" smtClean="0"/>
              <a:t>1.046 to 1.016 </a:t>
            </a:r>
          </a:p>
          <a:p>
            <a:pPr marL="0" indent="0" algn="ctr">
              <a:buNone/>
            </a:pPr>
            <a:r>
              <a:rPr lang="en-US" dirty="0" smtClean="0"/>
              <a:t>4% </a:t>
            </a:r>
            <a:r>
              <a:rPr lang="en-US" dirty="0" err="1" smtClean="0"/>
              <a:t>abv</a:t>
            </a:r>
            <a:r>
              <a:rPr lang="en-US" dirty="0" smtClean="0"/>
              <a:t> “Session Beer”</a:t>
            </a:r>
          </a:p>
          <a:p>
            <a:pPr marL="0" indent="0" algn="ctr">
              <a:buNone/>
            </a:pPr>
            <a:r>
              <a:rPr lang="en-US" dirty="0" smtClean="0"/>
              <a:t>65% apparent attenuation</a:t>
            </a:r>
          </a:p>
          <a:p>
            <a:pPr marL="0" indent="0" algn="ctr">
              <a:buNone/>
            </a:pPr>
            <a:endParaRPr lang="en-US" dirty="0" smtClean="0"/>
          </a:p>
          <a:p>
            <a:pPr marL="0" indent="0" algn="ctr">
              <a:buNone/>
            </a:pPr>
            <a:r>
              <a:rPr lang="en-US" dirty="0" smtClean="0"/>
              <a:t>Dark Fruit</a:t>
            </a:r>
          </a:p>
          <a:p>
            <a:pPr marL="0" indent="0" algn="ctr">
              <a:buNone/>
            </a:pPr>
            <a:r>
              <a:rPr lang="en-US" dirty="0" smtClean="0"/>
              <a:t>Burnt Raisin</a:t>
            </a:r>
          </a:p>
          <a:p>
            <a:pPr marL="0" indent="0" algn="ctr">
              <a:buNone/>
            </a:pPr>
            <a:r>
              <a:rPr lang="en-US" dirty="0" smtClean="0"/>
              <a:t>Lingering </a:t>
            </a:r>
            <a:r>
              <a:rPr lang="en-US" dirty="0" err="1" smtClean="0"/>
              <a:t>Maltiness</a:t>
            </a:r>
            <a:endParaRPr lang="en-US" dirty="0" smtClean="0"/>
          </a:p>
        </p:txBody>
      </p:sp>
      <p:sp>
        <p:nvSpPr>
          <p:cNvPr id="4" name="Slide Number Placeholder 3"/>
          <p:cNvSpPr>
            <a:spLocks noGrp="1"/>
          </p:cNvSpPr>
          <p:nvPr>
            <p:ph type="sldNum" sz="quarter" idx="10"/>
          </p:nvPr>
        </p:nvSpPr>
        <p:spPr/>
        <p:txBody>
          <a:bodyPr/>
          <a:lstStyle/>
          <a:p>
            <a:fld id="{7721AB60-DDF9-4D0B-B6CC-3E8E651BF192}" type="slidenum">
              <a:rPr lang="en-US" altLang="en-US" smtClean="0"/>
              <a:pPr/>
              <a:t>29</a:t>
            </a:fld>
            <a:endParaRPr lang="en-US" altLang="en-US">
              <a:solidFill>
                <a:schemeClr val="tx1"/>
              </a:solidFill>
            </a:endParaRPr>
          </a:p>
        </p:txBody>
      </p:sp>
      <p:sp>
        <p:nvSpPr>
          <p:cNvPr id="5" name="Content Placeholder 2"/>
          <p:cNvSpPr txBox="1">
            <a:spLocks/>
          </p:cNvSpPr>
          <p:nvPr/>
        </p:nvSpPr>
        <p:spPr bwMode="auto">
          <a:xfrm>
            <a:off x="609600" y="762000"/>
            <a:ext cx="7772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rgbClr val="522F15"/>
                </a:solidFill>
                <a:latin typeface="+mn-lt"/>
                <a:ea typeface="+mn-ea"/>
                <a:cs typeface="+mn-cs"/>
              </a:defRPr>
            </a:lvl1pPr>
            <a:lvl2pPr marL="742950" indent="-285750" algn="l" rtl="0" eaLnBrk="0" fontAlgn="base" hangingPunct="0">
              <a:spcBef>
                <a:spcPct val="20000"/>
              </a:spcBef>
              <a:spcAft>
                <a:spcPct val="0"/>
              </a:spcAft>
              <a:buChar char="–"/>
              <a:defRPr sz="2000">
                <a:solidFill>
                  <a:srgbClr val="522F15"/>
                </a:solidFill>
                <a:latin typeface="+mn-lt"/>
                <a:ea typeface="+mn-ea"/>
              </a:defRPr>
            </a:lvl2pPr>
            <a:lvl3pPr marL="1143000" indent="-228600" algn="l" rtl="0" eaLnBrk="0" fontAlgn="base" hangingPunct="0">
              <a:spcBef>
                <a:spcPct val="20000"/>
              </a:spcBef>
              <a:spcAft>
                <a:spcPct val="0"/>
              </a:spcAft>
              <a:buChar char="•"/>
              <a:defRPr sz="1900">
                <a:solidFill>
                  <a:srgbClr val="522F15"/>
                </a:solidFill>
                <a:latin typeface="+mn-lt"/>
                <a:ea typeface="+mn-ea"/>
              </a:defRPr>
            </a:lvl3pPr>
            <a:lvl4pPr marL="1600200" indent="-228600" algn="l" rtl="0" eaLnBrk="0" fontAlgn="base" hangingPunct="0">
              <a:spcBef>
                <a:spcPct val="20000"/>
              </a:spcBef>
              <a:spcAft>
                <a:spcPct val="0"/>
              </a:spcAft>
              <a:buChar char="–"/>
              <a:defRPr sz="1500">
                <a:solidFill>
                  <a:srgbClr val="522F15"/>
                </a:solidFill>
                <a:latin typeface="+mn-lt"/>
                <a:ea typeface="+mn-ea"/>
              </a:defRPr>
            </a:lvl4pPr>
            <a:lvl5pPr marL="2057400" indent="-228600" algn="l" rtl="0" eaLnBrk="0" fontAlgn="base" hangingPunct="0">
              <a:spcBef>
                <a:spcPct val="20000"/>
              </a:spcBef>
              <a:spcAft>
                <a:spcPct val="0"/>
              </a:spcAft>
              <a:buChar char="»"/>
              <a:defRPr sz="1500">
                <a:solidFill>
                  <a:srgbClr val="522F15"/>
                </a:solidFill>
                <a:latin typeface="+mn-lt"/>
                <a:ea typeface="+mn-ea"/>
              </a:defRPr>
            </a:lvl5pPr>
            <a:lvl6pPr marL="2514600" indent="-228600" algn="l" rtl="0" fontAlgn="base">
              <a:spcBef>
                <a:spcPct val="20000"/>
              </a:spcBef>
              <a:spcAft>
                <a:spcPct val="0"/>
              </a:spcAft>
              <a:buChar char="»"/>
              <a:defRPr sz="1500">
                <a:solidFill>
                  <a:srgbClr val="522F15"/>
                </a:solidFill>
                <a:latin typeface="+mn-lt"/>
                <a:ea typeface="+mn-ea"/>
              </a:defRPr>
            </a:lvl6pPr>
            <a:lvl7pPr marL="2971800" indent="-228600" algn="l" rtl="0" fontAlgn="base">
              <a:spcBef>
                <a:spcPct val="20000"/>
              </a:spcBef>
              <a:spcAft>
                <a:spcPct val="0"/>
              </a:spcAft>
              <a:buChar char="»"/>
              <a:defRPr sz="1500">
                <a:solidFill>
                  <a:srgbClr val="522F15"/>
                </a:solidFill>
                <a:latin typeface="+mn-lt"/>
                <a:ea typeface="+mn-ea"/>
              </a:defRPr>
            </a:lvl7pPr>
            <a:lvl8pPr marL="3429000" indent="-228600" algn="l" rtl="0" fontAlgn="base">
              <a:spcBef>
                <a:spcPct val="20000"/>
              </a:spcBef>
              <a:spcAft>
                <a:spcPct val="0"/>
              </a:spcAft>
              <a:buChar char="»"/>
              <a:defRPr sz="1500">
                <a:solidFill>
                  <a:srgbClr val="522F15"/>
                </a:solidFill>
                <a:latin typeface="+mn-lt"/>
                <a:ea typeface="+mn-ea"/>
              </a:defRPr>
            </a:lvl8pPr>
            <a:lvl9pPr marL="3886200" indent="-228600" algn="l" rtl="0" fontAlgn="base">
              <a:spcBef>
                <a:spcPct val="20000"/>
              </a:spcBef>
              <a:spcAft>
                <a:spcPct val="0"/>
              </a:spcAft>
              <a:buChar char="»"/>
              <a:defRPr sz="1500">
                <a:solidFill>
                  <a:srgbClr val="522F15"/>
                </a:solidFill>
                <a:latin typeface="+mn-lt"/>
                <a:ea typeface="+mn-ea"/>
              </a:defRPr>
            </a:lvl9pPr>
          </a:lstStyle>
          <a:p>
            <a:pPr marL="0" indent="0" algn="ctr">
              <a:buFontTx/>
              <a:buNone/>
              <a:defRPr/>
            </a:pPr>
            <a:r>
              <a:rPr lang="en-US" altLang="en-US" sz="4000" b="1" u="sng" kern="0" dirty="0" smtClean="0">
                <a:latin typeface="Century Gothic" pitchFamily="34" charset="0"/>
              </a:rPr>
              <a:t>Pilot Brew </a:t>
            </a:r>
            <a:endParaRPr lang="en-US" altLang="en-US" sz="4000" b="1" kern="0" dirty="0" smtClean="0"/>
          </a:p>
          <a:p>
            <a:pPr>
              <a:defRPr/>
            </a:pPr>
            <a:endParaRPr lang="en-US" altLang="en-US" sz="1800" b="1" kern="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057400"/>
            <a:ext cx="7552267" cy="4248150"/>
          </a:xfrm>
          <a:prstGeom prst="rect">
            <a:avLst/>
          </a:prstGeom>
        </p:spPr>
      </p:pic>
      <p:sp>
        <p:nvSpPr>
          <p:cNvPr id="6" name="TextBox 5"/>
          <p:cNvSpPr txBox="1"/>
          <p:nvPr/>
        </p:nvSpPr>
        <p:spPr>
          <a:xfrm>
            <a:off x="1349829" y="5410200"/>
            <a:ext cx="7032171" cy="830997"/>
          </a:xfrm>
          <a:prstGeom prst="rect">
            <a:avLst/>
          </a:prstGeom>
          <a:noFill/>
        </p:spPr>
        <p:txBody>
          <a:bodyPr wrap="square" rtlCol="0">
            <a:spAutoFit/>
          </a:bodyPr>
          <a:lstStyle/>
          <a:p>
            <a:r>
              <a:rPr lang="en-US" dirty="0" smtClean="0">
                <a:solidFill>
                  <a:schemeClr val="bg1"/>
                </a:solidFill>
              </a:rPr>
              <a:t> 1.2 Plato	         2.9 Plato	  11.5 Plato</a:t>
            </a:r>
          </a:p>
          <a:p>
            <a:r>
              <a:rPr lang="en-US" dirty="0" smtClean="0">
                <a:solidFill>
                  <a:schemeClr val="bg1"/>
                </a:solidFill>
              </a:rPr>
              <a:t> 7.5 SRM	         19 SRM	   75 SRM</a:t>
            </a:r>
          </a:p>
        </p:txBody>
      </p:sp>
    </p:spTree>
    <p:extLst>
      <p:ext uri="{BB962C8B-B14F-4D97-AF65-F5344CB8AC3E}">
        <p14:creationId xmlns:p14="http://schemas.microsoft.com/office/powerpoint/2010/main" val="1248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30</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Sensory</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Malt Monster</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pic>
        <p:nvPicPr>
          <p:cNvPr id="675" name="Picture 6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631100"/>
            <a:ext cx="2080018" cy="2231254"/>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645" y="2057400"/>
            <a:ext cx="5911755" cy="4334724"/>
          </a:xfrm>
          <a:prstGeom prst="rect">
            <a:avLst/>
          </a:prstGeom>
        </p:spPr>
      </p:pic>
    </p:spTree>
    <p:extLst>
      <p:ext uri="{BB962C8B-B14F-4D97-AF65-F5344CB8AC3E}">
        <p14:creationId xmlns:p14="http://schemas.microsoft.com/office/powerpoint/2010/main" val="38481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75"/>
                                        </p:tgtEl>
                                        <p:attrNameLst>
                                          <p:attrName>style.visibility</p:attrName>
                                        </p:attrNameLst>
                                      </p:cBhvr>
                                      <p:to>
                                        <p:strVal val="visible"/>
                                      </p:to>
                                    </p:set>
                                    <p:anim calcmode="lin" valueType="num">
                                      <p:cBhvr>
                                        <p:cTn id="11" dur="3000" fill="hold"/>
                                        <p:tgtEl>
                                          <p:spTgt spid="675"/>
                                        </p:tgtEl>
                                        <p:attrNameLst>
                                          <p:attrName>ppt_w</p:attrName>
                                        </p:attrNameLst>
                                      </p:cBhvr>
                                      <p:tavLst>
                                        <p:tav tm="0">
                                          <p:val>
                                            <p:fltVal val="0"/>
                                          </p:val>
                                        </p:tav>
                                        <p:tav tm="100000">
                                          <p:val>
                                            <p:strVal val="#ppt_w"/>
                                          </p:val>
                                        </p:tav>
                                      </p:tavLst>
                                    </p:anim>
                                    <p:anim calcmode="lin" valueType="num">
                                      <p:cBhvr>
                                        <p:cTn id="12" dur="3000" fill="hold"/>
                                        <p:tgtEl>
                                          <p:spTgt spid="675"/>
                                        </p:tgtEl>
                                        <p:attrNameLst>
                                          <p:attrName>ppt_h</p:attrName>
                                        </p:attrNameLst>
                                      </p:cBhvr>
                                      <p:tavLst>
                                        <p:tav tm="0">
                                          <p:val>
                                            <p:fltVal val="0"/>
                                          </p:val>
                                        </p:tav>
                                        <p:tav tm="100000">
                                          <p:val>
                                            <p:strVal val="#ppt_h"/>
                                          </p:val>
                                        </p:tav>
                                      </p:tavLst>
                                    </p:anim>
                                    <p:animEffect transition="in" filter="fade">
                                      <p:cBhvr>
                                        <p:cTn id="13" dur="3000"/>
                                        <p:tgtEl>
                                          <p:spTgt spid="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31</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Sensory #2</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610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3000" b="1" i="1" kern="0" dirty="0" smtClean="0">
                <a:latin typeface="Century Gothic" pitchFamily="34" charset="0"/>
                <a:ea typeface="Gulim" pitchFamily="34" charset="-127"/>
              </a:rPr>
              <a:t>Belgian Golden Strong: all malt adjunct beer</a:t>
            </a:r>
            <a:endParaRPr kumimoji="0" lang="en-US" altLang="en-US" sz="3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2" name="Rectangle 1"/>
          <p:cNvSpPr/>
          <p:nvPr/>
        </p:nvSpPr>
        <p:spPr>
          <a:xfrm>
            <a:off x="609600" y="2286000"/>
            <a:ext cx="7772400" cy="4154984"/>
          </a:xfrm>
          <a:prstGeom prst="rect">
            <a:avLst/>
          </a:prstGeom>
        </p:spPr>
        <p:txBody>
          <a:bodyPr wrap="square">
            <a:spAutoFit/>
          </a:bodyPr>
          <a:lstStyle/>
          <a:p>
            <a:pPr marL="342900" indent="-342900">
              <a:buFont typeface="Arial" panose="020B0604020202020204" pitchFamily="34" charset="0"/>
              <a:buChar char="•"/>
            </a:pPr>
            <a:r>
              <a:rPr lang="en-US" b="1" dirty="0" smtClean="0"/>
              <a:t>Showcase all malt version of style</a:t>
            </a:r>
          </a:p>
          <a:p>
            <a:pPr marL="800100" lvl="1" indent="-342900">
              <a:buFont typeface="Arial" panose="020B0604020202020204" pitchFamily="34" charset="0"/>
              <a:buChar char="•"/>
            </a:pPr>
            <a:r>
              <a:rPr lang="en-US" dirty="0" smtClean="0"/>
              <a:t>BJCP: The </a:t>
            </a:r>
            <a:r>
              <a:rPr lang="en-US" dirty="0"/>
              <a:t>light color and relatively light body for a beer of this strength are the result of using Pilsner malt and up to </a:t>
            </a:r>
            <a:r>
              <a:rPr lang="en-US" u="sng" dirty="0"/>
              <a:t>20% white sugar</a:t>
            </a:r>
            <a:r>
              <a:rPr lang="en-US" dirty="0"/>
              <a:t>. Noble hops or Styrian Goldings are commonly used. Belgian yeast strains are </a:t>
            </a:r>
            <a:r>
              <a:rPr lang="en-US" dirty="0" smtClean="0"/>
              <a:t>used.</a:t>
            </a:r>
            <a:endParaRPr lang="en-US" b="1" dirty="0" smtClean="0"/>
          </a:p>
          <a:p>
            <a:pPr marL="342900" indent="-342900">
              <a:buFont typeface="Arial" panose="020B0604020202020204" pitchFamily="34" charset="0"/>
              <a:buChar char="•"/>
            </a:pPr>
            <a:r>
              <a:rPr lang="en-US" b="1" dirty="0" smtClean="0"/>
              <a:t>Only Pilsen malt used no sugar.</a:t>
            </a:r>
            <a:endParaRPr lang="en-US" dirty="0"/>
          </a:p>
          <a:p>
            <a:pPr marL="800100" lvl="1" indent="-342900">
              <a:buFont typeface="Arial" panose="020B0604020202020204" pitchFamily="34" charset="0"/>
              <a:buChar char="•"/>
            </a:pPr>
            <a:r>
              <a:rPr lang="en-US" b="1" dirty="0" smtClean="0"/>
              <a:t>9 pounds of NEM (cold mash) Pilsen used.</a:t>
            </a:r>
          </a:p>
          <a:p>
            <a:pPr marL="1257300" lvl="2" indent="-342900">
              <a:buFont typeface="Arial" panose="020B0604020202020204" pitchFamily="34" charset="0"/>
              <a:buChar char="•"/>
            </a:pPr>
            <a:r>
              <a:rPr lang="en-US" dirty="0" smtClean="0"/>
              <a:t>Liquid from mash discarded saving only the mashed (spent) grain – now devoid of most protein, color and flavor.  Leaving only starch!</a:t>
            </a:r>
            <a:endParaRPr lang="en-US" dirty="0"/>
          </a:p>
        </p:txBody>
      </p:sp>
    </p:spTree>
    <p:extLst>
      <p:ext uri="{BB962C8B-B14F-4D97-AF65-F5344CB8AC3E}">
        <p14:creationId xmlns:p14="http://schemas.microsoft.com/office/powerpoint/2010/main" val="23356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32</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Sensory #2</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04800" y="14478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Belgian Golden Strong</a:t>
            </a:r>
            <a:endParaRPr kumimoji="0" lang="en-US" altLang="en-US" sz="4000" b="1" i="1" u="none" strike="noStrike" kern="0" cap="none" spc="0" normalizeH="0" noProof="0" dirty="0" smtClean="0">
              <a:ln>
                <a:noFill/>
              </a:ln>
              <a:solidFill>
                <a:schemeClr val="tx1"/>
              </a:solidFill>
              <a:effectLst/>
              <a:uLnTx/>
              <a:uFillTx/>
              <a:latin typeface="Century Gothic" pitchFamily="34" charset="0"/>
              <a:ea typeface="Gulim" pitchFamily="34" charset="-127"/>
            </a:endParaRPr>
          </a:p>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b="1" kern="0" noProof="0" dirty="0" smtClean="0">
                <a:latin typeface="Century Gothic" pitchFamily="34" charset="0"/>
                <a:ea typeface="Gulim" pitchFamily="34" charset="-127"/>
              </a:rPr>
              <a:t>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2" name="Rectangle 1"/>
          <p:cNvSpPr/>
          <p:nvPr/>
        </p:nvSpPr>
        <p:spPr>
          <a:xfrm>
            <a:off x="609600" y="2286000"/>
            <a:ext cx="7772400" cy="3785652"/>
          </a:xfrm>
          <a:prstGeom prst="rect">
            <a:avLst/>
          </a:prstGeom>
        </p:spPr>
        <p:txBody>
          <a:bodyPr wrap="square">
            <a:spAutoFit/>
          </a:bodyPr>
          <a:lstStyle/>
          <a:p>
            <a:pPr marL="342900" indent="-342900">
              <a:buFont typeface="Arial" panose="020B0604020202020204" pitchFamily="34" charset="0"/>
              <a:buChar char="•"/>
            </a:pPr>
            <a:r>
              <a:rPr lang="en-US" b="1" dirty="0" smtClean="0"/>
              <a:t>Recipe – </a:t>
            </a:r>
          </a:p>
          <a:p>
            <a:pPr marL="800100" lvl="1" indent="-342900">
              <a:buFont typeface="Arial" panose="020B0604020202020204" pitchFamily="34" charset="0"/>
              <a:buChar char="•"/>
            </a:pPr>
            <a:r>
              <a:rPr lang="en-US" dirty="0" smtClean="0"/>
              <a:t>9 pounds Pilsen NEM mashed</a:t>
            </a:r>
          </a:p>
          <a:p>
            <a:pPr marL="800100" lvl="1" indent="-342900">
              <a:buFont typeface="Arial" panose="020B0604020202020204" pitchFamily="34" charset="0"/>
              <a:buChar char="•"/>
            </a:pPr>
            <a:r>
              <a:rPr lang="en-US" dirty="0" smtClean="0"/>
              <a:t>8 Pilsen pounds hot mashed with spent grains from NEM mash grain.</a:t>
            </a:r>
          </a:p>
          <a:p>
            <a:pPr marL="800100" lvl="1" indent="-342900">
              <a:buFont typeface="Arial" panose="020B0604020202020204" pitchFamily="34" charset="0"/>
              <a:buChar char="•"/>
            </a:pPr>
            <a:r>
              <a:rPr lang="en-US" dirty="0" smtClean="0"/>
              <a:t>2 ounces </a:t>
            </a:r>
            <a:r>
              <a:rPr lang="en-US" dirty="0" err="1" smtClean="0"/>
              <a:t>Perle</a:t>
            </a:r>
            <a:r>
              <a:rPr lang="en-US" dirty="0" smtClean="0"/>
              <a:t> hops</a:t>
            </a:r>
          </a:p>
          <a:p>
            <a:pPr marL="800100" lvl="1" indent="-342900">
              <a:buFont typeface="Arial" panose="020B0604020202020204" pitchFamily="34" charset="0"/>
              <a:buChar char="•"/>
            </a:pPr>
            <a:r>
              <a:rPr lang="en-US" dirty="0" smtClean="0"/>
              <a:t>2 packs White Labs WLP570 Belgian Golden Ale.</a:t>
            </a:r>
            <a:endParaRPr lang="en-US" dirty="0"/>
          </a:p>
          <a:p>
            <a:pPr marL="800100" lvl="1" indent="-342900">
              <a:buFont typeface="Arial" panose="020B0604020202020204" pitchFamily="34" charset="0"/>
              <a:buChar char="•"/>
            </a:pPr>
            <a:endParaRPr lang="en-US" dirty="0" smtClean="0"/>
          </a:p>
          <a:p>
            <a:pPr marL="800100" lvl="1" indent="-342900">
              <a:buFont typeface="Arial" panose="020B0604020202020204" pitchFamily="34" charset="0"/>
              <a:buChar char="•"/>
            </a:pPr>
            <a:r>
              <a:rPr lang="en-US" dirty="0" smtClean="0"/>
              <a:t>See Blog at brewingwithbriess.com to find out more information about “Holiday Gold” Belgian Strong Ale.</a:t>
            </a:r>
          </a:p>
        </p:txBody>
      </p:sp>
    </p:spTree>
    <p:extLst>
      <p:ext uri="{BB962C8B-B14F-4D97-AF65-F5344CB8AC3E}">
        <p14:creationId xmlns:p14="http://schemas.microsoft.com/office/powerpoint/2010/main" val="8563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33</a:t>
            </a:fld>
            <a:endParaRPr lang="en-US" altLang="en-US">
              <a:solidFill>
                <a:schemeClr val="tx1"/>
              </a:solidFill>
            </a:endParaRPr>
          </a:p>
        </p:txBody>
      </p:sp>
      <p:sp>
        <p:nvSpPr>
          <p:cNvPr id="5" name="Content Placeholder 2"/>
          <p:cNvSpPr>
            <a:spLocks noGrp="1"/>
          </p:cNvSpPr>
          <p:nvPr>
            <p:ph idx="1"/>
          </p:nvPr>
        </p:nvSpPr>
        <p:spPr>
          <a:xfrm>
            <a:off x="990600" y="762000"/>
            <a:ext cx="7772400" cy="838200"/>
          </a:xfrm>
        </p:spPr>
        <p:txBody>
          <a:bodyPr/>
          <a:lstStyle/>
          <a:p>
            <a:pPr marL="0" indent="0" algn="ctr">
              <a:buFontTx/>
              <a:buNone/>
              <a:defRPr/>
            </a:pPr>
            <a:r>
              <a:rPr lang="en-US" altLang="en-US" sz="4000" b="1" u="sng" dirty="0" err="1" smtClean="0">
                <a:latin typeface="Century Gothic" pitchFamily="34" charset="0"/>
              </a:rPr>
              <a:t>Homebrewing</a:t>
            </a:r>
            <a:r>
              <a:rPr lang="en-US" altLang="en-US" sz="4000" b="1" u="sng" dirty="0" smtClean="0">
                <a:latin typeface="Century Gothic" pitchFamily="34" charset="0"/>
              </a:rPr>
              <a:t> with NEM</a:t>
            </a:r>
          </a:p>
        </p:txBody>
      </p:sp>
      <p:sp>
        <p:nvSpPr>
          <p:cNvPr id="10" name="Content Placeholder 2"/>
          <p:cNvSpPr txBox="1">
            <a:spLocks/>
          </p:cNvSpPr>
          <p:nvPr/>
        </p:nvSpPr>
        <p:spPr bwMode="auto">
          <a:xfrm>
            <a:off x="1371600" y="2057400"/>
            <a:ext cx="77724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0" indent="-742950">
              <a:spcBef>
                <a:spcPct val="20000"/>
              </a:spcBef>
              <a:defRPr/>
            </a:pPr>
            <a:r>
              <a:rPr lang="en-US" altLang="en-US" b="1" kern="0" dirty="0" smtClean="0">
                <a:latin typeface="Century Gothic" pitchFamily="34" charset="0"/>
                <a:ea typeface="Gulim" pitchFamily="34" charset="-127"/>
              </a:rPr>
              <a:t>Strong Ales, Dark Lagers, Big Stouts, Irish Reds</a:t>
            </a:r>
            <a:r>
              <a:rPr lang="is-IS" altLang="en-US" b="1" kern="0" dirty="0" smtClean="0">
                <a:latin typeface="Century Gothic" pitchFamily="34" charset="0"/>
                <a:ea typeface="Gulim" pitchFamily="34" charset="-127"/>
              </a:rPr>
              <a:t>…</a:t>
            </a:r>
            <a:endParaRPr kumimoji="0" lang="en-US" altLang="en-US" sz="2000" b="1" i="1" u="none" strike="noStrike" kern="0" cap="none" spc="0" normalizeH="0" noProof="0" dirty="0" smtClean="0">
              <a:ln>
                <a:noFill/>
              </a:ln>
              <a:solidFill>
                <a:srgbClr val="FF0000"/>
              </a:solidFill>
              <a:effectLst/>
              <a:uLnTx/>
              <a:uFillTx/>
              <a:latin typeface="Century Gothic" pitchFamily="34" charset="0"/>
              <a:ea typeface="Gulim" pitchFamily="34" charset="-127"/>
            </a:endParaRPr>
          </a:p>
        </p:txBody>
      </p:sp>
      <p:pic>
        <p:nvPicPr>
          <p:cNvPr id="2" name="Picture 1"/>
          <p:cNvPicPr>
            <a:picLocks noChangeAspect="1"/>
          </p:cNvPicPr>
          <p:nvPr/>
        </p:nvPicPr>
        <p:blipFill>
          <a:blip r:embed="rId3" cstate="print"/>
          <a:stretch>
            <a:fillRect/>
          </a:stretch>
        </p:blipFill>
        <p:spPr>
          <a:xfrm>
            <a:off x="3886200" y="4302110"/>
            <a:ext cx="1066800" cy="2159000"/>
          </a:xfrm>
          <a:prstGeom prst="rect">
            <a:avLst/>
          </a:prstGeom>
        </p:spPr>
      </p:pic>
      <p:pic>
        <p:nvPicPr>
          <p:cNvPr id="3" name="Picture 2"/>
          <p:cNvPicPr>
            <a:picLocks noChangeAspect="1"/>
          </p:cNvPicPr>
          <p:nvPr/>
        </p:nvPicPr>
        <p:blipFill>
          <a:blip r:embed="rId4" cstate="print"/>
          <a:stretch>
            <a:fillRect/>
          </a:stretch>
        </p:blipFill>
        <p:spPr>
          <a:xfrm>
            <a:off x="246763" y="1448579"/>
            <a:ext cx="1161041" cy="2262188"/>
          </a:xfrm>
          <a:prstGeom prst="rect">
            <a:avLst/>
          </a:prstGeom>
        </p:spPr>
      </p:pic>
      <p:pic>
        <p:nvPicPr>
          <p:cNvPr id="4" name="Picture 3"/>
          <p:cNvPicPr>
            <a:picLocks noChangeAspect="1"/>
          </p:cNvPicPr>
          <p:nvPr/>
        </p:nvPicPr>
        <p:blipFill>
          <a:blip r:embed="rId5" cstate="print"/>
          <a:stretch>
            <a:fillRect/>
          </a:stretch>
        </p:blipFill>
        <p:spPr>
          <a:xfrm>
            <a:off x="2604714" y="3352800"/>
            <a:ext cx="1237662" cy="2662237"/>
          </a:xfrm>
          <a:prstGeom prst="rect">
            <a:avLst/>
          </a:prstGeom>
        </p:spPr>
      </p:pic>
      <p:sp>
        <p:nvSpPr>
          <p:cNvPr id="14" name="Content Placeholder 2"/>
          <p:cNvSpPr txBox="1">
            <a:spLocks/>
          </p:cNvSpPr>
          <p:nvPr/>
        </p:nvSpPr>
        <p:spPr bwMode="auto">
          <a:xfrm>
            <a:off x="3927574" y="3429000"/>
            <a:ext cx="4606826"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0" indent="-742950">
              <a:spcBef>
                <a:spcPct val="20000"/>
              </a:spcBef>
              <a:defRPr/>
            </a:pPr>
            <a:r>
              <a:rPr lang="en-US" altLang="en-US" b="1" kern="0" dirty="0" smtClean="0">
                <a:latin typeface="Century Gothic" pitchFamily="34" charset="0"/>
                <a:ea typeface="Gulim" pitchFamily="34" charset="-127"/>
              </a:rPr>
              <a:t>‘Barley Adjunct’ Brews</a:t>
            </a:r>
            <a:endParaRPr lang="en-US" altLang="en-US" sz="1800" b="1" kern="0" dirty="0" smtClean="0">
              <a:latin typeface="Century Gothic" pitchFamily="34" charset="0"/>
              <a:ea typeface="Gulim" pitchFamily="34" charset="-127"/>
            </a:endParaRPr>
          </a:p>
          <a:p>
            <a:pPr marL="742950" lvl="0" indent="-742950">
              <a:spcBef>
                <a:spcPct val="20000"/>
              </a:spcBef>
              <a:defRPr/>
            </a:pPr>
            <a:r>
              <a:rPr lang="en-US" altLang="en-US" sz="1800" b="1" kern="0" dirty="0" smtClean="0">
                <a:latin typeface="Century Gothic" pitchFamily="34" charset="0"/>
                <a:ea typeface="Gulim" pitchFamily="34" charset="-127"/>
              </a:rPr>
              <a:t> (Your </a:t>
            </a:r>
            <a:r>
              <a:rPr lang="en-US" altLang="en-US" sz="1800" b="1" kern="0" dirty="0" err="1" smtClean="0">
                <a:latin typeface="Century Gothic" pitchFamily="34" charset="0"/>
                <a:ea typeface="Gulim" pitchFamily="34" charset="-127"/>
              </a:rPr>
              <a:t>Wort</a:t>
            </a:r>
            <a:r>
              <a:rPr lang="en-US" altLang="en-US" sz="1800" b="1" kern="0" dirty="0" smtClean="0">
                <a:latin typeface="Century Gothic" pitchFamily="34" charset="0"/>
                <a:ea typeface="Gulim" pitchFamily="34" charset="-127"/>
              </a:rPr>
              <a:t> is Loaded with </a:t>
            </a:r>
            <a:r>
              <a:rPr lang="en-US" altLang="en-US" sz="1800" b="1" kern="0" dirty="0">
                <a:latin typeface="Century Gothic" pitchFamily="34" charset="0"/>
                <a:ea typeface="Gulim" pitchFamily="34" charset="-127"/>
              </a:rPr>
              <a:t>E</a:t>
            </a:r>
            <a:r>
              <a:rPr lang="en-US" altLang="en-US" sz="1800" b="1" kern="0" dirty="0" smtClean="0">
                <a:latin typeface="Century Gothic" pitchFamily="34" charset="0"/>
                <a:ea typeface="Gulim" pitchFamily="34" charset="-127"/>
              </a:rPr>
              <a:t>nzymes )</a:t>
            </a:r>
          </a:p>
        </p:txBody>
      </p:sp>
      <p:pic>
        <p:nvPicPr>
          <p:cNvPr id="7" name="Picture 6"/>
          <p:cNvPicPr>
            <a:picLocks noChangeAspect="1"/>
          </p:cNvPicPr>
          <p:nvPr/>
        </p:nvPicPr>
        <p:blipFill>
          <a:blip r:embed="rId6" cstate="print"/>
          <a:stretch>
            <a:fillRect/>
          </a:stretch>
        </p:blipFill>
        <p:spPr>
          <a:xfrm>
            <a:off x="1413087" y="2475950"/>
            <a:ext cx="1181061" cy="2745582"/>
          </a:xfrm>
          <a:prstGeom prst="rect">
            <a:avLst/>
          </a:prstGeom>
        </p:spPr>
      </p:pic>
      <p:sp>
        <p:nvSpPr>
          <p:cNvPr id="15" name="Content Placeholder 2"/>
          <p:cNvSpPr txBox="1">
            <a:spLocks/>
          </p:cNvSpPr>
          <p:nvPr/>
        </p:nvSpPr>
        <p:spPr bwMode="auto">
          <a:xfrm>
            <a:off x="2743160" y="2514600"/>
            <a:ext cx="579124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0" indent="-742950">
              <a:spcBef>
                <a:spcPct val="20000"/>
              </a:spcBef>
              <a:defRPr/>
            </a:pPr>
            <a:r>
              <a:rPr lang="en-US" altLang="en-US" b="1" i="1" kern="0" dirty="0" smtClean="0">
                <a:solidFill>
                  <a:srgbClr val="FF0000"/>
                </a:solidFill>
                <a:latin typeface="Century Gothic" pitchFamily="34" charset="0"/>
                <a:ea typeface="Gulim" pitchFamily="34" charset="-127"/>
              </a:rPr>
              <a:t>All “Malt Adjunct” Beer (Very Light)</a:t>
            </a:r>
          </a:p>
          <a:p>
            <a:pPr marL="742950" lvl="0" indent="-742950">
              <a:spcBef>
                <a:spcPct val="20000"/>
              </a:spcBef>
              <a:defRPr/>
            </a:pPr>
            <a:r>
              <a:rPr kumimoji="0" lang="en-US" altLang="en-US" sz="1800" b="1" i="1" u="none" strike="noStrike" kern="0" cap="none" spc="0" normalizeH="0" noProof="0" dirty="0" smtClean="0">
                <a:ln>
                  <a:noFill/>
                </a:ln>
                <a:solidFill>
                  <a:srgbClr val="FF0000"/>
                </a:solidFill>
                <a:effectLst/>
                <a:uLnTx/>
                <a:uFillTx/>
                <a:latin typeface="Century Gothic" pitchFamily="34" charset="0"/>
                <a:ea typeface="Gulim" pitchFamily="34" charset="-127"/>
              </a:rPr>
              <a:t>*Using NEM spent grain</a:t>
            </a:r>
          </a:p>
        </p:txBody>
      </p:sp>
      <p:sp>
        <p:nvSpPr>
          <p:cNvPr id="12" name="Content Placeholder 2"/>
          <p:cNvSpPr txBox="1">
            <a:spLocks/>
          </p:cNvSpPr>
          <p:nvPr/>
        </p:nvSpPr>
        <p:spPr bwMode="auto">
          <a:xfrm>
            <a:off x="5057449" y="4484673"/>
            <a:ext cx="3781751"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indent="-742950">
              <a:spcBef>
                <a:spcPct val="20000"/>
              </a:spcBef>
              <a:defRPr/>
            </a:pPr>
            <a:r>
              <a:rPr lang="en-US" altLang="en-US" b="1" u="sng" kern="0" dirty="0" smtClean="0">
                <a:latin typeface="Century Gothic" pitchFamily="34" charset="0"/>
                <a:ea typeface="Gulim" pitchFamily="34" charset="-127"/>
              </a:rPr>
              <a:t>Flavorful Low Alcohol</a:t>
            </a:r>
          </a:p>
          <a:p>
            <a:pPr marL="742950" indent="-742950">
              <a:spcBef>
                <a:spcPct val="20000"/>
              </a:spcBef>
              <a:defRPr/>
            </a:pPr>
            <a:r>
              <a:rPr lang="en-US" altLang="en-US" b="1" u="sng" kern="0" dirty="0" smtClean="0">
                <a:latin typeface="Century Gothic" pitchFamily="34" charset="0"/>
                <a:ea typeface="Gulim" pitchFamily="34" charset="-127"/>
              </a:rPr>
              <a:t>Session Beer!</a:t>
            </a:r>
          </a:p>
        </p:txBody>
      </p:sp>
    </p:spTree>
    <p:extLst>
      <p:ext uri="{BB962C8B-B14F-4D97-AF65-F5344CB8AC3E}">
        <p14:creationId xmlns:p14="http://schemas.microsoft.com/office/powerpoint/2010/main" val="257090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34</a:t>
            </a:fld>
            <a:endParaRPr lang="en-US" altLang="en-US">
              <a:solidFill>
                <a:schemeClr val="tx1"/>
              </a:solidFill>
            </a:endParaRPr>
          </a:p>
        </p:txBody>
      </p:sp>
      <p:sp>
        <p:nvSpPr>
          <p:cNvPr id="5" name="Content Placeholder 2"/>
          <p:cNvSpPr>
            <a:spLocks noGrp="1"/>
          </p:cNvSpPr>
          <p:nvPr>
            <p:ph idx="1"/>
          </p:nvPr>
        </p:nvSpPr>
        <p:spPr>
          <a:xfrm>
            <a:off x="609600" y="609600"/>
            <a:ext cx="7772400" cy="838200"/>
          </a:xfrm>
        </p:spPr>
        <p:txBody>
          <a:bodyPr/>
          <a:lstStyle/>
          <a:p>
            <a:pPr marL="0" indent="0" algn="ctr">
              <a:buFontTx/>
              <a:buNone/>
              <a:defRPr/>
            </a:pPr>
            <a:r>
              <a:rPr lang="en-US" altLang="en-US" sz="4000" b="1" u="sng" dirty="0" smtClean="0">
                <a:latin typeface="Century Gothic" pitchFamily="34" charset="0"/>
              </a:rPr>
              <a:t>Applications</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381000" y="1143000"/>
            <a:ext cx="8077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algn="ctr"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Low Alcohol / Session</a:t>
            </a:r>
          </a:p>
        </p:txBody>
      </p:sp>
      <p:sp>
        <p:nvSpPr>
          <p:cNvPr id="356" name="Rounded Rectangle 355"/>
          <p:cNvSpPr/>
          <p:nvPr/>
        </p:nvSpPr>
        <p:spPr bwMode="auto">
          <a:xfrm>
            <a:off x="84993" y="1790700"/>
            <a:ext cx="22860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Specialty</a:t>
            </a:r>
            <a:r>
              <a:rPr kumimoji="0" lang="en-US" sz="2400" b="1" i="0" u="none" strike="noStrike" cap="none" normalizeH="0" baseline="0" dirty="0" smtClean="0">
                <a:ln>
                  <a:noFill/>
                </a:ln>
                <a:solidFill>
                  <a:schemeClr val="bg1"/>
                </a:solidFill>
                <a:effectLst/>
                <a:latin typeface="Arial" charset="0"/>
                <a:ea typeface="ＭＳ Ｐゴシック" pitchFamily="-96" charset="-128"/>
              </a:rPr>
              <a:t> Malt</a:t>
            </a:r>
          </a:p>
        </p:txBody>
      </p:sp>
      <p:sp>
        <p:nvSpPr>
          <p:cNvPr id="357" name="Rounded Rectangle 356"/>
          <p:cNvSpPr/>
          <p:nvPr/>
        </p:nvSpPr>
        <p:spPr bwMode="auto">
          <a:xfrm>
            <a:off x="2514600" y="1795096"/>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358" name="Straight Arrow Connector 357"/>
          <p:cNvCxnSpPr/>
          <p:nvPr/>
        </p:nvCxnSpPr>
        <p:spPr bwMode="auto">
          <a:xfrm>
            <a:off x="1295400" y="2286000"/>
            <a:ext cx="99060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9" name="Straight Arrow Connector 358"/>
          <p:cNvCxnSpPr/>
          <p:nvPr/>
        </p:nvCxnSpPr>
        <p:spPr bwMode="auto">
          <a:xfrm flipH="1">
            <a:off x="2438400" y="2286000"/>
            <a:ext cx="91440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0" name="Rounded Rectangle 359"/>
          <p:cNvSpPr/>
          <p:nvPr/>
        </p:nvSpPr>
        <p:spPr bwMode="auto">
          <a:xfrm>
            <a:off x="1456593" y="3924300"/>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61" name="Rounded Rectangle 360"/>
          <p:cNvSpPr/>
          <p:nvPr/>
        </p:nvSpPr>
        <p:spPr bwMode="auto">
          <a:xfrm>
            <a:off x="1456593" y="2895600"/>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Mash</a:t>
            </a:r>
          </a:p>
        </p:txBody>
      </p:sp>
      <p:sp>
        <p:nvSpPr>
          <p:cNvPr id="362" name="Rounded Rectangle 361"/>
          <p:cNvSpPr/>
          <p:nvPr/>
        </p:nvSpPr>
        <p:spPr bwMode="auto">
          <a:xfrm>
            <a:off x="1365740" y="4967838"/>
            <a:ext cx="2010508" cy="864208"/>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charset="0"/>
                <a:ea typeface="ＭＳ Ｐゴシック" pitchFamily="-96" charset="-128"/>
              </a:rPr>
              <a:t>Spent Grain</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t>Waste</a:t>
            </a:r>
            <a:endParaRPr kumimoji="0" lang="en-US" sz="2400" b="1" i="0" u="none" strike="noStrike" cap="none" normalizeH="0" baseline="0" dirty="0" smtClean="0">
              <a:ln>
                <a:noFill/>
              </a:ln>
              <a:effectLst/>
              <a:latin typeface="Arial" charset="0"/>
              <a:ea typeface="ＭＳ Ｐゴシック" pitchFamily="-96" charset="-128"/>
            </a:endParaRPr>
          </a:p>
        </p:txBody>
      </p:sp>
      <p:cxnSp>
        <p:nvCxnSpPr>
          <p:cNvPr id="363" name="Straight Arrow Connector 362"/>
          <p:cNvCxnSpPr/>
          <p:nvPr/>
        </p:nvCxnSpPr>
        <p:spPr bwMode="auto">
          <a:xfrm>
            <a:off x="2362200" y="44958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4" name="Straight Arrow Connector 363"/>
          <p:cNvCxnSpPr/>
          <p:nvPr/>
        </p:nvCxnSpPr>
        <p:spPr bwMode="auto">
          <a:xfrm flipV="1">
            <a:off x="3361593" y="4114800"/>
            <a:ext cx="1743807" cy="381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5" name="Straight Arrow Connector 364"/>
          <p:cNvCxnSpPr/>
          <p:nvPr/>
        </p:nvCxnSpPr>
        <p:spPr bwMode="auto">
          <a:xfrm>
            <a:off x="2362200" y="3429000"/>
            <a:ext cx="8793" cy="4191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7" name="Rounded Rectangle 36"/>
          <p:cNvSpPr/>
          <p:nvPr/>
        </p:nvSpPr>
        <p:spPr bwMode="auto">
          <a:xfrm>
            <a:off x="5181600" y="3352456"/>
            <a:ext cx="3429000" cy="1600887"/>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Wort:</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Convert With Heat</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Boil</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Ferment</a:t>
            </a:r>
            <a:r>
              <a:rPr kumimoji="0" lang="en-US" sz="2400" b="1" i="0" u="none" strike="noStrike" cap="none" normalizeH="0" baseline="0" dirty="0" smtClean="0">
                <a:ln>
                  <a:noFill/>
                </a:ln>
                <a:solidFill>
                  <a:schemeClr val="bg1"/>
                </a:solidFill>
                <a:effectLst/>
                <a:latin typeface="Arial" charset="0"/>
                <a:ea typeface="ＭＳ Ｐゴシック" pitchFamily="-96" charset="-128"/>
              </a:rPr>
              <a:t> </a:t>
            </a:r>
          </a:p>
        </p:txBody>
      </p:sp>
    </p:spTree>
    <p:extLst>
      <p:ext uri="{BB962C8B-B14F-4D97-AF65-F5344CB8AC3E}">
        <p14:creationId xmlns:p14="http://schemas.microsoft.com/office/powerpoint/2010/main" val="36319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04800" y="6553200"/>
            <a:ext cx="1905000" cy="304800"/>
          </a:xfrm>
        </p:spPr>
        <p:txBody>
          <a:bodyPr/>
          <a:lstStyle/>
          <a:p>
            <a:fld id="{7721AB60-DDF9-4D0B-B6CC-3E8E651BF192}" type="slidenum">
              <a:rPr lang="en-US" altLang="en-US" smtClean="0"/>
              <a:pPr/>
              <a:t>35</a:t>
            </a:fld>
            <a:endParaRPr lang="en-US" altLang="en-US">
              <a:solidFill>
                <a:schemeClr val="tx1"/>
              </a:solidFill>
            </a:endParaRPr>
          </a:p>
        </p:txBody>
      </p:sp>
      <p:sp>
        <p:nvSpPr>
          <p:cNvPr id="5" name="Content Placeholder 2"/>
          <p:cNvSpPr txBox="1">
            <a:spLocks/>
          </p:cNvSpPr>
          <p:nvPr/>
        </p:nvSpPr>
        <p:spPr bwMode="auto">
          <a:xfrm>
            <a:off x="609600" y="685800"/>
            <a:ext cx="7772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4000" b="1" i="0" u="sng" strike="noStrike" kern="0" cap="none" spc="0" normalizeH="0" baseline="0" noProof="0" smtClean="0">
                <a:ln>
                  <a:noFill/>
                </a:ln>
                <a:solidFill>
                  <a:srgbClr val="522F15"/>
                </a:solidFill>
                <a:effectLst/>
                <a:uLnTx/>
                <a:uFillTx/>
                <a:latin typeface="Century Gothic" pitchFamily="34" charset="0"/>
                <a:ea typeface="+mn-ea"/>
                <a:cs typeface="+mn-cs"/>
              </a:rPr>
              <a:t>Applications of</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4000" b="1" i="0" u="sng" strike="noStrike" kern="0" cap="none" spc="0" normalizeH="0" baseline="0" noProof="0" smtClean="0">
                <a:ln>
                  <a:noFill/>
                </a:ln>
                <a:solidFill>
                  <a:srgbClr val="522F15"/>
                </a:solidFill>
                <a:effectLst/>
                <a:uLnTx/>
                <a:uFillTx/>
                <a:latin typeface="Century Gothic" pitchFamily="34" charset="0"/>
                <a:ea typeface="+mn-ea"/>
                <a:cs typeface="+mn-cs"/>
              </a:rPr>
              <a:t>Non Enzymatic Mashing</a:t>
            </a:r>
            <a:endParaRPr kumimoji="0" lang="en-US" altLang="en-US" sz="1800" b="1" i="0" u="none" strike="noStrike" kern="0" cap="none" spc="0" normalizeH="0" baseline="0" noProof="0" dirty="0" smtClean="0">
              <a:ln>
                <a:noFill/>
              </a:ln>
              <a:solidFill>
                <a:srgbClr val="522F15"/>
              </a:solidFill>
              <a:effectLst/>
              <a:uLnTx/>
              <a:uFillTx/>
              <a:latin typeface="+mn-lt"/>
              <a:ea typeface="+mn-ea"/>
              <a:cs typeface="+mn-cs"/>
            </a:endParaRPr>
          </a:p>
        </p:txBody>
      </p:sp>
      <p:sp>
        <p:nvSpPr>
          <p:cNvPr id="7" name="Content Placeholder 2"/>
          <p:cNvSpPr txBox="1">
            <a:spLocks/>
          </p:cNvSpPr>
          <p:nvPr/>
        </p:nvSpPr>
        <p:spPr bwMode="auto">
          <a:xfrm>
            <a:off x="1600200" y="2362200"/>
            <a:ext cx="57912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0" indent="-742950">
              <a:spcBef>
                <a:spcPct val="20000"/>
              </a:spcBef>
              <a:defRPr/>
            </a:pPr>
            <a:r>
              <a:rPr lang="en-US" altLang="en-US" b="1" i="1" kern="0" dirty="0" smtClean="0">
                <a:solidFill>
                  <a:srgbClr val="FF0000"/>
                </a:solidFill>
                <a:latin typeface="Century Gothic" pitchFamily="34" charset="0"/>
                <a:ea typeface="Gulim" pitchFamily="34" charset="-127"/>
              </a:rPr>
              <a:t>Flavorful Low Alcohol / Session Beer</a:t>
            </a:r>
          </a:p>
          <a:p>
            <a:pPr marL="742950" lvl="0" indent="-742950">
              <a:spcBef>
                <a:spcPct val="20000"/>
              </a:spcBef>
              <a:defRPr/>
            </a:pPr>
            <a:r>
              <a:rPr kumimoji="0" lang="en-US" altLang="en-US" b="1" i="1" u="none" strike="noStrike" kern="0" cap="none" spc="0" normalizeH="0" noProof="0" dirty="0" smtClean="0">
                <a:ln>
                  <a:noFill/>
                </a:ln>
                <a:effectLst/>
                <a:uLnTx/>
                <a:uFillTx/>
                <a:latin typeface="Century Gothic" pitchFamily="34" charset="0"/>
                <a:ea typeface="Gulim" pitchFamily="34" charset="-127"/>
              </a:rPr>
              <a:t>Traditional 1.056 Amber Ale Recipe</a:t>
            </a:r>
          </a:p>
          <a:p>
            <a:pPr marL="742950" lvl="0" indent="-742950">
              <a:spcBef>
                <a:spcPct val="20000"/>
              </a:spcBef>
              <a:defRPr/>
            </a:pPr>
            <a:r>
              <a:rPr lang="en-US" altLang="en-US" b="1" i="1" kern="0" noProof="0" dirty="0" smtClean="0">
                <a:latin typeface="Century Gothic" pitchFamily="34" charset="0"/>
                <a:ea typeface="Gulim" pitchFamily="34" charset="-127"/>
              </a:rPr>
              <a:t>NEM to get 1.016 OG, 1.006 FG</a:t>
            </a:r>
          </a:p>
          <a:p>
            <a:pPr marL="742950" lvl="0" indent="-742950">
              <a:spcBef>
                <a:spcPct val="20000"/>
              </a:spcBef>
              <a:defRPr/>
            </a:pPr>
            <a:r>
              <a:rPr lang="en-US" altLang="en-US" sz="3200" b="1" i="1" kern="0" dirty="0" smtClean="0">
                <a:latin typeface="Century Gothic" pitchFamily="34" charset="0"/>
                <a:ea typeface="Gulim" pitchFamily="34" charset="-127"/>
              </a:rPr>
              <a:t>1.3%ABV</a:t>
            </a:r>
            <a:endParaRPr lang="en-US" altLang="en-US" sz="3200" b="1" i="1" kern="0" noProof="0" dirty="0" smtClean="0">
              <a:latin typeface="Century Gothic" pitchFamily="34" charset="0"/>
              <a:ea typeface="Gulim" pitchFamily="34" charset="-127"/>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93311" y="3280578"/>
            <a:ext cx="4030137" cy="226695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02235" y="3787621"/>
            <a:ext cx="3381122" cy="19018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0772" y="2319585"/>
            <a:ext cx="5378666" cy="30254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27689" y="2318436"/>
            <a:ext cx="5373414" cy="3022545"/>
          </a:xfrm>
          <a:prstGeom prst="rect">
            <a:avLst/>
          </a:prstGeom>
        </p:spPr>
      </p:pic>
      <p:sp>
        <p:nvSpPr>
          <p:cNvPr id="10" name="TextBox 9"/>
          <p:cNvSpPr txBox="1"/>
          <p:nvPr/>
        </p:nvSpPr>
        <p:spPr>
          <a:xfrm>
            <a:off x="3810000" y="685800"/>
            <a:ext cx="2031856" cy="1200329"/>
          </a:xfrm>
          <a:prstGeom prst="rect">
            <a:avLst/>
          </a:prstGeom>
          <a:solidFill>
            <a:schemeClr val="bg1"/>
          </a:solidFill>
        </p:spPr>
        <p:txBody>
          <a:bodyPr wrap="square" rtlCol="0">
            <a:spAutoFit/>
          </a:bodyPr>
          <a:lstStyle/>
          <a:p>
            <a:pPr algn="ctr"/>
            <a:r>
              <a:rPr lang="en-US" dirty="0" smtClean="0"/>
              <a:t>Head Retention at 6 minutes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36</a:t>
            </a:fld>
            <a:endParaRPr lang="en-US" altLang="en-US">
              <a:solidFill>
                <a:schemeClr val="tx1"/>
              </a:solidFill>
            </a:endParaRPr>
          </a:p>
        </p:txBody>
      </p:sp>
      <p:sp>
        <p:nvSpPr>
          <p:cNvPr id="5" name="Content Placeholder 2"/>
          <p:cNvSpPr>
            <a:spLocks noGrp="1"/>
          </p:cNvSpPr>
          <p:nvPr>
            <p:ph idx="1"/>
          </p:nvPr>
        </p:nvSpPr>
        <p:spPr>
          <a:xfrm>
            <a:off x="609600" y="762000"/>
            <a:ext cx="7772400" cy="838200"/>
          </a:xfrm>
        </p:spPr>
        <p:txBody>
          <a:bodyPr/>
          <a:lstStyle/>
          <a:p>
            <a:pPr marL="0" indent="0" algn="ctr">
              <a:buFontTx/>
              <a:buNone/>
              <a:defRPr/>
            </a:pPr>
            <a:r>
              <a:rPr lang="en-US" altLang="en-US" sz="4000" b="1" u="sng" dirty="0" smtClean="0">
                <a:latin typeface="Century Gothic" pitchFamily="34" charset="0"/>
              </a:rPr>
              <a:t>Summary Flow Chart</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762000" y="1447800"/>
            <a:ext cx="7467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Non Enzymatic Mashing Flow</a:t>
            </a:r>
          </a:p>
        </p:txBody>
      </p:sp>
      <p:sp>
        <p:nvSpPr>
          <p:cNvPr id="7" name="Rounded Rectangle 6"/>
          <p:cNvSpPr/>
          <p:nvPr/>
        </p:nvSpPr>
        <p:spPr bwMode="auto">
          <a:xfrm>
            <a:off x="209550" y="2305050"/>
            <a:ext cx="22860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Specialty</a:t>
            </a:r>
            <a:r>
              <a:rPr kumimoji="0" lang="en-US" sz="2400" b="1" i="0" u="none" strike="noStrike" cap="none" normalizeH="0" baseline="0" dirty="0" smtClean="0">
                <a:ln>
                  <a:noFill/>
                </a:ln>
                <a:solidFill>
                  <a:schemeClr val="bg1"/>
                </a:solidFill>
                <a:effectLst/>
                <a:latin typeface="Arial" charset="0"/>
                <a:ea typeface="ＭＳ Ｐゴシック" pitchFamily="-96" charset="-128"/>
              </a:rPr>
              <a:t> Malt</a:t>
            </a:r>
          </a:p>
        </p:txBody>
      </p:sp>
      <p:sp>
        <p:nvSpPr>
          <p:cNvPr id="8" name="Rounded Rectangle 7"/>
          <p:cNvSpPr/>
          <p:nvPr/>
        </p:nvSpPr>
        <p:spPr bwMode="auto">
          <a:xfrm>
            <a:off x="2639157" y="2309446"/>
            <a:ext cx="1828800"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11" name="Straight Arrow Connector 10"/>
          <p:cNvCxnSpPr/>
          <p:nvPr/>
        </p:nvCxnSpPr>
        <p:spPr bwMode="auto">
          <a:xfrm>
            <a:off x="1447800" y="2819400"/>
            <a:ext cx="914400"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H="1">
            <a:off x="2590801" y="2819400"/>
            <a:ext cx="838199" cy="533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 name="Rounded Rectangle 12"/>
          <p:cNvSpPr/>
          <p:nvPr/>
        </p:nvSpPr>
        <p:spPr bwMode="auto">
          <a:xfrm>
            <a:off x="1581150" y="3409949"/>
            <a:ext cx="1828800" cy="794971"/>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Mash</a:t>
            </a:r>
          </a:p>
          <a:p>
            <a:pPr marL="0" marR="0" indent="0" algn="ctr" defTabSz="914400" rtl="0" eaLnBrk="0" fontAlgn="base" latinLnBrk="0" hangingPunct="0">
              <a:lnSpc>
                <a:spcPct val="100000"/>
              </a:lnSpc>
              <a:spcBef>
                <a:spcPct val="0"/>
              </a:spcBef>
              <a:spcAft>
                <a:spcPct val="0"/>
              </a:spcAft>
              <a:buClrTx/>
              <a:buSzTx/>
              <a:buFontTx/>
              <a:buNone/>
              <a:tabLst/>
            </a:pPr>
            <a:r>
              <a:rPr lang="en-US" b="1" dirty="0" err="1" smtClean="0">
                <a:solidFill>
                  <a:schemeClr val="bg1"/>
                </a:solidFill>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14" name="Rounded Rectangle 13"/>
          <p:cNvSpPr/>
          <p:nvPr/>
        </p:nvSpPr>
        <p:spPr bwMode="auto">
          <a:xfrm>
            <a:off x="228600" y="4634280"/>
            <a:ext cx="2266950" cy="47625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Spent Grain</a:t>
            </a:r>
          </a:p>
        </p:txBody>
      </p:sp>
      <p:sp>
        <p:nvSpPr>
          <p:cNvPr id="15" name="Rounded Rectangle 14"/>
          <p:cNvSpPr/>
          <p:nvPr/>
        </p:nvSpPr>
        <p:spPr bwMode="auto">
          <a:xfrm>
            <a:off x="2639157" y="4610098"/>
            <a:ext cx="1828800" cy="47625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Wort</a:t>
            </a:r>
          </a:p>
        </p:txBody>
      </p:sp>
      <p:cxnSp>
        <p:nvCxnSpPr>
          <p:cNvPr id="16" name="Straight Arrow Connector 15"/>
          <p:cNvCxnSpPr/>
          <p:nvPr/>
        </p:nvCxnSpPr>
        <p:spPr bwMode="auto">
          <a:xfrm flipH="1">
            <a:off x="1524000" y="4267200"/>
            <a:ext cx="83820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a:off x="2590800" y="4267200"/>
            <a:ext cx="83820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flipH="1">
            <a:off x="1143000" y="5181600"/>
            <a:ext cx="152401"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 name="Rounded Rectangle 23"/>
          <p:cNvSpPr/>
          <p:nvPr/>
        </p:nvSpPr>
        <p:spPr bwMode="auto">
          <a:xfrm>
            <a:off x="76200" y="5486400"/>
            <a:ext cx="2266950" cy="1013311"/>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Use as an All Malt Adjunct</a:t>
            </a:r>
            <a:endParaRPr kumimoji="0" lang="en-US" sz="2400" b="1" i="0" u="none" strike="noStrike" cap="none" normalizeH="0" baseline="0" dirty="0" smtClean="0">
              <a:ln>
                <a:noFill/>
              </a:ln>
              <a:solidFill>
                <a:schemeClr val="bg1"/>
              </a:solidFill>
              <a:effectLst/>
            </a:endParaRPr>
          </a:p>
        </p:txBody>
      </p:sp>
      <p:sp>
        <p:nvSpPr>
          <p:cNvPr id="28" name="Rounded Rectangle 27"/>
          <p:cNvSpPr/>
          <p:nvPr/>
        </p:nvSpPr>
        <p:spPr bwMode="auto">
          <a:xfrm>
            <a:off x="2495550" y="5420459"/>
            <a:ext cx="2457450" cy="1132741"/>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Convert for a Low Alcohol</a:t>
            </a: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bg1"/>
                </a:solidFill>
                <a:effectLst/>
              </a:rPr>
              <a:t>Session</a:t>
            </a:r>
          </a:p>
        </p:txBody>
      </p:sp>
      <p:cxnSp>
        <p:nvCxnSpPr>
          <p:cNvPr id="29" name="Straight Arrow Connector 28"/>
          <p:cNvCxnSpPr/>
          <p:nvPr/>
        </p:nvCxnSpPr>
        <p:spPr bwMode="auto">
          <a:xfrm>
            <a:off x="3553557" y="5162548"/>
            <a:ext cx="104043" cy="171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Rounded Rectangle 35"/>
          <p:cNvSpPr/>
          <p:nvPr/>
        </p:nvSpPr>
        <p:spPr bwMode="auto">
          <a:xfrm>
            <a:off x="5421189" y="2305050"/>
            <a:ext cx="3037011" cy="348615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Use as Mash Water For:</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100% NEM Beer (Sessions &amp; Malt Monsters)</a:t>
            </a:r>
            <a:endParaRPr kumimoji="0" lang="en-US" sz="1800" b="1" i="0" u="none" strike="noStrike" cap="none" normalizeH="0" baseline="0" dirty="0" smtClean="0">
              <a:ln>
                <a:noFill/>
              </a:ln>
              <a:solidFill>
                <a:schemeClr val="bg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rPr>
              <a:t>Or As</a:t>
            </a:r>
          </a:p>
          <a:p>
            <a:pPr algn="ctr"/>
            <a:r>
              <a:rPr lang="en-US" b="1" dirty="0" smtClean="0">
                <a:solidFill>
                  <a:schemeClr val="bg1"/>
                </a:solidFill>
              </a:rPr>
              <a:t>Additional NEM (Cold) Mash (Big Flavor)</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bg1"/>
              </a:solidFill>
              <a:effectLst/>
            </a:endParaRPr>
          </a:p>
        </p:txBody>
      </p:sp>
      <p:cxnSp>
        <p:nvCxnSpPr>
          <p:cNvPr id="37" name="Straight Arrow Connector 36"/>
          <p:cNvCxnSpPr/>
          <p:nvPr/>
        </p:nvCxnSpPr>
        <p:spPr bwMode="auto">
          <a:xfrm flipV="1">
            <a:off x="4572000" y="4038601"/>
            <a:ext cx="762000" cy="6857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574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914400" y="1447800"/>
            <a:ext cx="7467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Non Enzymatic Mashing</a:t>
            </a:r>
            <a:endParaRPr lang="en-US" altLang="en-US" sz="2000" b="1" i="1" kern="0" dirty="0" smtClean="0">
              <a:latin typeface="Century Gothic" pitchFamily="34" charset="0"/>
              <a:ea typeface="Gulim" pitchFamily="34" charset="-127"/>
            </a:endParaRPr>
          </a:p>
          <a:p>
            <a:pPr marL="742950" marR="0" lvl="0" indent="-742950" defTabSz="914400" rtl="0" eaLnBrk="0" fontAlgn="base" latinLnBrk="0" hangingPunct="0">
              <a:lnSpc>
                <a:spcPct val="100000"/>
              </a:lnSpc>
              <a:spcBef>
                <a:spcPct val="20000"/>
              </a:spcBef>
              <a:spcAft>
                <a:spcPct val="0"/>
              </a:spcAft>
              <a:buClrTx/>
              <a:buSzTx/>
              <a:tabLst/>
              <a:defRPr/>
            </a:pPr>
            <a:r>
              <a:rPr kumimoji="0" lang="en-US" altLang="en-US" sz="20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endParaRPr lang="en-US" altLang="en-US" sz="2800" b="1" i="1" kern="0" dirty="0">
              <a:latin typeface="Century Gothic" pitchFamily="34" charset="0"/>
              <a:ea typeface="Gulim" pitchFamily="34" charset="-127"/>
            </a:endParaRPr>
          </a:p>
          <a:p>
            <a:pPr marL="742950" marR="0" lvl="0" indent="-742950" defTabSz="914400" rtl="0" eaLnBrk="0" fontAlgn="base" latinLnBrk="0" hangingPunct="0">
              <a:lnSpc>
                <a:spcPct val="100000"/>
              </a:lnSpc>
              <a:spcBef>
                <a:spcPct val="20000"/>
              </a:spcBef>
              <a:spcAft>
                <a:spcPct val="0"/>
              </a:spcAft>
              <a:buClrTx/>
              <a:buSzTx/>
              <a:tabLst/>
              <a:defRPr/>
            </a:pPr>
            <a:endPar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endParaRPr>
          </a:p>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impart subtle to extreme</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p>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characters</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p>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unique from </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a:p>
            <a:pPr marL="742950" marR="0" lvl="0" indent="-742950" algn="ctr" defTabSz="914400" rtl="0" eaLnBrk="0" fontAlgn="base" latinLnBrk="0" hangingPunct="0">
              <a:lnSpc>
                <a:spcPct val="100000"/>
              </a:lnSpc>
              <a:spcBef>
                <a:spcPct val="20000"/>
              </a:spcBef>
              <a:spcAft>
                <a:spcPct val="0"/>
              </a:spcAft>
              <a:buClrTx/>
              <a:buSzTx/>
              <a:tabLst/>
              <a:defRPr/>
            </a:pP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traditional mashing</a:t>
            </a:r>
            <a:endPar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endParaRPr>
          </a:p>
        </p:txBody>
      </p:sp>
      <p:sp>
        <p:nvSpPr>
          <p:cNvPr id="9" name="Content Placeholder 2"/>
          <p:cNvSpPr txBox="1">
            <a:spLocks/>
          </p:cNvSpPr>
          <p:nvPr/>
        </p:nvSpPr>
        <p:spPr bwMode="auto">
          <a:xfrm>
            <a:off x="914400" y="1447800"/>
            <a:ext cx="7467600" cy="48768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Non Enzymatic Mashing</a:t>
            </a:r>
          </a:p>
          <a:p>
            <a:pPr marL="742950" marR="0" lvl="0" indent="-742950" defTabSz="914400" rtl="0" eaLnBrk="0" fontAlgn="base" latinLnBrk="0" hangingPunct="0">
              <a:lnSpc>
                <a:spcPct val="100000"/>
              </a:lnSpc>
              <a:spcBef>
                <a:spcPct val="20000"/>
              </a:spcBef>
              <a:spcAft>
                <a:spcPct val="0"/>
              </a:spcAft>
              <a:buClrTx/>
              <a:buSzTx/>
              <a:tabLst/>
              <a:defRPr/>
            </a:pPr>
            <a:endParaRPr lang="en-US" altLang="en-US" sz="2000" b="1" i="1" kern="0" dirty="0">
              <a:solidFill>
                <a:schemeClr val="bg1"/>
              </a:solidFill>
              <a:latin typeface="Century Gothic" pitchFamily="34" charset="0"/>
              <a:ea typeface="Gulim" pitchFamily="34" charset="-127"/>
            </a:endParaRPr>
          </a:p>
          <a:p>
            <a:pPr marL="742950" marR="0" lvl="0" indent="-742950" defTabSz="914400" rtl="0" eaLnBrk="0" fontAlgn="base" latinLnBrk="0" hangingPunct="0">
              <a:lnSpc>
                <a:spcPct val="100000"/>
              </a:lnSpc>
              <a:spcBef>
                <a:spcPct val="20000"/>
              </a:spcBef>
              <a:spcAft>
                <a:spcPct val="0"/>
              </a:spcAft>
              <a:buClrTx/>
              <a:buSzTx/>
              <a:tabLst/>
              <a:defRPr/>
            </a:pPr>
            <a:r>
              <a:rPr kumimoji="0" lang="en-US" altLang="en-US" sz="20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A method of brewing that can be used as a stand alone process or as a method to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impart subtle to extreme</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specialty malt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characters</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that are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unique from </a:t>
            </a:r>
            <a:r>
              <a:rPr kumimoji="0" lang="en-US" altLang="en-US" sz="28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the characters produced through</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traditional mashing</a:t>
            </a:r>
            <a:r>
              <a:rPr kumimoji="0" lang="en-US" altLang="en-US" sz="2800" b="1" i="1" u="none" strike="noStrike" kern="0" cap="none" spc="0" normalizeH="0" noProof="0" dirty="0" smtClean="0">
                <a:ln>
                  <a:noFill/>
                </a:ln>
                <a:solidFill>
                  <a:schemeClr val="bg1"/>
                </a:solidFill>
                <a:effectLst/>
                <a:uLnTx/>
                <a:uFillTx/>
                <a:latin typeface="Century Gothic" pitchFamily="34" charset="0"/>
                <a:ea typeface="Gulim" pitchFamily="34" charset="-127"/>
                <a:cs typeface="+mn-cs"/>
              </a:rPr>
              <a:t>.</a:t>
            </a:r>
          </a:p>
        </p:txBody>
      </p:sp>
      <p:sp>
        <p:nvSpPr>
          <p:cNvPr id="17410" name="Slide Number Placeholder 3"/>
          <p:cNvSpPr>
            <a:spLocks noGrp="1"/>
          </p:cNvSpPr>
          <p:nvPr>
            <p:ph type="sldNum" sz="quarter" idx="10"/>
          </p:nvPr>
        </p:nvSpPr>
        <p:spPr>
          <a:noFill/>
        </p:spPr>
        <p:txBody>
          <a:bodyPr/>
          <a:lstStyle/>
          <a:p>
            <a:fld id="{B36AA71A-CD1D-41D2-AEF7-D73D2BACFD2C}" type="slidenum">
              <a:rPr lang="en-US" altLang="en-US"/>
              <a:pPr/>
              <a:t>37</a:t>
            </a:fld>
            <a:endParaRPr lang="en-US" altLang="en-US">
              <a:solidFill>
                <a:schemeClr val="tx1"/>
              </a:solidFill>
            </a:endParaRPr>
          </a:p>
        </p:txBody>
      </p:sp>
      <p:sp>
        <p:nvSpPr>
          <p:cNvPr id="5" name="Content Placeholder 2"/>
          <p:cNvSpPr>
            <a:spLocks noGrp="1"/>
          </p:cNvSpPr>
          <p:nvPr>
            <p:ph idx="1"/>
          </p:nvPr>
        </p:nvSpPr>
        <p:spPr>
          <a:xfrm>
            <a:off x="762000" y="838200"/>
            <a:ext cx="7772400" cy="838200"/>
          </a:xfrm>
        </p:spPr>
        <p:txBody>
          <a:bodyPr/>
          <a:lstStyle/>
          <a:p>
            <a:pPr marL="0" indent="0" algn="ctr">
              <a:buFontTx/>
              <a:buNone/>
              <a:defRPr/>
            </a:pPr>
            <a:r>
              <a:rPr lang="en-US" altLang="en-US" sz="4000" b="1" u="sng" dirty="0" smtClean="0">
                <a:latin typeface="Century Gothic" pitchFamily="34" charset="0"/>
              </a:rPr>
              <a:t>Summary in a Sentence</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914400" y="1447800"/>
            <a:ext cx="7467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0" indent="-742950" defTabSz="914400" rtl="0" eaLnBrk="0" fontAlgn="base" latinLnBrk="0" hangingPunct="0">
              <a:lnSpc>
                <a:spcPct val="100000"/>
              </a:lnSpc>
              <a:spcBef>
                <a:spcPct val="20000"/>
              </a:spcBef>
              <a:spcAft>
                <a:spcPct val="0"/>
              </a:spcAft>
              <a:buClrTx/>
              <a:buSzTx/>
              <a:tabLst/>
              <a:defRPr/>
            </a:pPr>
            <a:r>
              <a:rPr lang="en-US" altLang="en-US" sz="4000" b="1" i="1" kern="0" dirty="0" smtClean="0">
                <a:latin typeface="Century Gothic" pitchFamily="34" charset="0"/>
                <a:ea typeface="Gulim" pitchFamily="34" charset="-127"/>
              </a:rPr>
              <a:t>Non Enzymatic Mashing is…</a:t>
            </a:r>
          </a:p>
          <a:p>
            <a:pPr marL="742950" marR="0" lvl="0" indent="-742950" defTabSz="914400" rtl="0" eaLnBrk="0" fontAlgn="base" latinLnBrk="0" hangingPunct="0">
              <a:lnSpc>
                <a:spcPct val="100000"/>
              </a:lnSpc>
              <a:spcBef>
                <a:spcPct val="20000"/>
              </a:spcBef>
              <a:spcAft>
                <a:spcPct val="0"/>
              </a:spcAft>
              <a:buClrTx/>
              <a:buSzTx/>
              <a:tabLst/>
              <a:defRPr/>
            </a:pPr>
            <a:endParaRPr lang="en-US" altLang="en-US" sz="2000" b="1" i="1" kern="0" dirty="0">
              <a:latin typeface="Century Gothic" pitchFamily="34" charset="0"/>
              <a:ea typeface="Gulim" pitchFamily="34" charset="-127"/>
            </a:endParaRPr>
          </a:p>
          <a:p>
            <a:pPr marL="742950" marR="0" lvl="0" indent="-742950" defTabSz="914400" rtl="0" eaLnBrk="0" fontAlgn="base" latinLnBrk="0" hangingPunct="0">
              <a:lnSpc>
                <a:spcPct val="100000"/>
              </a:lnSpc>
              <a:spcBef>
                <a:spcPct val="20000"/>
              </a:spcBef>
              <a:spcAft>
                <a:spcPct val="0"/>
              </a:spcAft>
              <a:buClrTx/>
              <a:buSzTx/>
              <a:tabLst/>
              <a:defRPr/>
            </a:pPr>
            <a:r>
              <a:rPr kumimoji="0" lang="en-US" altLang="en-US" sz="20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A method of brewing that can be used as a stand alone process or as a method to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impart subtle to extreme</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specialty malt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characters</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that are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unique from </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the characters produced through </a:t>
            </a:r>
            <a:r>
              <a:rPr kumimoji="0" lang="en-US" altLang="en-US" sz="2800" b="1" i="1" u="none" strike="noStrike" kern="0" cap="none" spc="0" normalizeH="0" noProof="0" dirty="0" smtClean="0">
                <a:ln>
                  <a:noFill/>
                </a:ln>
                <a:solidFill>
                  <a:srgbClr val="FF0000"/>
                </a:solidFill>
                <a:effectLst/>
                <a:uLnTx/>
                <a:uFillTx/>
                <a:latin typeface="Century Gothic" pitchFamily="34" charset="0"/>
                <a:ea typeface="Gulim" pitchFamily="34" charset="-127"/>
                <a:cs typeface="+mn-cs"/>
              </a:rPr>
              <a:t>traditional mashing</a:t>
            </a:r>
            <a:r>
              <a:rPr kumimoji="0" lang="en-US" altLang="en-US" sz="2800" b="1" i="1"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a:t>
            </a:r>
          </a:p>
        </p:txBody>
      </p:sp>
    </p:spTree>
    <p:extLst>
      <p:ext uri="{BB962C8B-B14F-4D97-AF65-F5344CB8AC3E}">
        <p14:creationId xmlns:p14="http://schemas.microsoft.com/office/powerpoint/2010/main" val="14448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381000" y="4191000"/>
            <a:ext cx="8229600" cy="990600"/>
          </a:xfrm>
        </p:spPr>
        <p:txBody>
          <a:bodyPr/>
          <a:lstStyle/>
          <a:p>
            <a:pPr eaLnBrk="1" hangingPunct="1"/>
            <a:r>
              <a:rPr lang="en-US" altLang="en-US" b="1" dirty="0"/>
              <a:t/>
            </a:r>
            <a:br>
              <a:rPr lang="en-US" altLang="en-US" b="1" dirty="0"/>
            </a:br>
            <a:r>
              <a:rPr lang="en-US" altLang="en-US" b="1" dirty="0" smtClean="0"/>
              <a:t>Questions</a:t>
            </a:r>
            <a:r>
              <a:rPr lang="en-US" altLang="en-US" b="1" dirty="0" smtClean="0"/>
              <a:t>?</a:t>
            </a:r>
            <a:br>
              <a:rPr lang="en-US" altLang="en-US" b="1" dirty="0" smtClean="0"/>
            </a:br>
            <a:r>
              <a:rPr lang="en-US" altLang="en-US" b="1" dirty="0"/>
              <a:t/>
            </a:r>
            <a:br>
              <a:rPr lang="en-US" altLang="en-US" b="1" dirty="0"/>
            </a:br>
            <a:r>
              <a:rPr lang="en-US" altLang="en-US" b="1" dirty="0" smtClean="0">
                <a:hlinkClick r:id="rId3"/>
              </a:rPr>
              <a:t>aaron.hyde@briess.com</a:t>
            </a:r>
            <a:r>
              <a:rPr lang="en-US" altLang="en-US" b="1" dirty="0" smtClean="0"/>
              <a:t/>
            </a:r>
            <a:br>
              <a:rPr lang="en-US" altLang="en-US" b="1" dirty="0" smtClean="0"/>
            </a:br>
            <a:r>
              <a:rPr lang="en-US" altLang="en-US" b="1" dirty="0" smtClean="0"/>
              <a:t>920-418-3109 (call or text)</a:t>
            </a:r>
            <a:endParaRPr lang="en-US" alt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4000" cy="4876800"/>
          </a:xfrm>
        </p:spPr>
        <p:txBody>
          <a:bodyPr/>
          <a:lstStyle/>
          <a:p>
            <a:pPr algn="ctr"/>
            <a:r>
              <a:rPr lang="en-US" sz="2400" b="1" dirty="0" smtClean="0"/>
              <a:t>Density (Concentration)</a:t>
            </a:r>
          </a:p>
          <a:p>
            <a:pPr algn="ctr"/>
            <a:r>
              <a:rPr lang="en-US" sz="2400" b="1" dirty="0" smtClean="0"/>
              <a:t>Intensity (Perceived Level)</a:t>
            </a:r>
            <a:endParaRPr lang="en-US" sz="2400" dirty="0"/>
          </a:p>
          <a:p>
            <a:pPr lvl="1" algn="ctr"/>
            <a:r>
              <a:rPr lang="en-US" sz="2400" b="1" dirty="0" smtClean="0"/>
              <a:t>Specific flavors become much more intense.</a:t>
            </a:r>
          </a:p>
        </p:txBody>
      </p:sp>
      <p:sp>
        <p:nvSpPr>
          <p:cNvPr id="4" name="Slide Number Placeholder 3"/>
          <p:cNvSpPr>
            <a:spLocks noGrp="1"/>
          </p:cNvSpPr>
          <p:nvPr>
            <p:ph type="sldNum" sz="quarter" idx="10"/>
          </p:nvPr>
        </p:nvSpPr>
        <p:spPr/>
        <p:txBody>
          <a:bodyPr/>
          <a:lstStyle/>
          <a:p>
            <a:fld id="{7721AB60-DDF9-4D0B-B6CC-3E8E651BF192}" type="slidenum">
              <a:rPr lang="en-US" altLang="en-US" smtClean="0"/>
              <a:pPr/>
              <a:t>3</a:t>
            </a:fld>
            <a:endParaRPr lang="en-US" altLang="en-US">
              <a:solidFill>
                <a:schemeClr val="tx1"/>
              </a:solidFill>
            </a:endParaRPr>
          </a:p>
        </p:txBody>
      </p:sp>
      <p:sp>
        <p:nvSpPr>
          <p:cNvPr id="5" name="Content Placeholder 2"/>
          <p:cNvSpPr txBox="1">
            <a:spLocks/>
          </p:cNvSpPr>
          <p:nvPr/>
        </p:nvSpPr>
        <p:spPr bwMode="auto">
          <a:xfrm>
            <a:off x="609600" y="7620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800" b="1" u="sng" kern="0" dirty="0" smtClean="0">
                <a:solidFill>
                  <a:srgbClr val="522F15"/>
                </a:solidFill>
                <a:latin typeface="Century Gothic" pitchFamily="34" charset="0"/>
                <a:ea typeface="+mn-ea"/>
              </a:rPr>
              <a:t>Non-Enzymatic</a:t>
            </a:r>
            <a:r>
              <a:rPr kumimoji="0" lang="en-US" altLang="en-US" sz="2800" b="1" i="0" u="sng" strike="noStrike" kern="0" cap="none" spc="0" normalizeH="0" baseline="0" noProof="0" dirty="0" smtClean="0">
                <a:ln>
                  <a:noFill/>
                </a:ln>
                <a:solidFill>
                  <a:srgbClr val="522F15"/>
                </a:solidFill>
                <a:effectLst/>
                <a:uLnTx/>
                <a:uFillTx/>
                <a:latin typeface="Century Gothic" pitchFamily="34" charset="0"/>
                <a:ea typeface="+mn-ea"/>
              </a:rPr>
              <a:t> Mashing : Why do it?</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b="1" kern="0" dirty="0" smtClean="0">
                <a:solidFill>
                  <a:srgbClr val="522F15"/>
                </a:solidFill>
                <a:latin typeface="+mn-lt"/>
                <a:ea typeface="+mn-ea"/>
              </a:rPr>
              <a:t>How are you getting new flavors</a:t>
            </a:r>
            <a:endParaRPr kumimoji="0" lang="en-US" altLang="en-US" b="1" i="0" u="none" strike="noStrike" kern="0" cap="none" spc="0" normalizeH="0" baseline="0" noProof="0" dirty="0" smtClean="0">
              <a:ln>
                <a:noFill/>
              </a:ln>
              <a:solidFill>
                <a:srgbClr val="522F15"/>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800" b="1" i="0" u="none" strike="noStrike" kern="0" cap="none" spc="0" normalizeH="0" baseline="0" noProof="0" dirty="0" smtClean="0">
              <a:ln>
                <a:noFill/>
              </a:ln>
              <a:solidFill>
                <a:srgbClr val="522F15"/>
              </a:solidFill>
              <a:effectLst/>
              <a:uLnTx/>
              <a:uFillTx/>
              <a:latin typeface="+mn-lt"/>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50" y="3410803"/>
            <a:ext cx="2990850" cy="2990850"/>
          </a:xfrm>
          <a:prstGeom prst="rect">
            <a:avLst/>
          </a:prstGeom>
        </p:spPr>
      </p:pic>
    </p:spTree>
    <p:extLst>
      <p:ext uri="{BB962C8B-B14F-4D97-AF65-F5344CB8AC3E}">
        <p14:creationId xmlns:p14="http://schemas.microsoft.com/office/powerpoint/2010/main" val="1777877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4</a:t>
            </a:fld>
            <a:endParaRPr lang="en-US" altLang="en-US">
              <a:solidFill>
                <a:schemeClr val="tx1"/>
              </a:solidFill>
            </a:endParaRPr>
          </a:p>
        </p:txBody>
      </p:sp>
      <p:sp>
        <p:nvSpPr>
          <p:cNvPr id="5" name="Content Placeholder 2"/>
          <p:cNvSpPr>
            <a:spLocks noGrp="1"/>
          </p:cNvSpPr>
          <p:nvPr>
            <p:ph idx="1"/>
          </p:nvPr>
        </p:nvSpPr>
        <p:spPr>
          <a:xfrm>
            <a:off x="228600" y="1143000"/>
            <a:ext cx="8686800" cy="838200"/>
          </a:xfrm>
        </p:spPr>
        <p:txBody>
          <a:bodyPr/>
          <a:lstStyle/>
          <a:p>
            <a:pPr marL="0" indent="0" algn="ctr">
              <a:buFontTx/>
              <a:buNone/>
              <a:defRPr/>
            </a:pPr>
            <a:r>
              <a:rPr lang="en-US" altLang="en-US" sz="3200" b="1" u="sng" dirty="0" smtClean="0">
                <a:latin typeface="Century Gothic" pitchFamily="34" charset="0"/>
              </a:rPr>
              <a:t>Outline:  Non Enzymatic (Cold) Mashing</a:t>
            </a:r>
            <a:endParaRPr lang="en-US" altLang="en-US" sz="3200" b="1" dirty="0" smtClean="0"/>
          </a:p>
          <a:p>
            <a:pPr>
              <a:defRPr/>
            </a:pPr>
            <a:endParaRPr lang="en-US" altLang="en-US" sz="1400" b="1" dirty="0" smtClean="0"/>
          </a:p>
        </p:txBody>
      </p:sp>
      <p:sp>
        <p:nvSpPr>
          <p:cNvPr id="6" name="Content Placeholder 2"/>
          <p:cNvSpPr txBox="1">
            <a:spLocks/>
          </p:cNvSpPr>
          <p:nvPr/>
        </p:nvSpPr>
        <p:spPr bwMode="auto">
          <a:xfrm>
            <a:off x="48616" y="2006580"/>
            <a:ext cx="3200400" cy="965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US" altLang="en-US" sz="40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rPr>
              <a:t>How </a:t>
            </a:r>
            <a:r>
              <a:rPr lang="en-US" altLang="en-US" sz="4000" b="1" kern="0" dirty="0" smtClean="0">
                <a:latin typeface="Century Gothic" pitchFamily="34" charset="0"/>
                <a:ea typeface="Gulim" pitchFamily="34" charset="-127"/>
              </a:rPr>
              <a:t>to NEM</a:t>
            </a:r>
          </a:p>
          <a:p>
            <a:pPr marL="0" marR="0" lvl="0" indent="0" defTabSz="914400" rtl="0" eaLnBrk="0" fontAlgn="base" latinLnBrk="0" hangingPunct="0">
              <a:lnSpc>
                <a:spcPct val="100000"/>
              </a:lnSpc>
              <a:spcBef>
                <a:spcPct val="20000"/>
              </a:spcBef>
              <a:spcAft>
                <a:spcPct val="0"/>
              </a:spcAft>
              <a:buClrTx/>
              <a:buSzTx/>
              <a:buFontTx/>
              <a:buNone/>
              <a:tabLst/>
              <a:defRPr/>
            </a:pPr>
            <a:r>
              <a:rPr lang="en-US" altLang="en-US" sz="2000" b="1" kern="0" dirty="0" smtClean="0">
                <a:latin typeface="Century Gothic" pitchFamily="34" charset="0"/>
                <a:ea typeface="+mn-ea"/>
              </a:rPr>
              <a:t>*Don’t worry It’s Simple</a:t>
            </a:r>
            <a:endParaRPr kumimoji="0" lang="en-US" altLang="en-US" sz="1800" b="1" i="0" u="none" strike="noStrike" kern="0" cap="none" spc="0" normalizeH="0" baseline="0" noProof="0" dirty="0" smtClean="0">
              <a:ln>
                <a:noFill/>
              </a:ln>
              <a:effectLst/>
              <a:uLnTx/>
              <a:uFillTx/>
              <a:latin typeface="+mn-lt"/>
              <a:ea typeface="+mn-ea"/>
              <a:cs typeface="+mn-cs"/>
            </a:endParaRPr>
          </a:p>
        </p:txBody>
      </p:sp>
      <p:sp>
        <p:nvSpPr>
          <p:cNvPr id="7" name="Content Placeholder 2"/>
          <p:cNvSpPr txBox="1">
            <a:spLocks/>
          </p:cNvSpPr>
          <p:nvPr/>
        </p:nvSpPr>
        <p:spPr bwMode="auto">
          <a:xfrm rot="21389942">
            <a:off x="4898980" y="2930294"/>
            <a:ext cx="3657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US" altLang="en-US" sz="40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rPr>
              <a:t>Why use NEM</a:t>
            </a:r>
            <a:endParaRPr lang="en-US" altLang="en-US" sz="4000" b="1" kern="0" dirty="0" smtClean="0">
              <a:latin typeface="Century Gothic" pitchFamily="34" charset="0"/>
              <a:ea typeface="Gulim" pitchFamily="34" charset="-127"/>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effectLst/>
                <a:uLnTx/>
                <a:uFillTx/>
                <a:latin typeface="Century Gothic" pitchFamily="34" charset="0"/>
                <a:ea typeface="+mn-ea"/>
                <a:cs typeface="+mn-cs"/>
              </a:rPr>
              <a:t>*What’s in it for you</a:t>
            </a:r>
            <a:endParaRPr kumimoji="0" lang="en-US" altLang="en-US" sz="1800" b="1" i="0" u="none" strike="noStrike" kern="0" cap="none" spc="0" normalizeH="0" baseline="0" noProof="0" dirty="0" smtClean="0">
              <a:ln>
                <a:noFill/>
              </a:ln>
              <a:effectLst/>
              <a:uLnTx/>
              <a:uFillTx/>
              <a:latin typeface="+mn-lt"/>
              <a:ea typeface="+mn-ea"/>
              <a:cs typeface="+mn-cs"/>
            </a:endParaRPr>
          </a:p>
        </p:txBody>
      </p:sp>
      <p:sp>
        <p:nvSpPr>
          <p:cNvPr id="8" name="Content Placeholder 2"/>
          <p:cNvSpPr txBox="1">
            <a:spLocks/>
          </p:cNvSpPr>
          <p:nvPr/>
        </p:nvSpPr>
        <p:spPr bwMode="auto">
          <a:xfrm rot="671403">
            <a:off x="335537" y="3688287"/>
            <a:ext cx="6324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lang="en-US" altLang="en-US" sz="4000" b="1" kern="0" dirty="0" smtClean="0">
                <a:latin typeface="Century Gothic" pitchFamily="34" charset="0"/>
                <a:ea typeface="Gulim" pitchFamily="34" charset="-127"/>
              </a:rPr>
              <a:t>Example Brew</a:t>
            </a:r>
            <a:endParaRPr kumimoji="0" lang="en-US" altLang="en-US" sz="40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000" b="1" kern="0" dirty="0" smtClean="0">
                <a:latin typeface="Century Gothic" pitchFamily="34" charset="0"/>
                <a:ea typeface="+mn-ea"/>
              </a:rPr>
              <a:t>*A malt divided against itself…</a:t>
            </a:r>
            <a:endParaRPr kumimoji="0" lang="en-US" altLang="en-US" sz="1050" b="1" i="0" u="none" strike="noStrike" kern="0" cap="none" spc="0" normalizeH="0" baseline="0" noProof="0" dirty="0" smtClean="0">
              <a:ln>
                <a:noFill/>
              </a:ln>
              <a:solidFill>
                <a:srgbClr val="522F15"/>
              </a:solidFill>
              <a:effectLst/>
              <a:uLnTx/>
              <a:uFillTx/>
              <a:latin typeface="+mn-lt"/>
              <a:ea typeface="+mn-ea"/>
              <a:cs typeface="+mn-cs"/>
            </a:endParaRPr>
          </a:p>
        </p:txBody>
      </p:sp>
      <p:sp>
        <p:nvSpPr>
          <p:cNvPr id="9" name="Content Placeholder 2"/>
          <p:cNvSpPr txBox="1">
            <a:spLocks/>
          </p:cNvSpPr>
          <p:nvPr/>
        </p:nvSpPr>
        <p:spPr bwMode="auto">
          <a:xfrm rot="19951534">
            <a:off x="4916948" y="4169791"/>
            <a:ext cx="5257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US" altLang="en-US" sz="40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rPr>
              <a:t>Pilot Brew</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000" b="1" kern="0" dirty="0" smtClean="0">
                <a:latin typeface="Century Gothic" pitchFamily="34" charset="0"/>
                <a:ea typeface="+mn-ea"/>
              </a:rPr>
              <a:t>*Crank it up to 11</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smtClean="0">
                <a:ln>
                  <a:noFill/>
                </a:ln>
                <a:effectLst/>
                <a:uLnTx/>
                <a:uFillTx/>
                <a:latin typeface="Century Gothic" pitchFamily="34" charset="0"/>
                <a:ea typeface="+mn-ea"/>
                <a:cs typeface="+mn-cs"/>
              </a:rPr>
              <a:t>With Munich</a:t>
            </a:r>
            <a:endParaRPr kumimoji="0" lang="en-US" altLang="en-US" sz="1050" b="1" i="0" u="none" strike="noStrike" kern="0" cap="none" spc="0" normalizeH="0" baseline="0" noProof="0" dirty="0" smtClean="0">
              <a:ln>
                <a:noFill/>
              </a:ln>
              <a:effectLst/>
              <a:uLnTx/>
              <a:uFillTx/>
              <a:latin typeface="+mn-lt"/>
              <a:ea typeface="+mn-ea"/>
              <a:cs typeface="+mn-cs"/>
            </a:endParaRPr>
          </a:p>
        </p:txBody>
      </p:sp>
      <p:sp>
        <p:nvSpPr>
          <p:cNvPr id="10" name="Content Placeholder 2"/>
          <p:cNvSpPr txBox="1">
            <a:spLocks/>
          </p:cNvSpPr>
          <p:nvPr/>
        </p:nvSpPr>
        <p:spPr bwMode="auto">
          <a:xfrm rot="973212">
            <a:off x="61098" y="4690634"/>
            <a:ext cx="4286353" cy="1600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4000" b="1" kern="0" noProof="0" dirty="0" smtClean="0">
                <a:latin typeface="Century Gothic" pitchFamily="34" charset="0"/>
                <a:ea typeface="Gulim" pitchFamily="34" charset="-127"/>
              </a:rPr>
              <a:t>Applications</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4000" b="1" kern="0" noProof="0" dirty="0" smtClean="0">
                <a:latin typeface="Century Gothic" pitchFamily="34" charset="0"/>
                <a:ea typeface="Gulim" pitchFamily="34" charset="-127"/>
              </a:rPr>
              <a:t>&amp; Summary</a:t>
            </a:r>
            <a:endParaRPr kumimoji="0" lang="en-US" altLang="en-US" sz="1800" b="1" i="0" u="none" strike="noStrike" kern="0" cap="none" spc="0" normalizeH="0" baseline="0" noProof="0" dirty="0" smtClean="0">
              <a:ln>
                <a:noFill/>
              </a:ln>
              <a:solidFill>
                <a:srgbClr val="522F15"/>
              </a:solidFill>
              <a:effectLst/>
              <a:uLnTx/>
              <a:uFillTx/>
              <a:latin typeface="+mn-lt"/>
              <a:ea typeface="+mn-ea"/>
              <a:cs typeface="+mn-cs"/>
            </a:endParaRPr>
          </a:p>
        </p:txBody>
      </p:sp>
      <p:sp>
        <p:nvSpPr>
          <p:cNvPr id="11" name="Content Placeholder 2"/>
          <p:cNvSpPr txBox="1">
            <a:spLocks/>
          </p:cNvSpPr>
          <p:nvPr/>
        </p:nvSpPr>
        <p:spPr bwMode="auto">
          <a:xfrm rot="20133363">
            <a:off x="2728798" y="2124958"/>
            <a:ext cx="4191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US" altLang="en-US" sz="4000" b="1" i="0" u="none" strike="noStrike" kern="0" cap="none" spc="0" normalizeH="0" baseline="0" noProof="0" dirty="0" smtClean="0">
                <a:ln>
                  <a:noFill/>
                </a:ln>
                <a:solidFill>
                  <a:schemeClr val="tx1"/>
                </a:solidFill>
                <a:effectLst/>
                <a:uLnTx/>
                <a:uFillTx/>
                <a:latin typeface="Century Gothic" pitchFamily="34" charset="0"/>
                <a:ea typeface="Gulim" pitchFamily="34" charset="-127"/>
                <a:cs typeface="+mn-cs"/>
              </a:rPr>
              <a:t>Why</a:t>
            </a:r>
            <a:r>
              <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a:t>
            </a:r>
            <a:r>
              <a:rPr lang="en-US" altLang="en-US" sz="4000" b="1" kern="0" dirty="0" smtClean="0">
                <a:latin typeface="Century Gothic" pitchFamily="34" charset="0"/>
                <a:ea typeface="Gulim" pitchFamily="34" charset="-127"/>
              </a:rPr>
              <a:t>NEM</a:t>
            </a:r>
            <a:r>
              <a:rPr kumimoji="0" lang="en-US" altLang="en-US" sz="4000" b="1" i="0" u="none" strike="noStrike" kern="0" cap="none" spc="0" normalizeH="0" noProof="0" dirty="0" smtClean="0">
                <a:ln>
                  <a:noFill/>
                </a:ln>
                <a:solidFill>
                  <a:schemeClr val="tx1"/>
                </a:solidFill>
                <a:effectLst/>
                <a:uLnTx/>
                <a:uFillTx/>
                <a:latin typeface="Century Gothic" pitchFamily="34" charset="0"/>
                <a:ea typeface="Gulim" pitchFamily="34" charset="-127"/>
                <a:cs typeface="+mn-cs"/>
              </a:rPr>
              <a:t> works</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2000" b="1" kern="0" noProof="0" dirty="0" smtClean="0">
                <a:latin typeface="Century Gothic" pitchFamily="34" charset="0"/>
                <a:ea typeface="+mn-ea"/>
              </a:rPr>
              <a:t>*The nature of malt</a:t>
            </a:r>
            <a:endParaRPr kumimoji="0" lang="en-US" altLang="en-US" sz="1050" b="1" i="0" u="none" strike="noStrike" kern="0" cap="none" spc="0" normalizeH="0" baseline="0" noProof="0" dirty="0" smtClean="0">
              <a:ln>
                <a:noFill/>
              </a:ln>
              <a:solidFill>
                <a:srgbClr val="522F15"/>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13946" y="6400800"/>
            <a:ext cx="1905000" cy="304800"/>
          </a:xfrm>
        </p:spPr>
        <p:txBody>
          <a:bodyPr/>
          <a:lstStyle/>
          <a:p>
            <a:fld id="{7721AB60-DDF9-4D0B-B6CC-3E8E651BF192}" type="slidenum">
              <a:rPr lang="en-US" altLang="en-US" smtClean="0"/>
              <a:pPr/>
              <a:t>5</a:t>
            </a:fld>
            <a:endParaRPr lang="en-US" altLang="en-US">
              <a:solidFill>
                <a:schemeClr val="tx1"/>
              </a:solidFill>
            </a:endParaRPr>
          </a:p>
        </p:txBody>
      </p:sp>
      <p:sp>
        <p:nvSpPr>
          <p:cNvPr id="44" name="TextBox 43"/>
          <p:cNvSpPr txBox="1"/>
          <p:nvPr/>
        </p:nvSpPr>
        <p:spPr>
          <a:xfrm>
            <a:off x="304800" y="1371600"/>
            <a:ext cx="3634154" cy="584776"/>
          </a:xfrm>
          <a:prstGeom prst="rect">
            <a:avLst/>
          </a:prstGeom>
          <a:solidFill>
            <a:schemeClr val="tx1"/>
          </a:solidFill>
        </p:spPr>
        <p:txBody>
          <a:bodyPr wrap="square" rtlCol="0">
            <a:spAutoFit/>
          </a:bodyPr>
          <a:lstStyle/>
          <a:p>
            <a:pPr algn="ctr"/>
            <a:r>
              <a:rPr lang="en-US" sz="3200" b="1" dirty="0" smtClean="0">
                <a:solidFill>
                  <a:schemeClr val="bg1"/>
                </a:solidFill>
              </a:rPr>
              <a:t>Traditional Mash</a:t>
            </a:r>
            <a:endParaRPr lang="en-US" sz="3200" b="1" dirty="0">
              <a:solidFill>
                <a:schemeClr val="bg1"/>
              </a:solidFill>
            </a:endParaRPr>
          </a:p>
        </p:txBody>
      </p:sp>
      <p:sp>
        <p:nvSpPr>
          <p:cNvPr id="46" name="Rounded Rectangle 45"/>
          <p:cNvSpPr/>
          <p:nvPr/>
        </p:nvSpPr>
        <p:spPr bwMode="auto">
          <a:xfrm>
            <a:off x="228600" y="2057400"/>
            <a:ext cx="1890346" cy="4572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Milled Malt</a:t>
            </a:r>
          </a:p>
        </p:txBody>
      </p:sp>
      <p:sp>
        <p:nvSpPr>
          <p:cNvPr id="47" name="Rounded Rectangle 46"/>
          <p:cNvSpPr/>
          <p:nvPr/>
        </p:nvSpPr>
        <p:spPr bwMode="auto">
          <a:xfrm>
            <a:off x="2271346" y="2057400"/>
            <a:ext cx="1828800"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Hot Water</a:t>
            </a:r>
          </a:p>
        </p:txBody>
      </p:sp>
      <p:cxnSp>
        <p:nvCxnSpPr>
          <p:cNvPr id="49" name="Straight Arrow Connector 48"/>
          <p:cNvCxnSpPr/>
          <p:nvPr/>
        </p:nvCxnSpPr>
        <p:spPr bwMode="auto">
          <a:xfrm>
            <a:off x="1371600" y="2590800"/>
            <a:ext cx="518746"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0" name="Straight Arrow Connector 49"/>
          <p:cNvCxnSpPr/>
          <p:nvPr/>
        </p:nvCxnSpPr>
        <p:spPr bwMode="auto">
          <a:xfrm flipH="1">
            <a:off x="2300654" y="2590800"/>
            <a:ext cx="518746"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2" name="Rounded Rectangle 51"/>
          <p:cNvSpPr/>
          <p:nvPr/>
        </p:nvSpPr>
        <p:spPr bwMode="auto">
          <a:xfrm>
            <a:off x="1140069" y="3886200"/>
            <a:ext cx="1828800"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2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53" name="Rounded Rectangle 52"/>
          <p:cNvSpPr/>
          <p:nvPr/>
        </p:nvSpPr>
        <p:spPr bwMode="auto">
          <a:xfrm>
            <a:off x="1128346" y="2971800"/>
            <a:ext cx="1828800"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Mash</a:t>
            </a:r>
          </a:p>
        </p:txBody>
      </p:sp>
      <p:sp>
        <p:nvSpPr>
          <p:cNvPr id="54" name="Rounded Rectangle 53"/>
          <p:cNvSpPr/>
          <p:nvPr/>
        </p:nvSpPr>
        <p:spPr bwMode="auto">
          <a:xfrm>
            <a:off x="61546" y="4800600"/>
            <a:ext cx="2010508"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Spent Grain</a:t>
            </a:r>
          </a:p>
        </p:txBody>
      </p:sp>
      <p:cxnSp>
        <p:nvCxnSpPr>
          <p:cNvPr id="56" name="Straight Arrow Connector 55"/>
          <p:cNvCxnSpPr/>
          <p:nvPr/>
        </p:nvCxnSpPr>
        <p:spPr bwMode="auto">
          <a:xfrm flipH="1">
            <a:off x="1447800" y="4419600"/>
            <a:ext cx="606669"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8" name="Straight Arrow Connector 57"/>
          <p:cNvCxnSpPr/>
          <p:nvPr/>
        </p:nvCxnSpPr>
        <p:spPr bwMode="auto">
          <a:xfrm>
            <a:off x="2054469" y="4419600"/>
            <a:ext cx="612531"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3" name="Straight Arrow Connector 62"/>
          <p:cNvCxnSpPr/>
          <p:nvPr/>
        </p:nvCxnSpPr>
        <p:spPr bwMode="auto">
          <a:xfrm>
            <a:off x="2042746" y="3505200"/>
            <a:ext cx="14654"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0" name="Straight Arrow Connector 69"/>
          <p:cNvCxnSpPr/>
          <p:nvPr/>
        </p:nvCxnSpPr>
        <p:spPr bwMode="auto">
          <a:xfrm>
            <a:off x="1066800" y="5334000"/>
            <a:ext cx="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1" name="Rounded Rectangle 70"/>
          <p:cNvSpPr/>
          <p:nvPr/>
        </p:nvSpPr>
        <p:spPr bwMode="auto">
          <a:xfrm>
            <a:off x="61546" y="5715000"/>
            <a:ext cx="1828800"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Waste</a:t>
            </a:r>
          </a:p>
        </p:txBody>
      </p:sp>
      <p:sp>
        <p:nvSpPr>
          <p:cNvPr id="77" name="Rounded Rectangle 76"/>
          <p:cNvSpPr/>
          <p:nvPr/>
        </p:nvSpPr>
        <p:spPr bwMode="auto">
          <a:xfrm>
            <a:off x="2118946" y="4800600"/>
            <a:ext cx="1828800" cy="457200"/>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charset="0"/>
                <a:ea typeface="ＭＳ Ｐゴシック" pitchFamily="-96" charset="-128"/>
              </a:rPr>
              <a:t>Wort</a:t>
            </a:r>
          </a:p>
        </p:txBody>
      </p:sp>
      <p:cxnSp>
        <p:nvCxnSpPr>
          <p:cNvPr id="78" name="Straight Arrow Connector 77"/>
          <p:cNvCxnSpPr/>
          <p:nvPr/>
        </p:nvCxnSpPr>
        <p:spPr bwMode="auto">
          <a:xfrm>
            <a:off x="3033346" y="5334000"/>
            <a:ext cx="14654"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5" name="TextBox 44"/>
          <p:cNvSpPr txBox="1"/>
          <p:nvPr/>
        </p:nvSpPr>
        <p:spPr>
          <a:xfrm>
            <a:off x="4495800" y="634425"/>
            <a:ext cx="4572000" cy="584776"/>
          </a:xfrm>
          <a:prstGeom prst="rect">
            <a:avLst/>
          </a:prstGeom>
          <a:solidFill>
            <a:schemeClr val="tx1"/>
          </a:solidFill>
        </p:spPr>
        <p:txBody>
          <a:bodyPr wrap="square" rtlCol="0">
            <a:spAutoFit/>
          </a:bodyPr>
          <a:lstStyle>
            <a:defPPr>
              <a:defRPr lang="en-US"/>
            </a:defPPr>
            <a:lvl1pPr algn="ctr">
              <a:defRPr sz="3200" b="1">
                <a:solidFill>
                  <a:schemeClr val="bg1"/>
                </a:solidFill>
              </a:defRPr>
            </a:lvl1pPr>
          </a:lstStyle>
          <a:p>
            <a:r>
              <a:rPr lang="en-US" dirty="0" smtClean="0"/>
              <a:t>100% NEM/Cold </a:t>
            </a:r>
            <a:r>
              <a:rPr lang="en-US" dirty="0"/>
              <a:t>Mash</a:t>
            </a:r>
          </a:p>
        </p:txBody>
      </p:sp>
      <p:sp>
        <p:nvSpPr>
          <p:cNvPr id="83" name="Rounded Rectangle 82"/>
          <p:cNvSpPr/>
          <p:nvPr/>
        </p:nvSpPr>
        <p:spPr bwMode="auto">
          <a:xfrm>
            <a:off x="4495800" y="1295400"/>
            <a:ext cx="19050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Milled Malt</a:t>
            </a:r>
          </a:p>
        </p:txBody>
      </p:sp>
      <p:sp>
        <p:nvSpPr>
          <p:cNvPr id="84" name="Rounded Rectangle 83"/>
          <p:cNvSpPr/>
          <p:nvPr/>
        </p:nvSpPr>
        <p:spPr bwMode="auto">
          <a:xfrm>
            <a:off x="6477000" y="1295400"/>
            <a:ext cx="18288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85" name="Straight Arrow Connector 84"/>
          <p:cNvCxnSpPr/>
          <p:nvPr/>
        </p:nvCxnSpPr>
        <p:spPr bwMode="auto">
          <a:xfrm>
            <a:off x="5029200" y="1828800"/>
            <a:ext cx="2667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6" name="Straight Arrow Connector 85"/>
          <p:cNvCxnSpPr/>
          <p:nvPr/>
        </p:nvCxnSpPr>
        <p:spPr bwMode="auto">
          <a:xfrm flipH="1">
            <a:off x="6400800" y="1828800"/>
            <a:ext cx="1524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7" name="Rounded Rectangle 86"/>
          <p:cNvSpPr/>
          <p:nvPr/>
        </p:nvSpPr>
        <p:spPr bwMode="auto">
          <a:xfrm>
            <a:off x="4876800" y="2967404"/>
            <a:ext cx="18288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88" name="Rounded Rectangle 87"/>
          <p:cNvSpPr/>
          <p:nvPr/>
        </p:nvSpPr>
        <p:spPr bwMode="auto">
          <a:xfrm>
            <a:off x="4572000" y="2057400"/>
            <a:ext cx="24384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Mash Cold</a:t>
            </a:r>
          </a:p>
        </p:txBody>
      </p:sp>
      <p:sp>
        <p:nvSpPr>
          <p:cNvPr id="89" name="Rounded Rectangle 88"/>
          <p:cNvSpPr/>
          <p:nvPr/>
        </p:nvSpPr>
        <p:spPr bwMode="auto">
          <a:xfrm>
            <a:off x="4771292" y="3810000"/>
            <a:ext cx="2010508"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Spent Grain</a:t>
            </a:r>
          </a:p>
        </p:txBody>
      </p:sp>
      <p:cxnSp>
        <p:nvCxnSpPr>
          <p:cNvPr id="90" name="Straight Arrow Connector 89"/>
          <p:cNvCxnSpPr/>
          <p:nvPr/>
        </p:nvCxnSpPr>
        <p:spPr bwMode="auto">
          <a:xfrm>
            <a:off x="5791200" y="3500804"/>
            <a:ext cx="0" cy="2329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1" name="Straight Arrow Connector 90"/>
          <p:cNvCxnSpPr/>
          <p:nvPr/>
        </p:nvCxnSpPr>
        <p:spPr bwMode="auto">
          <a:xfrm>
            <a:off x="6781800" y="3200400"/>
            <a:ext cx="381000" cy="439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2" name="Straight Arrow Connector 91"/>
          <p:cNvCxnSpPr>
            <a:stCxn id="88" idx="2"/>
          </p:cNvCxnSpPr>
          <p:nvPr/>
        </p:nvCxnSpPr>
        <p:spPr bwMode="auto">
          <a:xfrm>
            <a:off x="5791200" y="2514600"/>
            <a:ext cx="0" cy="304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4" name="Straight Arrow Connector 93"/>
          <p:cNvCxnSpPr/>
          <p:nvPr/>
        </p:nvCxnSpPr>
        <p:spPr bwMode="auto">
          <a:xfrm flipH="1">
            <a:off x="5486400" y="4343400"/>
            <a:ext cx="213946"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5" name="Rounded Rectangle 94"/>
          <p:cNvSpPr/>
          <p:nvPr/>
        </p:nvSpPr>
        <p:spPr bwMode="auto">
          <a:xfrm>
            <a:off x="4419600" y="4648200"/>
            <a:ext cx="18288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Waste</a:t>
            </a:r>
          </a:p>
        </p:txBody>
      </p:sp>
      <p:sp>
        <p:nvSpPr>
          <p:cNvPr id="96" name="Rounded Rectangle 95"/>
          <p:cNvSpPr/>
          <p:nvPr/>
        </p:nvSpPr>
        <p:spPr bwMode="auto">
          <a:xfrm>
            <a:off x="7239000" y="2971800"/>
            <a:ext cx="1828800" cy="457200"/>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Cold </a:t>
            </a:r>
            <a:r>
              <a:rPr lang="en-US" b="1" dirty="0" err="1" smtClean="0">
                <a:solidFill>
                  <a:schemeClr val="bg1"/>
                </a:solidFill>
              </a:rPr>
              <a:t>Wort</a:t>
            </a:r>
            <a:r>
              <a:rPr lang="en-US" b="1" dirty="0" smtClean="0">
                <a:solidFill>
                  <a:schemeClr val="bg1"/>
                </a:solidFill>
              </a:rPr>
              <a: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8" name="Rounded Rectangle 37"/>
          <p:cNvSpPr/>
          <p:nvPr/>
        </p:nvSpPr>
        <p:spPr bwMode="auto">
          <a:xfrm>
            <a:off x="2118946" y="5723792"/>
            <a:ext cx="1843454" cy="753208"/>
          </a:xfrm>
          <a:prstGeom prst="roundRect">
            <a:avLst/>
          </a:prstGeom>
          <a:solidFill>
            <a:srgbClr val="D8393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rPr>
              <a:t>Boil &amp;</a:t>
            </a:r>
            <a:r>
              <a:rPr kumimoji="0" lang="en-US" sz="2200" b="1" i="0" u="none" strike="noStrike" cap="none" normalizeH="0" dirty="0" smtClean="0">
                <a:ln>
                  <a:noFill/>
                </a:ln>
                <a:solidFill>
                  <a:schemeClr val="bg1"/>
                </a:solidFill>
                <a:effectLst/>
              </a:rPr>
              <a:t> </a:t>
            </a:r>
          </a:p>
          <a:p>
            <a:pPr marL="0" marR="0" indent="0" algn="ctr" defTabSz="914400" rtl="0" eaLnBrk="0" fontAlgn="base" latinLnBrk="0" hangingPunct="0">
              <a:lnSpc>
                <a:spcPct val="100000"/>
              </a:lnSpc>
              <a:spcBef>
                <a:spcPct val="0"/>
              </a:spcBef>
              <a:spcAft>
                <a:spcPct val="0"/>
              </a:spcAft>
              <a:buClrTx/>
              <a:buSzTx/>
              <a:buFontTx/>
              <a:buNone/>
              <a:tabLst/>
            </a:pPr>
            <a:r>
              <a:rPr lang="en-US" sz="2200" b="1" baseline="0" dirty="0" smtClean="0">
                <a:solidFill>
                  <a:schemeClr val="bg1"/>
                </a:solidFill>
              </a:rPr>
              <a:t>Ferment</a:t>
            </a:r>
            <a:endParaRPr kumimoji="0" lang="en-US" sz="2200" b="1" i="0" u="none" strike="noStrike" cap="none" normalizeH="0" baseline="0" dirty="0" smtClean="0">
              <a:ln>
                <a:noFill/>
              </a:ln>
              <a:solidFill>
                <a:schemeClr val="bg1"/>
              </a:solidFill>
              <a:effectLst/>
            </a:endParaRPr>
          </a:p>
        </p:txBody>
      </p:sp>
      <p:sp>
        <p:nvSpPr>
          <p:cNvPr id="39" name="Rounded Rectangle 38"/>
          <p:cNvSpPr/>
          <p:nvPr/>
        </p:nvSpPr>
        <p:spPr bwMode="auto">
          <a:xfrm>
            <a:off x="4267200" y="5410200"/>
            <a:ext cx="1752600" cy="905608"/>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Boil &amp;</a:t>
            </a:r>
            <a:r>
              <a:rPr kumimoji="0" lang="en-US" sz="2400" b="1" i="0" u="none" strike="noStrike" cap="none" normalizeH="0" dirty="0" smtClean="0">
                <a:ln>
                  <a:noFill/>
                </a:ln>
                <a:solidFill>
                  <a:schemeClr val="bg1"/>
                </a:solidFill>
                <a:effectLst/>
                <a:latin typeface="Arial" charset="0"/>
                <a:ea typeface="ＭＳ Ｐゴシック" pitchFamily="-96" charset="-128"/>
              </a:rPr>
              <a:t> </a:t>
            </a:r>
          </a:p>
          <a:p>
            <a:pPr marL="0" marR="0" indent="0" algn="ctr" defTabSz="914400" rtl="0" eaLnBrk="0" fontAlgn="base" latinLnBrk="0" hangingPunct="0">
              <a:lnSpc>
                <a:spcPct val="100000"/>
              </a:lnSpc>
              <a:spcBef>
                <a:spcPct val="0"/>
              </a:spcBef>
              <a:spcAft>
                <a:spcPct val="0"/>
              </a:spcAft>
              <a:buClrTx/>
              <a:buSzTx/>
              <a:buFontTx/>
              <a:buNone/>
              <a:tabLst/>
            </a:pPr>
            <a:r>
              <a:rPr lang="en-US" b="1" baseline="0" dirty="0" smtClean="0">
                <a:solidFill>
                  <a:schemeClr val="bg1"/>
                </a:solidFill>
              </a:rPr>
              <a:t>Ferment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41" name="Straight Arrow Connector 40"/>
          <p:cNvCxnSpPr/>
          <p:nvPr/>
        </p:nvCxnSpPr>
        <p:spPr bwMode="auto">
          <a:xfrm>
            <a:off x="8077200" y="3505200"/>
            <a:ext cx="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2" name="Rounded Rectangle 41"/>
          <p:cNvSpPr/>
          <p:nvPr/>
        </p:nvSpPr>
        <p:spPr bwMode="auto">
          <a:xfrm>
            <a:off x="6934200" y="3810000"/>
            <a:ext cx="2188769"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Mash@Temp</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43" name="Straight Arrow Connector 42"/>
          <p:cNvCxnSpPr/>
          <p:nvPr/>
        </p:nvCxnSpPr>
        <p:spPr bwMode="auto">
          <a:xfrm flipH="1">
            <a:off x="7848600" y="4343400"/>
            <a:ext cx="20757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7" name="Rounded Rectangle 66"/>
          <p:cNvSpPr/>
          <p:nvPr/>
        </p:nvSpPr>
        <p:spPr bwMode="auto">
          <a:xfrm>
            <a:off x="6858000" y="46482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72" name="Rounded Rectangle 71"/>
          <p:cNvSpPr/>
          <p:nvPr/>
        </p:nvSpPr>
        <p:spPr bwMode="auto">
          <a:xfrm>
            <a:off x="6477000" y="54864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Wort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cxnSp>
        <p:nvCxnSpPr>
          <p:cNvPr id="73" name="Straight Arrow Connector 72"/>
          <p:cNvCxnSpPr/>
          <p:nvPr/>
        </p:nvCxnSpPr>
        <p:spPr bwMode="auto">
          <a:xfrm flipH="1">
            <a:off x="7543800" y="5181600"/>
            <a:ext cx="20757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4" name="Straight Arrow Connector 73"/>
          <p:cNvCxnSpPr/>
          <p:nvPr/>
        </p:nvCxnSpPr>
        <p:spPr bwMode="auto">
          <a:xfrm flipH="1">
            <a:off x="6096000" y="5791200"/>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582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3" grpId="0" animBg="1"/>
      <p:bldP spid="84" grpId="0" animBg="1"/>
      <p:bldP spid="87" grpId="0" animBg="1"/>
      <p:bldP spid="88" grpId="0" animBg="1"/>
      <p:bldP spid="89" grpId="0" animBg="1"/>
      <p:bldP spid="95" grpId="0" animBg="1"/>
      <p:bldP spid="96" grpId="0" animBg="1"/>
      <p:bldP spid="39" grpId="0" animBg="1"/>
      <p:bldP spid="42" grpId="0" animBg="1"/>
      <p:bldP spid="67"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213946" y="6400800"/>
            <a:ext cx="1905000" cy="304800"/>
          </a:xfrm>
        </p:spPr>
        <p:txBody>
          <a:bodyPr/>
          <a:lstStyle/>
          <a:p>
            <a:fld id="{7721AB60-DDF9-4D0B-B6CC-3E8E651BF192}" type="slidenum">
              <a:rPr lang="en-US" altLang="en-US" smtClean="0"/>
              <a:pPr/>
              <a:t>6</a:t>
            </a:fld>
            <a:endParaRPr lang="en-US" altLang="en-US">
              <a:solidFill>
                <a:schemeClr val="tx1"/>
              </a:solidFill>
            </a:endParaRPr>
          </a:p>
        </p:txBody>
      </p:sp>
      <p:sp>
        <p:nvSpPr>
          <p:cNvPr id="46" name="Rounded Rectangle 45"/>
          <p:cNvSpPr/>
          <p:nvPr/>
        </p:nvSpPr>
        <p:spPr bwMode="auto">
          <a:xfrm>
            <a:off x="304800" y="2438400"/>
            <a:ext cx="19050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Milled Malt</a:t>
            </a:r>
          </a:p>
        </p:txBody>
      </p:sp>
      <p:sp>
        <p:nvSpPr>
          <p:cNvPr id="47" name="Rounded Rectangle 46"/>
          <p:cNvSpPr/>
          <p:nvPr/>
        </p:nvSpPr>
        <p:spPr bwMode="auto">
          <a:xfrm>
            <a:off x="2362200" y="24384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Hot Water</a:t>
            </a:r>
          </a:p>
        </p:txBody>
      </p:sp>
      <p:cxnSp>
        <p:nvCxnSpPr>
          <p:cNvPr id="49" name="Straight Arrow Connector 48"/>
          <p:cNvCxnSpPr/>
          <p:nvPr/>
        </p:nvCxnSpPr>
        <p:spPr bwMode="auto">
          <a:xfrm>
            <a:off x="1714500" y="2971800"/>
            <a:ext cx="2667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0" name="Straight Arrow Connector 49"/>
          <p:cNvCxnSpPr/>
          <p:nvPr/>
        </p:nvCxnSpPr>
        <p:spPr bwMode="auto">
          <a:xfrm flipH="1">
            <a:off x="2438400" y="2971800"/>
            <a:ext cx="252046"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2" name="Rounded Rectangle 51"/>
          <p:cNvSpPr/>
          <p:nvPr/>
        </p:nvSpPr>
        <p:spPr bwMode="auto">
          <a:xfrm>
            <a:off x="1295400" y="40386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53" name="Rounded Rectangle 52"/>
          <p:cNvSpPr/>
          <p:nvPr/>
        </p:nvSpPr>
        <p:spPr bwMode="auto">
          <a:xfrm>
            <a:off x="1295400" y="32004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Mash</a:t>
            </a:r>
          </a:p>
        </p:txBody>
      </p:sp>
      <p:sp>
        <p:nvSpPr>
          <p:cNvPr id="54" name="Rounded Rectangle 53"/>
          <p:cNvSpPr/>
          <p:nvPr/>
        </p:nvSpPr>
        <p:spPr bwMode="auto">
          <a:xfrm>
            <a:off x="76200" y="4800600"/>
            <a:ext cx="2010508"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Spent Grain</a:t>
            </a:r>
          </a:p>
        </p:txBody>
      </p:sp>
      <p:cxnSp>
        <p:nvCxnSpPr>
          <p:cNvPr id="56" name="Straight Arrow Connector 55"/>
          <p:cNvCxnSpPr/>
          <p:nvPr/>
        </p:nvCxnSpPr>
        <p:spPr bwMode="auto">
          <a:xfrm flipH="1">
            <a:off x="1981200" y="4572000"/>
            <a:ext cx="2286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8" name="Straight Arrow Connector 57"/>
          <p:cNvCxnSpPr/>
          <p:nvPr/>
        </p:nvCxnSpPr>
        <p:spPr bwMode="auto">
          <a:xfrm>
            <a:off x="2286000" y="4572000"/>
            <a:ext cx="2286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3" name="Straight Arrow Connector 62"/>
          <p:cNvCxnSpPr/>
          <p:nvPr/>
        </p:nvCxnSpPr>
        <p:spPr bwMode="auto">
          <a:xfrm>
            <a:off x="2209800" y="3733800"/>
            <a:ext cx="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0" name="Straight Arrow Connector 69"/>
          <p:cNvCxnSpPr/>
          <p:nvPr/>
        </p:nvCxnSpPr>
        <p:spPr bwMode="auto">
          <a:xfrm flipH="1">
            <a:off x="1066800" y="5334000"/>
            <a:ext cx="14654"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1" name="Rounded Rectangle 70"/>
          <p:cNvSpPr/>
          <p:nvPr/>
        </p:nvSpPr>
        <p:spPr bwMode="auto">
          <a:xfrm>
            <a:off x="152400" y="56388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Waste</a:t>
            </a:r>
          </a:p>
        </p:txBody>
      </p:sp>
      <p:sp>
        <p:nvSpPr>
          <p:cNvPr id="77" name="Rounded Rectangle 76"/>
          <p:cNvSpPr/>
          <p:nvPr/>
        </p:nvSpPr>
        <p:spPr bwMode="auto">
          <a:xfrm>
            <a:off x="2362200" y="4800600"/>
            <a:ext cx="1828800" cy="457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Wort</a:t>
            </a:r>
          </a:p>
        </p:txBody>
      </p:sp>
      <p:cxnSp>
        <p:nvCxnSpPr>
          <p:cNvPr id="78" name="Straight Arrow Connector 77"/>
          <p:cNvCxnSpPr/>
          <p:nvPr/>
        </p:nvCxnSpPr>
        <p:spPr bwMode="auto">
          <a:xfrm>
            <a:off x="3276600" y="5334000"/>
            <a:ext cx="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5" name="TextBox 44"/>
          <p:cNvSpPr txBox="1"/>
          <p:nvPr/>
        </p:nvSpPr>
        <p:spPr>
          <a:xfrm>
            <a:off x="2286000" y="914400"/>
            <a:ext cx="3956538" cy="584776"/>
          </a:xfrm>
          <a:prstGeom prst="rect">
            <a:avLst/>
          </a:prstGeom>
          <a:solidFill>
            <a:schemeClr val="tx1"/>
          </a:solidFill>
        </p:spPr>
        <p:txBody>
          <a:bodyPr wrap="square" rtlCol="0">
            <a:spAutoFit/>
          </a:bodyPr>
          <a:lstStyle>
            <a:defPPr>
              <a:defRPr lang="en-US"/>
            </a:defPPr>
            <a:lvl1pPr algn="ctr">
              <a:defRPr sz="3200" b="1">
                <a:solidFill>
                  <a:schemeClr val="bg1"/>
                </a:solidFill>
              </a:defRPr>
            </a:lvl1pPr>
          </a:lstStyle>
          <a:p>
            <a:r>
              <a:rPr lang="en-US" dirty="0"/>
              <a:t>NEM </a:t>
            </a:r>
            <a:r>
              <a:rPr lang="en-US" dirty="0" smtClean="0"/>
              <a:t>+ </a:t>
            </a:r>
            <a:r>
              <a:rPr lang="en-US" dirty="0" err="1" smtClean="0"/>
              <a:t>Trad</a:t>
            </a:r>
            <a:r>
              <a:rPr lang="en-US" dirty="0" smtClean="0"/>
              <a:t>. Mash</a:t>
            </a:r>
            <a:endParaRPr lang="en-US" dirty="0"/>
          </a:p>
        </p:txBody>
      </p:sp>
      <p:sp>
        <p:nvSpPr>
          <p:cNvPr id="83" name="Rounded Rectangle 82"/>
          <p:cNvSpPr/>
          <p:nvPr/>
        </p:nvSpPr>
        <p:spPr bwMode="auto">
          <a:xfrm>
            <a:off x="4724400" y="1600200"/>
            <a:ext cx="19050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Milled Malt</a:t>
            </a:r>
          </a:p>
        </p:txBody>
      </p:sp>
      <p:sp>
        <p:nvSpPr>
          <p:cNvPr id="84" name="Rounded Rectangle 83"/>
          <p:cNvSpPr/>
          <p:nvPr/>
        </p:nvSpPr>
        <p:spPr bwMode="auto">
          <a:xfrm>
            <a:off x="6781800" y="1600200"/>
            <a:ext cx="18288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Cold Water</a:t>
            </a:r>
          </a:p>
        </p:txBody>
      </p:sp>
      <p:cxnSp>
        <p:nvCxnSpPr>
          <p:cNvPr id="85" name="Straight Arrow Connector 84"/>
          <p:cNvCxnSpPr/>
          <p:nvPr/>
        </p:nvCxnSpPr>
        <p:spPr bwMode="auto">
          <a:xfrm>
            <a:off x="5715000" y="2133600"/>
            <a:ext cx="228600"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6" name="Straight Arrow Connector 85"/>
          <p:cNvCxnSpPr/>
          <p:nvPr/>
        </p:nvCxnSpPr>
        <p:spPr bwMode="auto">
          <a:xfrm flipH="1">
            <a:off x="7620000" y="2133600"/>
            <a:ext cx="199292" cy="152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7" name="Rounded Rectangle 86"/>
          <p:cNvSpPr/>
          <p:nvPr/>
        </p:nvSpPr>
        <p:spPr bwMode="auto">
          <a:xfrm>
            <a:off x="5943600" y="3200400"/>
            <a:ext cx="18288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charset="0"/>
                <a:ea typeface="ＭＳ Ｐゴシック" pitchFamily="-96" charset="-128"/>
              </a:rPr>
              <a:t>Lauter</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89" name="Rounded Rectangle 88"/>
          <p:cNvSpPr/>
          <p:nvPr/>
        </p:nvSpPr>
        <p:spPr bwMode="auto">
          <a:xfrm>
            <a:off x="5791200" y="4038600"/>
            <a:ext cx="21336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Spent Grain</a:t>
            </a:r>
          </a:p>
        </p:txBody>
      </p:sp>
      <p:cxnSp>
        <p:nvCxnSpPr>
          <p:cNvPr id="90" name="Straight Arrow Connector 89"/>
          <p:cNvCxnSpPr/>
          <p:nvPr/>
        </p:nvCxnSpPr>
        <p:spPr bwMode="auto">
          <a:xfrm flipH="1">
            <a:off x="5486400" y="3429000"/>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1" name="Straight Arrow Connector 90"/>
          <p:cNvCxnSpPr/>
          <p:nvPr/>
        </p:nvCxnSpPr>
        <p:spPr bwMode="auto">
          <a:xfrm>
            <a:off x="6858000" y="3733800"/>
            <a:ext cx="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2" name="Straight Arrow Connector 91"/>
          <p:cNvCxnSpPr/>
          <p:nvPr/>
        </p:nvCxnSpPr>
        <p:spPr bwMode="auto">
          <a:xfrm>
            <a:off x="6858000" y="2895600"/>
            <a:ext cx="11723" cy="2242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4" name="Straight Arrow Connector 93"/>
          <p:cNvCxnSpPr/>
          <p:nvPr/>
        </p:nvCxnSpPr>
        <p:spPr bwMode="auto">
          <a:xfrm>
            <a:off x="6858000" y="4572000"/>
            <a:ext cx="0"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5" name="Rounded Rectangle 94"/>
          <p:cNvSpPr/>
          <p:nvPr/>
        </p:nvSpPr>
        <p:spPr bwMode="auto">
          <a:xfrm>
            <a:off x="5562600" y="4876800"/>
            <a:ext cx="2667000" cy="9144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Waste? Starch!</a:t>
            </a:r>
          </a:p>
          <a:p>
            <a:pPr marL="0" marR="0" indent="0" algn="ctr" defTabSz="914400" rtl="0" eaLnBrk="0" fontAlgn="base" latinLnBrk="0" hangingPunct="0">
              <a:lnSpc>
                <a:spcPct val="100000"/>
              </a:lnSpc>
              <a:spcBef>
                <a:spcPct val="0"/>
              </a:spcBef>
              <a:spcAft>
                <a:spcPct val="0"/>
              </a:spcAft>
              <a:buClrTx/>
              <a:buSzTx/>
              <a:buFontTx/>
              <a:buNone/>
              <a:tabLst/>
            </a:pPr>
            <a:r>
              <a:rPr lang="en-US" sz="2200" b="1" dirty="0" smtClean="0">
                <a:solidFill>
                  <a:schemeClr val="bg1"/>
                </a:solidFill>
              </a:rPr>
              <a:t>(All Malt Adjunct)</a:t>
            </a:r>
            <a:endParaRPr kumimoji="0" lang="en-US" sz="2200" b="1" i="0" u="none" strike="noStrike" cap="none" normalizeH="0" baseline="0" dirty="0" smtClean="0">
              <a:ln>
                <a:noFill/>
              </a:ln>
              <a:solidFill>
                <a:schemeClr val="bg1"/>
              </a:solidFill>
              <a:effectLst/>
            </a:endParaRPr>
          </a:p>
        </p:txBody>
      </p:sp>
      <p:sp>
        <p:nvSpPr>
          <p:cNvPr id="96" name="Rounded Rectangle 95"/>
          <p:cNvSpPr/>
          <p:nvPr/>
        </p:nvSpPr>
        <p:spPr bwMode="auto">
          <a:xfrm>
            <a:off x="3581400" y="3200400"/>
            <a:ext cx="18288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rPr>
              <a:t>NEM </a:t>
            </a:r>
            <a:r>
              <a:rPr lang="en-US" b="1" dirty="0" err="1" smtClean="0">
                <a:solidFill>
                  <a:schemeClr val="bg1"/>
                </a:solidFill>
              </a:rPr>
              <a:t>Wort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42" name="Rounded Rectangle 41"/>
          <p:cNvSpPr/>
          <p:nvPr/>
        </p:nvSpPr>
        <p:spPr bwMode="auto">
          <a:xfrm>
            <a:off x="2362200" y="5647592"/>
            <a:ext cx="1828800" cy="829408"/>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Boil</a:t>
            </a:r>
            <a:r>
              <a:rPr kumimoji="0" lang="en-US" sz="2400" b="1" i="0" u="none" strike="noStrike" cap="none" normalizeH="0" dirty="0" smtClean="0">
                <a:ln>
                  <a:noFill/>
                </a:ln>
                <a:solidFill>
                  <a:schemeClr val="bg1"/>
                </a:solidFill>
                <a:effectLst/>
                <a:latin typeface="Arial" charset="0"/>
                <a:ea typeface="ＭＳ Ｐゴシック" pitchFamily="-96" charset="-128"/>
              </a:rPr>
              <a:t> &amp;</a:t>
            </a:r>
          </a:p>
          <a:p>
            <a:pPr marL="0" marR="0" indent="0" algn="ctr" defTabSz="914400" rtl="0" eaLnBrk="0" fontAlgn="base" latinLnBrk="0" hangingPunct="0">
              <a:lnSpc>
                <a:spcPct val="100000"/>
              </a:lnSpc>
              <a:spcBef>
                <a:spcPct val="0"/>
              </a:spcBef>
              <a:spcAft>
                <a:spcPct val="0"/>
              </a:spcAft>
              <a:buClrTx/>
              <a:buSzTx/>
              <a:buFontTx/>
              <a:buNone/>
              <a:tabLst/>
            </a:pPr>
            <a:r>
              <a:rPr lang="en-US" b="1" baseline="0" dirty="0" smtClean="0">
                <a:solidFill>
                  <a:schemeClr val="bg1"/>
                </a:solidFill>
              </a:rPr>
              <a:t>Ferment</a:t>
            </a:r>
            <a:endParaRPr kumimoji="0" lang="en-US" sz="2400" b="1" i="0" u="none" strike="noStrike" cap="none" normalizeH="0" baseline="0" dirty="0" smtClean="0">
              <a:ln>
                <a:noFill/>
              </a:ln>
              <a:solidFill>
                <a:schemeClr val="bg1"/>
              </a:solidFill>
              <a:effectLst/>
              <a:latin typeface="Arial" charset="0"/>
              <a:ea typeface="ＭＳ Ｐゴシック" pitchFamily="-96" charset="-128"/>
            </a:endParaRPr>
          </a:p>
        </p:txBody>
      </p:sp>
      <p:sp>
        <p:nvSpPr>
          <p:cNvPr id="39" name="Rounded Rectangle 38"/>
          <p:cNvSpPr/>
          <p:nvPr/>
        </p:nvSpPr>
        <p:spPr bwMode="auto">
          <a:xfrm>
            <a:off x="5562600" y="2362200"/>
            <a:ext cx="2438400" cy="457200"/>
          </a:xfrm>
          <a:prstGeom prst="roundRect">
            <a:avLst/>
          </a:prstGeom>
          <a:solidFill>
            <a:srgbClr val="3333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charset="0"/>
                <a:ea typeface="ＭＳ Ｐゴシック" pitchFamily="-96" charset="-128"/>
              </a:rPr>
              <a:t>Mash Cold</a:t>
            </a:r>
          </a:p>
        </p:txBody>
      </p:sp>
      <p:cxnSp>
        <p:nvCxnSpPr>
          <p:cNvPr id="57" name="Straight Arrow Connector 56"/>
          <p:cNvCxnSpPr/>
          <p:nvPr/>
        </p:nvCxnSpPr>
        <p:spPr bwMode="auto">
          <a:xfrm flipH="1">
            <a:off x="3200400" y="3429000"/>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2" name="Straight Arrow Connector 71"/>
          <p:cNvCxnSpPr/>
          <p:nvPr/>
        </p:nvCxnSpPr>
        <p:spPr bwMode="auto">
          <a:xfrm flipH="1" flipV="1">
            <a:off x="3276600" y="3810000"/>
            <a:ext cx="2133600" cy="1371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3033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7</a:t>
            </a:fld>
            <a:endParaRPr lang="en-US" altLang="en-US">
              <a:solidFill>
                <a:schemeClr val="tx1"/>
              </a:solidFill>
            </a:endParaRPr>
          </a:p>
        </p:txBody>
      </p:sp>
      <p:sp>
        <p:nvSpPr>
          <p:cNvPr id="5" name="Content Placeholder 2"/>
          <p:cNvSpPr>
            <a:spLocks noGrp="1"/>
          </p:cNvSpPr>
          <p:nvPr>
            <p:ph idx="1"/>
          </p:nvPr>
        </p:nvSpPr>
        <p:spPr>
          <a:xfrm>
            <a:off x="609600" y="685800"/>
            <a:ext cx="7772400" cy="838200"/>
          </a:xfrm>
        </p:spPr>
        <p:txBody>
          <a:bodyPr/>
          <a:lstStyle/>
          <a:p>
            <a:pPr marL="0" indent="0" algn="ctr">
              <a:buFontTx/>
              <a:buNone/>
              <a:defRPr/>
            </a:pPr>
            <a:r>
              <a:rPr lang="en-US" altLang="en-US" sz="4000" b="1" u="sng" dirty="0" smtClean="0">
                <a:latin typeface="Century Gothic" pitchFamily="34" charset="0"/>
              </a:rPr>
              <a:t>How to N.E.M.</a:t>
            </a:r>
            <a:endParaRPr lang="en-US" altLang="en-US" sz="4000" b="1" dirty="0" smtClean="0"/>
          </a:p>
          <a:p>
            <a:pPr>
              <a:defRPr/>
            </a:pPr>
            <a:endParaRPr lang="en-US" altLang="en-US" sz="1800" b="1" dirty="0" smtClean="0"/>
          </a:p>
        </p:txBody>
      </p:sp>
      <p:sp>
        <p:nvSpPr>
          <p:cNvPr id="6" name="Content Placeholder 2"/>
          <p:cNvSpPr txBox="1">
            <a:spLocks/>
          </p:cNvSpPr>
          <p:nvPr/>
        </p:nvSpPr>
        <p:spPr bwMode="auto">
          <a:xfrm>
            <a:off x="2895600" y="1371600"/>
            <a:ext cx="34290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Tx/>
              <a:buNone/>
              <a:tabLst/>
              <a:defRPr/>
            </a:pPr>
            <a:r>
              <a:rPr lang="en-US" altLang="en-US" sz="3200" b="1" kern="0" dirty="0">
                <a:latin typeface="Century Gothic" pitchFamily="34" charset="0"/>
                <a:ea typeface="Gulim" pitchFamily="34" charset="-127"/>
              </a:rPr>
              <a:t> </a:t>
            </a:r>
            <a:r>
              <a:rPr lang="en-US" altLang="en-US" sz="3200" b="1" kern="0" dirty="0" smtClean="0">
                <a:latin typeface="Century Gothic" pitchFamily="34" charset="0"/>
                <a:ea typeface="Gulim" pitchFamily="34" charset="-127"/>
              </a:rPr>
              <a:t>  </a:t>
            </a:r>
            <a:r>
              <a:rPr kumimoji="0" lang="en-US" altLang="en-US" sz="3200" b="1" i="0" u="none" strike="noStrike" kern="0" cap="none" spc="0" normalizeH="0" baseline="0" noProof="0" dirty="0" smtClean="0">
                <a:ln>
                  <a:noFill/>
                </a:ln>
                <a:solidFill>
                  <a:schemeClr val="tx1"/>
                </a:solidFill>
                <a:effectLst/>
                <a:uLnTx/>
                <a:uFillTx/>
                <a:latin typeface="Century Gothic" pitchFamily="34" charset="0"/>
                <a:ea typeface="Gulim" pitchFamily="34" charset="-127"/>
              </a:rPr>
              <a:t>  Mill Grain</a:t>
            </a:r>
            <a:endParaRPr kumimoji="0" lang="en-US" altLang="en-US" sz="3200" b="1" i="0" u="none" strike="noStrike" kern="0" cap="none" spc="0" normalizeH="0" baseline="0" noProof="0" dirty="0" smtClean="0">
              <a:ln>
                <a:noFill/>
              </a:ln>
              <a:solidFill>
                <a:srgbClr val="522F15"/>
              </a:solidFill>
              <a:effectLst/>
              <a:uLnTx/>
              <a:uFillTx/>
              <a:latin typeface="+mn-lt"/>
              <a:ea typeface="+mn-ea"/>
            </a:endParaRPr>
          </a:p>
        </p:txBody>
      </p:sp>
      <p:pic>
        <p:nvPicPr>
          <p:cNvPr id="3" name="Picture 2"/>
          <p:cNvPicPr>
            <a:picLocks noChangeAspect="1"/>
          </p:cNvPicPr>
          <p:nvPr/>
        </p:nvPicPr>
        <p:blipFill>
          <a:blip r:embed="rId3" cstate="print"/>
          <a:stretch>
            <a:fillRect/>
          </a:stretch>
        </p:blipFill>
        <p:spPr>
          <a:xfrm>
            <a:off x="1676400" y="2514600"/>
            <a:ext cx="5654555" cy="3969317"/>
          </a:xfrm>
          <a:prstGeom prst="rect">
            <a:avLst/>
          </a:prstGeom>
        </p:spPr>
      </p:pic>
      <p:pic>
        <p:nvPicPr>
          <p:cNvPr id="4" name="Picture 3"/>
          <p:cNvPicPr>
            <a:picLocks noChangeAspect="1"/>
          </p:cNvPicPr>
          <p:nvPr/>
        </p:nvPicPr>
        <p:blipFill>
          <a:blip r:embed="rId4" cstate="print"/>
          <a:stretch>
            <a:fillRect/>
          </a:stretch>
        </p:blipFill>
        <p:spPr>
          <a:xfrm>
            <a:off x="1752600" y="2549163"/>
            <a:ext cx="5600700" cy="3927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B36AA71A-CD1D-41D2-AEF7-D73D2BACFD2C}" type="slidenum">
              <a:rPr lang="en-US" altLang="en-US"/>
              <a:pPr/>
              <a:t>8</a:t>
            </a:fld>
            <a:endParaRPr lang="en-US" altLang="en-US">
              <a:solidFill>
                <a:schemeClr val="tx1"/>
              </a:solidFill>
            </a:endParaRPr>
          </a:p>
        </p:txBody>
      </p:sp>
      <p:sp>
        <p:nvSpPr>
          <p:cNvPr id="5" name="Content Placeholder 2"/>
          <p:cNvSpPr>
            <a:spLocks noGrp="1"/>
          </p:cNvSpPr>
          <p:nvPr>
            <p:ph idx="1"/>
          </p:nvPr>
        </p:nvSpPr>
        <p:spPr>
          <a:xfrm>
            <a:off x="609600" y="685800"/>
            <a:ext cx="7772400" cy="838200"/>
          </a:xfrm>
        </p:spPr>
        <p:txBody>
          <a:bodyPr/>
          <a:lstStyle/>
          <a:p>
            <a:pPr marL="0" indent="0" algn="ctr">
              <a:buFontTx/>
              <a:buNone/>
              <a:defRPr/>
            </a:pPr>
            <a:r>
              <a:rPr lang="en-US" altLang="en-US" sz="4000" b="1" u="sng" dirty="0" smtClean="0">
                <a:latin typeface="Century Gothic" pitchFamily="34" charset="0"/>
              </a:rPr>
              <a:t>How to N.E.M.</a:t>
            </a:r>
            <a:endParaRPr lang="en-US" altLang="en-US" sz="4000" b="1" dirty="0" smtClean="0"/>
          </a:p>
          <a:p>
            <a:pPr marL="0" indent="0">
              <a:buNone/>
              <a:defRPr/>
            </a:pPr>
            <a:endParaRPr lang="en-US" altLang="en-US" sz="1800" b="1" dirty="0" smtClean="0"/>
          </a:p>
        </p:txBody>
      </p:sp>
      <p:sp>
        <p:nvSpPr>
          <p:cNvPr id="6" name="Content Placeholder 2"/>
          <p:cNvSpPr txBox="1">
            <a:spLocks/>
          </p:cNvSpPr>
          <p:nvPr/>
        </p:nvSpPr>
        <p:spPr bwMode="auto">
          <a:xfrm>
            <a:off x="1295400" y="1371600"/>
            <a:ext cx="5867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defRPr/>
            </a:pPr>
            <a:r>
              <a:rPr lang="en-US" altLang="en-US" sz="3200" b="1" kern="0" dirty="0">
                <a:latin typeface="Century Gothic" pitchFamily="34" charset="0"/>
                <a:ea typeface="Gulim" pitchFamily="34" charset="-127"/>
              </a:rPr>
              <a:t> </a:t>
            </a:r>
            <a:r>
              <a:rPr lang="en-US" altLang="en-US" sz="3200" b="1" kern="0" dirty="0" smtClean="0">
                <a:latin typeface="Century Gothic" pitchFamily="34" charset="0"/>
                <a:ea typeface="Gulim" pitchFamily="34" charset="-127"/>
              </a:rPr>
              <a:t>     Soak in cold/cool water</a:t>
            </a:r>
            <a:endParaRPr lang="en-US" altLang="en-US" sz="3200" b="1" kern="0" dirty="0" smtClean="0">
              <a:solidFill>
                <a:srgbClr val="522F15"/>
              </a:solidFill>
            </a:endParaRPr>
          </a:p>
        </p:txBody>
      </p:sp>
      <p:pic>
        <p:nvPicPr>
          <p:cNvPr id="11" name="Picture 10"/>
          <p:cNvPicPr>
            <a:picLocks noChangeAspect="1"/>
          </p:cNvPicPr>
          <p:nvPr/>
        </p:nvPicPr>
        <p:blipFill>
          <a:blip r:embed="rId3" cstate="print"/>
          <a:stretch>
            <a:fillRect/>
          </a:stretch>
        </p:blipFill>
        <p:spPr>
          <a:xfrm>
            <a:off x="152400" y="1905000"/>
            <a:ext cx="3048000" cy="3048000"/>
          </a:xfrm>
          <a:prstGeom prst="rect">
            <a:avLst/>
          </a:prstGeom>
        </p:spPr>
      </p:pic>
      <p:pic>
        <p:nvPicPr>
          <p:cNvPr id="12" name="Picture 11"/>
          <p:cNvPicPr>
            <a:picLocks noChangeAspect="1"/>
          </p:cNvPicPr>
          <p:nvPr/>
        </p:nvPicPr>
        <p:blipFill>
          <a:blip r:embed="rId4" cstate="print"/>
          <a:stretch>
            <a:fillRect/>
          </a:stretch>
        </p:blipFill>
        <p:spPr>
          <a:xfrm>
            <a:off x="1447800" y="3276600"/>
            <a:ext cx="3048000" cy="3048000"/>
          </a:xfrm>
          <a:prstGeom prst="rect">
            <a:avLst/>
          </a:prstGeom>
        </p:spPr>
      </p:pic>
      <p:pic>
        <p:nvPicPr>
          <p:cNvPr id="13" name="Picture 12"/>
          <p:cNvPicPr>
            <a:picLocks noChangeAspect="1"/>
          </p:cNvPicPr>
          <p:nvPr/>
        </p:nvPicPr>
        <p:blipFill>
          <a:blip r:embed="rId5" cstate="print"/>
          <a:stretch>
            <a:fillRect/>
          </a:stretch>
        </p:blipFill>
        <p:spPr>
          <a:xfrm>
            <a:off x="4495800" y="3276600"/>
            <a:ext cx="3048000" cy="3048000"/>
          </a:xfrm>
          <a:prstGeom prst="rect">
            <a:avLst/>
          </a:prstGeom>
        </p:spPr>
      </p:pic>
      <p:sp>
        <p:nvSpPr>
          <p:cNvPr id="10" name="TextBox 9"/>
          <p:cNvSpPr txBox="1"/>
          <p:nvPr/>
        </p:nvSpPr>
        <p:spPr>
          <a:xfrm>
            <a:off x="4572000" y="5791200"/>
            <a:ext cx="2895600" cy="461665"/>
          </a:xfrm>
          <a:prstGeom prst="rect">
            <a:avLst/>
          </a:prstGeom>
          <a:noFill/>
        </p:spPr>
        <p:txBody>
          <a:bodyPr wrap="square" rtlCol="0">
            <a:spAutoFit/>
          </a:bodyPr>
          <a:lstStyle/>
          <a:p>
            <a:pPr algn="ctr"/>
            <a:r>
              <a:rPr lang="en-US" b="1" dirty="0" smtClean="0"/>
              <a:t>Mix for 1-2hr or…</a:t>
            </a:r>
            <a:endParaRPr lang="en-US" b="1" dirty="0"/>
          </a:p>
        </p:txBody>
      </p:sp>
      <p:pic>
        <p:nvPicPr>
          <p:cNvPr id="15" name="Picture 14"/>
          <p:cNvPicPr>
            <a:picLocks noChangeAspect="1"/>
          </p:cNvPicPr>
          <p:nvPr/>
        </p:nvPicPr>
        <p:blipFill>
          <a:blip r:embed="rId6" cstate="print"/>
          <a:stretch>
            <a:fillRect/>
          </a:stretch>
        </p:blipFill>
        <p:spPr>
          <a:xfrm rot="16200000">
            <a:off x="5279426" y="2340574"/>
            <a:ext cx="3538148" cy="2667000"/>
          </a:xfrm>
          <a:prstGeom prst="rect">
            <a:avLst/>
          </a:prstGeom>
        </p:spPr>
      </p:pic>
      <p:sp>
        <p:nvSpPr>
          <p:cNvPr id="2" name="TextBox 1"/>
          <p:cNvSpPr txBox="1"/>
          <p:nvPr/>
        </p:nvSpPr>
        <p:spPr>
          <a:xfrm>
            <a:off x="6477000" y="1981200"/>
            <a:ext cx="1295400" cy="830997"/>
          </a:xfrm>
          <a:prstGeom prst="rect">
            <a:avLst/>
          </a:prstGeom>
          <a:noFill/>
        </p:spPr>
        <p:txBody>
          <a:bodyPr wrap="square" rtlCol="0">
            <a:spAutoFit/>
          </a:bodyPr>
          <a:lstStyle/>
          <a:p>
            <a:pPr algn="ctr"/>
            <a:r>
              <a:rPr lang="en-US" b="1" dirty="0" smtClean="0"/>
              <a:t>8 </a:t>
            </a:r>
            <a:r>
              <a:rPr lang="en-US" b="1" dirty="0"/>
              <a:t>-</a:t>
            </a:r>
            <a:r>
              <a:rPr lang="en-US" b="1" dirty="0" smtClean="0"/>
              <a:t>16</a:t>
            </a:r>
          </a:p>
          <a:p>
            <a:pPr algn="ctr"/>
            <a:r>
              <a:rPr lang="en-US" b="1" dirty="0" smtClean="0"/>
              <a:t>Hours</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9337</TotalTime>
  <Words>2503</Words>
  <Application>Microsoft Office PowerPoint</Application>
  <PresentationFormat>On-screen Show (4:3)</PresentationFormat>
  <Paragraphs>482</Paragraphs>
  <Slides>39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Aharoni</vt:lpstr>
      <vt:lpstr>Arial</vt:lpstr>
      <vt:lpstr>Calibri</vt:lpstr>
      <vt:lpstr>Century Gothic</vt:lpstr>
      <vt:lpstr>Gulim</vt:lpstr>
      <vt:lpstr>Impact</vt:lpstr>
      <vt:lpstr>Blank Presentation</vt:lpstr>
      <vt:lpstr>Non-Enzymatic Mashing (NEM)  or New Cold Mashing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Use N.E.M. </vt:lpstr>
      <vt:lpstr>Why Use N.E.M.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aaron.hyde@briess.com 920-418-3109 (call or text)</vt:lpstr>
    </vt:vector>
  </TitlesOfParts>
  <Company>patrick mcdonough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mcdonough</dc:creator>
  <cp:lastModifiedBy>Aaron Hyde</cp:lastModifiedBy>
  <cp:revision>462</cp:revision>
  <cp:lastPrinted>2014-09-16T13:30:06Z</cp:lastPrinted>
  <dcterms:created xsi:type="dcterms:W3CDTF">2008-04-16T17:20:00Z</dcterms:created>
  <dcterms:modified xsi:type="dcterms:W3CDTF">2017-03-18T19:41:03Z</dcterms:modified>
</cp:coreProperties>
</file>