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2" r:id="rId5"/>
  </p:sldMasterIdLst>
  <p:notesMasterIdLst>
    <p:notesMasterId r:id="rId39"/>
  </p:notesMasterIdLst>
  <p:handoutMasterIdLst>
    <p:handoutMasterId r:id="rId40"/>
  </p:handoutMasterIdLst>
  <p:sldIdLst>
    <p:sldId id="256" r:id="rId6"/>
    <p:sldId id="304" r:id="rId7"/>
    <p:sldId id="306" r:id="rId8"/>
    <p:sldId id="305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293" r:id="rId30"/>
    <p:sldId id="295" r:id="rId31"/>
    <p:sldId id="298" r:id="rId32"/>
    <p:sldId id="299" r:id="rId33"/>
    <p:sldId id="327" r:id="rId34"/>
    <p:sldId id="328" r:id="rId35"/>
    <p:sldId id="329" r:id="rId36"/>
    <p:sldId id="302" r:id="rId37"/>
    <p:sldId id="301" r:id="rId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82" autoAdjust="0"/>
    <p:restoredTop sz="96658" autoAdjust="0"/>
  </p:normalViewPr>
  <p:slideViewPr>
    <p:cSldViewPr>
      <p:cViewPr varScale="1">
        <p:scale>
          <a:sx n="75" d="100"/>
          <a:sy n="75" d="100"/>
        </p:scale>
        <p:origin x="-1314" y="-102"/>
      </p:cViewPr>
      <p:guideLst>
        <p:guide orient="horz" pos="672"/>
        <p:guide pos="2880"/>
      </p:guideLst>
    </p:cSldViewPr>
  </p:slideViewPr>
  <p:outlineViewPr>
    <p:cViewPr>
      <p:scale>
        <a:sx n="33" d="100"/>
        <a:sy n="33" d="100"/>
      </p:scale>
      <p:origin x="0" y="15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2565" y="60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A4631BB-A21E-426C-A261-2DC4AC10354B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D363150-2311-48CD-8143-779CEB04A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775A55B-9BB0-4DC5-BC7A-C5F9A78D10D2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8454048-881A-400C-B5BB-645B3C09B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9" tIns="46585" rIns="93169" bIns="46585" anchor="b"/>
          <a:lstStyle/>
          <a:p>
            <a:pPr algn="r"/>
            <a:fld id="{4D3BCF7C-A94E-40D3-B8B8-ED9AAA0F59EE}" type="slidenum">
              <a:rPr lang="en-US" sz="1200">
                <a:solidFill>
                  <a:srgbClr val="000000"/>
                </a:solidFill>
              </a:rPr>
              <a:pPr algn="r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3169" tIns="46585" rIns="93169" bIns="4658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 txBox="1"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9" tIns="46585" rIns="93169" bIns="46585" anchor="b"/>
          <a:lstStyle/>
          <a:p>
            <a:pPr algn="r"/>
            <a:fld id="{508F0DFE-A7B0-4ABF-8C5B-EC463F8159FD}" type="slidenum">
              <a:rPr lang="en-US" altLang="en-US" sz="1200"/>
              <a:pPr algn="r"/>
              <a:t>21</a:t>
            </a:fld>
            <a:endParaRPr lang="en-US" alt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28A0092B-C50C-407E-A947-70E740481C1C}"/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8925"/>
            <a:ext cx="16129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72880AA-800A-4CBA-9343-123B7E239A9F}" type="datetime1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13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1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3112A6-3A2A-44A1-B2B8-2F3B7D366584}" type="datetime1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0AC58F9-E6A2-4B70-97EC-1CC684C3F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1A7C74-E0B0-4D21-8B84-C0B4F96EB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40551-09F7-443D-933A-27D58257A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EC2FD-0A98-4861-AF9E-24C8DB8BE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AF3D9-98BC-41C7-B8C0-C5B642DA8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13AE0-B583-4E18-8C2E-A84927090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6D002-375C-4BDF-9E46-D889C6D06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60A0-3A71-41B2-82FA-4728765BF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8924C-BB2D-44B3-8C30-F4ADA9B29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906C9-E617-4550-B236-246065759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2FA1E24-DE0C-4D64-BC11-AADEC070FB98}" type="datetime1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4D8132-EB75-4385-AE40-156DCC5DE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D15DB-A78A-46F4-8A7F-2DA5D75FE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E5A2A-FBB4-4EC0-93A3-CBB0F6A2B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379D2-6103-40E5-BF7A-3CCA16683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17A98C-E9DD-40AA-AD40-0F5E19E708D6}" type="datetime1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488725-15A5-47A8-BDB1-DB27773B8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6B02B8-E1F4-4BC8-A117-B5FD542A4C73}" type="datetime1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97FE2CD-654D-4974-999E-63A176CD0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71F281-2817-4CE8-9A98-873151FD9F84}" type="datetime1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B73C6DF-9B78-4330-9A12-97575ABDA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3F0D6BA-236F-4818-A696-4CFFC81FA289}" type="datetime1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FC4139-C35C-41A7-8984-0AD53D28F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BF2EF7-A15A-4BF3-B9CC-46247EAC3904}" type="datetime1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E2947C6-AE6A-45F9-8A15-3EC60CFA6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C56A18-D831-45B5-90D1-AF016DF08BC3}" type="datetime1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BB7C7A-32D5-4A55-BBB3-2BE8AAF10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  <a:extLst>
                <a:ext uri="{28A0092B-C50C-407E-A947-70E740481C1C}"/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98A0361-B7C4-43C9-A057-3C528FE33161}" type="datetime1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21A4BB0-7F6B-4F52-AF81-2D813053F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  <a:extLst>
                <a:ext uri="{28A0092B-C50C-407E-A947-70E740481C1C}"/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1744B06-A537-4F1E-B5EE-1687612297CE}" type="datetime1">
              <a:rPr lang="en-US"/>
              <a:pPr>
                <a:defRPr/>
              </a:pPr>
              <a:t>3/18/2017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dirty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0800" y="6392863"/>
            <a:ext cx="365125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dirty="0" smtClean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en-US"/>
              <a:t>2</a:t>
            </a:r>
            <a:endParaRPr lang="en-US"/>
          </a:p>
        </p:txBody>
      </p:sp>
      <p:pic>
        <p:nvPicPr>
          <p:cNvPr id="1037" name="Picture 1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334000" y="6318250"/>
            <a:ext cx="35306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3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6096000" y="6572250"/>
            <a:ext cx="30226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Gotham Medium" pitchFamily="50" charset="0"/>
          <a:ea typeface="Gotham Medium"/>
          <a:cs typeface="Gotham Medium" pitchFamily="50" charset="0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Gotham Medium"/>
          <a:ea typeface="Gotham Medium"/>
          <a:cs typeface="Gotham Medium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Gotham Medium"/>
          <a:ea typeface="Gotham Medium"/>
          <a:cs typeface="Gotham Medium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Gotham Medium"/>
          <a:ea typeface="Gotham Medium"/>
          <a:cs typeface="Gotham Medium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Gotham Medium"/>
          <a:ea typeface="Gotham Medium"/>
          <a:cs typeface="Gotham Medium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Gotham Medium"/>
          <a:ea typeface="Gotham Medium"/>
          <a:cs typeface="Gotham Medium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Gotham Medium"/>
          <a:ea typeface="Gotham Medium"/>
          <a:cs typeface="Gotham Medium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Gotham Medium"/>
          <a:ea typeface="Gotham Medium"/>
          <a:cs typeface="Gotham Medium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Gotham Medium"/>
          <a:ea typeface="Gotham Medium"/>
          <a:cs typeface="Gotham Medium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b="1" kern="1200">
          <a:solidFill>
            <a:schemeClr val="tx1"/>
          </a:solidFill>
          <a:latin typeface="Gotham Book" pitchFamily="50" charset="0"/>
          <a:ea typeface="Gotham Book"/>
          <a:cs typeface="Gotham Book" pitchFamily="50" charset="0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Gotham Book" pitchFamily="50" charset="0"/>
          <a:ea typeface="Gotham Book"/>
          <a:cs typeface="Gotham Book" pitchFamily="50" charset="0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Gotham Book" pitchFamily="50" charset="0"/>
          <a:ea typeface="Gotham Book"/>
          <a:cs typeface="Gotham Book" pitchFamily="50" charset="0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Gotham Book" pitchFamily="50" charset="0"/>
          <a:ea typeface="Gotham Book"/>
          <a:cs typeface="Gotham Book" pitchFamily="50" charset="0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Gotham Book" pitchFamily="50" charset="0"/>
          <a:ea typeface="Gotham Book"/>
          <a:cs typeface="Gotham Book" pitchFamily="50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639B7E-AB08-4299-97D6-008A65C00D2F}" type="datetimeFigureOut">
              <a:rPr lang="en-US"/>
              <a:pPr>
                <a:defRPr/>
              </a:pPr>
              <a:t>3/18/2017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9B4D4C-49F4-40C0-829A-C11674DF4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2542952"/>
            <a:ext cx="7772400" cy="762001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Gotham Light" pitchFamily="50" charset="0"/>
              </a:rPr>
              <a:t>Greetings From Haas Innovations Brewing LLC.</a:t>
            </a:r>
            <a:endParaRPr lang="en-US" sz="4000" dirty="0">
              <a:latin typeface="+mj-lt"/>
              <a:ea typeface="+mj-ea"/>
              <a:cs typeface="Gotham Light" pitchFamily="50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85800" y="3729038"/>
            <a:ext cx="7772400" cy="1200150"/>
          </a:xfrm>
        </p:spPr>
        <p:txBody>
          <a:bodyPr>
            <a:normAutofit/>
          </a:bodyPr>
          <a:lstStyle/>
          <a:p>
            <a:pPr marR="0" algn="ctr"/>
            <a:r>
              <a:rPr lang="en-US" sz="2000" b="0" smtClean="0">
                <a:solidFill>
                  <a:schemeClr val="tx1"/>
                </a:solidFill>
                <a:latin typeface="Lucida Sans Unicode" pitchFamily="34" charset="0"/>
                <a:ea typeface="Gotham Light"/>
                <a:cs typeface="Gotham Light"/>
              </a:rPr>
              <a:t>March 18</a:t>
            </a:r>
            <a:r>
              <a:rPr lang="en-US" sz="2000" b="0" baseline="30000" smtClean="0">
                <a:solidFill>
                  <a:schemeClr val="tx1"/>
                </a:solidFill>
                <a:latin typeface="Lucida Sans Unicode" pitchFamily="34" charset="0"/>
                <a:ea typeface="Gotham Light"/>
                <a:cs typeface="Gotham Light"/>
              </a:rPr>
              <a:t>th</a:t>
            </a:r>
            <a:r>
              <a:rPr lang="en-US" sz="2000" b="0" smtClean="0">
                <a:solidFill>
                  <a:schemeClr val="tx1"/>
                </a:solidFill>
                <a:latin typeface="Lucida Sans Unicode" pitchFamily="34" charset="0"/>
                <a:ea typeface="Gotham Light"/>
                <a:cs typeface="Gotham Light"/>
              </a:rPr>
              <a:t>, 2016</a:t>
            </a:r>
          </a:p>
          <a:p>
            <a:pPr marR="0" algn="ctr">
              <a:spcBef>
                <a:spcPct val="0"/>
              </a:spcBef>
            </a:pPr>
            <a:r>
              <a:rPr lang="en-US" sz="1000" b="0" smtClean="0">
                <a:solidFill>
                  <a:schemeClr val="tx1"/>
                </a:solidFill>
                <a:latin typeface="Lucida Sans Unicode" pitchFamily="34" charset="0"/>
                <a:ea typeface="Gotham Light"/>
                <a:cs typeface="Gotham Light"/>
              </a:rPr>
              <a:t/>
            </a:r>
            <a:br>
              <a:rPr lang="en-US" sz="1000" b="0" smtClean="0">
                <a:solidFill>
                  <a:schemeClr val="tx1"/>
                </a:solidFill>
                <a:latin typeface="Lucida Sans Unicode" pitchFamily="34" charset="0"/>
                <a:ea typeface="Gotham Light"/>
                <a:cs typeface="Gotham Light"/>
              </a:rPr>
            </a:br>
            <a:r>
              <a:rPr lang="en-US" sz="2000" b="0" i="1" smtClean="0">
                <a:solidFill>
                  <a:schemeClr val="tx1"/>
                </a:solidFill>
                <a:latin typeface="Lucida Sans Unicode" pitchFamily="34" charset="0"/>
                <a:ea typeface="Gotham Light"/>
                <a:cs typeface="Gotham Light"/>
              </a:rPr>
              <a:t>Jeff Barnes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2200" y="6553200"/>
            <a:ext cx="29718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0"/>
                </a:schemeClr>
              </a:gs>
              <a:gs pos="5000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tx1"/>
                </a:solidFill>
                <a:latin typeface="+mj-lt"/>
                <a:cs typeface="Gotham Light" pitchFamily="50" charset="0"/>
              </a:rPr>
              <a:t>© John I. Haas, Inc. All rights reserved. Proprietary and confidential</a:t>
            </a:r>
            <a:r>
              <a:rPr lang="en-US" sz="600" dirty="0">
                <a:solidFill>
                  <a:schemeClr val="tx1"/>
                </a:solidFill>
                <a:latin typeface="+mj-lt"/>
              </a:rPr>
              <a:t>.</a:t>
            </a:r>
            <a:endParaRPr lang="en-US" sz="6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4420" y="958175"/>
            <a:ext cx="5895529" cy="46726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B050"/>
                </a:solidFill>
                <a:ea typeface="+mj-ea"/>
              </a:rPr>
              <a:t>Selection of Parents</a:t>
            </a:r>
          </a:p>
        </p:txBody>
      </p:sp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614363" y="2230438"/>
            <a:ext cx="316071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002060"/>
                </a:solidFill>
                <a:latin typeface="Lucida Sans Unicode" pitchFamily="34" charset="0"/>
              </a:rPr>
              <a:t>Determine Breeding Objectives: Male and female parents are selected based on desired traits and pedigree diversity. Analyze characteristics of both lineages.  Establish heterotic groups and patterns of heritability.  </a:t>
            </a:r>
          </a:p>
        </p:txBody>
      </p:sp>
      <p:pic>
        <p:nvPicPr>
          <p:cNvPr id="37891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0688" y="1436688"/>
            <a:ext cx="31877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416867" y="1085851"/>
            <a:ext cx="4273898" cy="46566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B050"/>
                </a:solidFill>
                <a:ea typeface="+mj-ea"/>
              </a:rPr>
              <a:t>Pollen Collection</a:t>
            </a:r>
          </a:p>
        </p:txBody>
      </p:sp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0350" y="1628775"/>
            <a:ext cx="4519613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995488" y="4929188"/>
            <a:ext cx="40544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500">
                <a:solidFill>
                  <a:srgbClr val="002060"/>
                </a:solidFill>
              </a:rPr>
              <a:t>Male flowers collected and allowed to dry.  Pollen settles to bottom of bag where it is collected and stored in vials.</a:t>
            </a:r>
          </a:p>
          <a:p>
            <a:pPr algn="ctr"/>
            <a:endParaRPr lang="en-US" altLang="en-US" sz="15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41998" y="1085850"/>
            <a:ext cx="6502003" cy="47506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ea typeface="+mj-ea"/>
              </a:rPr>
              <a:t>Females Ready for Pollination</a:t>
            </a:r>
          </a:p>
        </p:txBody>
      </p:sp>
      <p:pic>
        <p:nvPicPr>
          <p:cNvPr id="39938" name="Picture 2" descr="C:\Users\gene.probasco\AppData\Local\Microsoft\Windows\Temporary Internet Files\Content.Outlook\WZMAU23H\SAM_12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2763" y="1835150"/>
            <a:ext cx="55054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1" y="971551"/>
            <a:ext cx="4330819" cy="46566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ea typeface="+mj-ea"/>
              </a:rPr>
              <a:t>Cone Bracteole and Seed</a:t>
            </a:r>
          </a:p>
        </p:txBody>
      </p:sp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1450" y="1550988"/>
            <a:ext cx="61468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1060039"/>
            <a:ext cx="4224525" cy="46566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B050"/>
                </a:solidFill>
                <a:ea typeface="+mj-ea"/>
              </a:rPr>
              <a:t>Collecting Seeded Hop Cones</a:t>
            </a:r>
          </a:p>
        </p:txBody>
      </p:sp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2450" y="1550988"/>
            <a:ext cx="2674938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1028701"/>
            <a:ext cx="4273898" cy="46566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B050"/>
                </a:solidFill>
                <a:ea typeface="+mj-ea"/>
              </a:rPr>
              <a:t>Hop Seeds</a:t>
            </a:r>
          </a:p>
        </p:txBody>
      </p:sp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9775" y="1608138"/>
            <a:ext cx="5180013" cy="387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5635" y="902630"/>
            <a:ext cx="5829300" cy="5715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B050"/>
                </a:solidFill>
                <a:ea typeface="+mj-ea"/>
              </a:rPr>
              <a:t>Stratification of Hop Seeds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3463" y="1485900"/>
            <a:ext cx="42513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-122238" y="4729163"/>
            <a:ext cx="95424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002060"/>
                </a:solidFill>
              </a:rPr>
              <a:t>After harvest, hop seeds are dormant and remain so </a:t>
            </a:r>
          </a:p>
          <a:p>
            <a:pPr algn="ctr"/>
            <a:r>
              <a:rPr lang="en-US" altLang="en-US">
                <a:solidFill>
                  <a:srgbClr val="002060"/>
                </a:solidFill>
              </a:rPr>
              <a:t>until they have been subjected to a cold and wet treatment for six weeks,</a:t>
            </a:r>
          </a:p>
          <a:p>
            <a:pPr algn="ctr"/>
            <a:r>
              <a:rPr lang="en-US" altLang="en-US">
                <a:solidFill>
                  <a:srgbClr val="002060"/>
                </a:solidFill>
              </a:rPr>
              <a:t>only then will they germinate.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49525" y="4287838"/>
            <a:ext cx="390048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8580" tIns="34290" rIns="68580" bIns="3429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50" kern="0" dirty="0"/>
              <a:t>GERMINATED SEEDS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1085851"/>
            <a:ext cx="5965313" cy="443141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B050"/>
                </a:solidFill>
                <a:ea typeface="+mj-ea"/>
              </a:rPr>
              <a:t>Seedlings in Greenhouse</a:t>
            </a:r>
          </a:p>
        </p:txBody>
      </p:sp>
      <p:pic>
        <p:nvPicPr>
          <p:cNvPr id="45058" name="Picture 2" descr="S:\GeneP Data\Excel\Variety information\Varieties\20 +\2 Seedlings Pre-Inoculation Stage\Seedlin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9775" y="1720850"/>
            <a:ext cx="507682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594" y="971551"/>
            <a:ext cx="4841906" cy="46566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ea typeface="+mj-ea"/>
              </a:rPr>
              <a:t>Screening for Hop Powdery Mildew</a:t>
            </a:r>
          </a:p>
        </p:txBody>
      </p:sp>
      <p:pic>
        <p:nvPicPr>
          <p:cNvPr id="46082" name="Picture 2" descr="S:\GeneP Data\Excel\Variety information\Varieties\20 +\3 Seedlings Inoculation Stage\SV301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9425" y="1550988"/>
            <a:ext cx="5534025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1085851"/>
            <a:ext cx="5829300" cy="46566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ea typeface="+mj-ea"/>
              </a:rPr>
              <a:t>HPM Resistant and Sensitive</a:t>
            </a:r>
          </a:p>
        </p:txBody>
      </p:sp>
      <p:pic>
        <p:nvPicPr>
          <p:cNvPr id="47106" name="Picture 2" descr="S:\GeneP Data\Excel\Variety information\Varieties\20 +\4 HPM Screening\HPM Screeni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1225" y="1739900"/>
            <a:ext cx="4662488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79208" y="2501901"/>
            <a:ext cx="5829301" cy="61641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dirty="0">
                <a:ea typeface="+mj-ea"/>
              </a:rPr>
              <a:t/>
            </a:r>
            <a:br>
              <a:rPr lang="en-US" dirty="0">
                <a:ea typeface="+mj-ea"/>
              </a:rPr>
            </a:b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dirty="0">
                <a:ea typeface="+mj-ea"/>
              </a:rPr>
              <a:t/>
            </a:r>
            <a:br>
              <a:rPr lang="en-US" dirty="0">
                <a:ea typeface="+mj-ea"/>
              </a:rPr>
            </a:b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dirty="0" smtClean="0">
                <a:ea typeface="+mj-ea"/>
              </a:rPr>
              <a:t>R</a:t>
            </a:r>
            <a:br>
              <a:rPr lang="en-US" dirty="0" smtClean="0">
                <a:ea typeface="+mj-ea"/>
              </a:rPr>
            </a:br>
            <a:r>
              <a:rPr lang="en-US" dirty="0">
                <a:ea typeface="+mj-ea"/>
              </a:rPr>
              <a:t/>
            </a:r>
            <a:br>
              <a:rPr lang="en-US" dirty="0">
                <a:ea typeface="+mj-ea"/>
              </a:rPr>
            </a:b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dirty="0">
                <a:ea typeface="+mj-ea"/>
              </a:rPr>
              <a:t/>
            </a:r>
            <a:br>
              <a:rPr lang="en-US" dirty="0">
                <a:ea typeface="+mj-ea"/>
              </a:rPr>
            </a:br>
            <a:r>
              <a:rPr lang="en-US" dirty="0" smtClean="0">
                <a:ea typeface="+mj-ea"/>
              </a:rPr>
              <a:t/>
            </a:r>
            <a:br>
              <a:rPr lang="en-US" dirty="0" smtClean="0">
                <a:ea typeface="+mj-ea"/>
              </a:rPr>
            </a:br>
            <a:r>
              <a:rPr lang="en-US" sz="3100" b="0" dirty="0">
                <a:ea typeface="+mj-ea"/>
              </a:rPr>
              <a:t>Review of Plant Breeding and Variety Development </a:t>
            </a:r>
            <a:r>
              <a:rPr lang="en-US" sz="3100" b="0" dirty="0" smtClean="0">
                <a:ea typeface="+mj-ea"/>
              </a:rPr>
              <a:t>of </a:t>
            </a:r>
            <a:r>
              <a:rPr lang="en-US" sz="3100" b="0" dirty="0">
                <a:ea typeface="+mj-ea"/>
              </a:rPr>
              <a:t>Hops</a:t>
            </a:r>
          </a:p>
        </p:txBody>
      </p:sp>
      <p:sp>
        <p:nvSpPr>
          <p:cNvPr id="28674" name="Text Box 5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1371600"/>
            <a:ext cx="4800600" cy="409575"/>
          </a:xfrm>
        </p:spPr>
        <p:txBody>
          <a:bodyPr lIns="0" tIns="0" rIns="0" bIns="0" anchor="ctr">
            <a:spAutoFit/>
          </a:bodyPr>
          <a:lstStyle/>
          <a:p>
            <a:pPr marR="0" algn="ctr">
              <a:lnSpc>
                <a:spcPct val="95000"/>
              </a:lnSpc>
            </a:pPr>
            <a:r>
              <a:rPr lang="en-US" sz="2800" b="0" smtClean="0">
                <a:latin typeface="Gotham Medium"/>
                <a:ea typeface="Gotham Medium"/>
                <a:cs typeface="Gotham Medium"/>
              </a:rPr>
              <a:t>From Field to Brew: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990600" y="3078179"/>
            <a:ext cx="2691832" cy="35046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867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552825"/>
            <a:ext cx="2576513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3028" y="931815"/>
            <a:ext cx="5943143" cy="46566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B050"/>
                </a:solidFill>
                <a:ea typeface="+mj-ea"/>
              </a:rPr>
              <a:t>Hop Seedlings on High Density Short Trellis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97025" y="4624388"/>
            <a:ext cx="5829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8580" tIns="34290" rIns="68580" bIns="3429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8000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500" b="0" kern="0" dirty="0">
                <a:solidFill>
                  <a:schemeClr val="tx1"/>
                </a:solidFill>
              </a:rPr>
              <a:t>Evaluation of Many Seedling Genotypes as Single Plants for One Year on Low Trellis and Three Years on High Trellis</a:t>
            </a:r>
          </a:p>
        </p:txBody>
      </p:sp>
      <p:pic>
        <p:nvPicPr>
          <p:cNvPr id="4813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9163" y="1397000"/>
            <a:ext cx="4645025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1" y="1054164"/>
            <a:ext cx="3033266" cy="46566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ea typeface="+mj-ea"/>
              </a:rPr>
              <a:t>HBC Typical Year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1325563" y="2460625"/>
            <a:ext cx="6102350" cy="3136900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en-US" altLang="en-US" sz="1500" dirty="0"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en-US" altLang="en-US" sz="1500" dirty="0"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1500" dirty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50 crosses (families)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1500" dirty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25,000 genotypes screened for HPM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1500" dirty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10,000 genotypes planted to the field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1500" dirty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3,000 genotypes on tall trellis for year 1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1500" dirty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3,000 genotypes on tall trellis for year 2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1500" dirty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3,000 genotypes on tall trellis for year 3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1500" dirty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30-40 genotypes advanced to advanced plots (7-30 plants)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1500" dirty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0 – 5 genotypes selected for elite plots (1 acre)</a:t>
            </a:r>
          </a:p>
        </p:txBody>
      </p:sp>
      <p:sp>
        <p:nvSpPr>
          <p:cNvPr id="49155" name="Rectangle 7"/>
          <p:cNvSpPr>
            <a:spLocks noChangeArrowheads="1"/>
          </p:cNvSpPr>
          <p:nvPr/>
        </p:nvSpPr>
        <p:spPr bwMode="auto">
          <a:xfrm>
            <a:off x="4629150" y="1028700"/>
            <a:ext cx="3143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 sz="2700">
              <a:solidFill>
                <a:schemeClr val="tx2"/>
              </a:solidFill>
            </a:endParaRPr>
          </a:p>
        </p:txBody>
      </p:sp>
      <p:pic>
        <p:nvPicPr>
          <p:cNvPr id="49156" name="Picture 7" descr="IMG_00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048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1311275" y="1885950"/>
            <a:ext cx="320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/>
              <a:t>Typically evaluating 35,000  genotypes in any given year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697" y="1085851"/>
            <a:ext cx="5780639" cy="46566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B050"/>
                </a:solidFill>
                <a:ea typeface="+mj-ea"/>
              </a:rPr>
              <a:t>Time Frame for New Variety Development</a:t>
            </a:r>
          </a:p>
        </p:txBody>
      </p:sp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539875" y="1949450"/>
            <a:ext cx="671195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>
                <a:solidFill>
                  <a:srgbClr val="002060"/>
                </a:solidFill>
              </a:rPr>
              <a:t>Year 	    1		Cross pollination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>
                <a:solidFill>
                  <a:srgbClr val="002060"/>
                </a:solidFill>
              </a:rPr>
              <a:t>Year        2               Short trellis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>
                <a:solidFill>
                  <a:srgbClr val="002060"/>
                </a:solidFill>
              </a:rPr>
              <a:t>Years 	  3-5		Evaluation of single plants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>
                <a:solidFill>
                  <a:srgbClr val="002060"/>
                </a:solidFill>
              </a:rPr>
              <a:t>Years 	  6-8		Multiple plant trial (growing/brewing) 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>
                <a:solidFill>
                  <a:srgbClr val="002060"/>
                </a:solidFill>
              </a:rPr>
              <a:t>Years 	  9-11		One-acre trial (growing/brewing) 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>
                <a:solidFill>
                  <a:srgbClr val="002060"/>
                </a:solidFill>
              </a:rPr>
              <a:t>Years 	12-14		20+ acre trial (growing/brewing) 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>
                <a:solidFill>
                  <a:srgbClr val="002060"/>
                </a:solidFill>
              </a:rPr>
              <a:t>Year  	  15		Commercial acreage expansion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en-US" altLang="en-US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en-US" altLang="en-US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en-US" altLang="en-US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en-US" altLang="en-US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altLang="en-US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1129" y="1077224"/>
            <a:ext cx="3319013" cy="128102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Field Selection: Observation/Phenotyping</a:t>
            </a:r>
            <a:endParaRPr lang="en-US" dirty="0">
              <a:ea typeface="+mj-e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419600" y="5354638"/>
            <a:ext cx="3975100" cy="914400"/>
          </a:xfrm>
        </p:spPr>
        <p:txBody>
          <a:bodyPr>
            <a:normAutofit fontScale="25000" lnSpcReduction="20000"/>
          </a:bodyPr>
          <a:lstStyle/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Plant Vigor and General Fitness</a:t>
            </a:r>
          </a:p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Cone Density</a:t>
            </a:r>
          </a:p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Internode Distance</a:t>
            </a:r>
          </a:p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Lateral Morphology </a:t>
            </a:r>
          </a:p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% of flowering lateral bud break</a:t>
            </a:r>
          </a:p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Leaf Morphology (Leaf/Cone Ratio)</a:t>
            </a:r>
          </a:p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Diameter of Bine</a:t>
            </a:r>
          </a:p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+mn-ea"/>
              </a:rPr>
              <a:t>Aroma</a:t>
            </a:r>
          </a:p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>
              <a:ea typeface="+mn-ea"/>
            </a:endParaRPr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endParaRPr lang="en-US" dirty="0" smtClean="0">
              <a:ea typeface="+mn-ea"/>
            </a:endParaRPr>
          </a:p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>
              <a:ea typeface="+mn-ea"/>
            </a:endParaRPr>
          </a:p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>
              <a:ea typeface="+mn-ea"/>
            </a:endParaRPr>
          </a:p>
          <a:p>
            <a:pPr marL="214313" indent="-214313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ea typeface="+mn-ea"/>
            </a:endParaRPr>
          </a:p>
        </p:txBody>
      </p:sp>
      <p:pic>
        <p:nvPicPr>
          <p:cNvPr id="5222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0988" y="1077913"/>
            <a:ext cx="3576637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1425356" y="1200151"/>
            <a:ext cx="6512407" cy="46566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B050"/>
                </a:solidFill>
                <a:ea typeface="+mj-ea"/>
              </a:rPr>
              <a:t>Objective Traits of Importance and Observed Value Range </a:t>
            </a:r>
          </a:p>
        </p:txBody>
      </p:sp>
      <p:sp>
        <p:nvSpPr>
          <p:cNvPr id="5325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897063" y="2006600"/>
            <a:ext cx="5349875" cy="2743200"/>
          </a:xfrm>
        </p:spPr>
        <p:txBody>
          <a:bodyPr/>
          <a:lstStyle/>
          <a:p>
            <a:pPr marL="0" indent="0"/>
            <a:r>
              <a:rPr lang="en-US" altLang="en-US" sz="1800" smtClean="0">
                <a:latin typeface="Gotham Book"/>
                <a:cs typeface="Gotham Book"/>
              </a:rPr>
              <a:t>Alpha Acids 			  0.1 – 22.0 %</a:t>
            </a:r>
          </a:p>
          <a:p>
            <a:pPr marL="0" indent="0"/>
            <a:r>
              <a:rPr lang="en-US" altLang="en-US" sz="1800" smtClean="0">
                <a:latin typeface="Gotham Book"/>
                <a:cs typeface="Gotham Book"/>
              </a:rPr>
              <a:t>Beta Acids 			  1.9 – 17.0 %</a:t>
            </a:r>
          </a:p>
          <a:p>
            <a:pPr marL="0" indent="0"/>
            <a:r>
              <a:rPr lang="en-US" altLang="en-US" sz="1800" smtClean="0">
                <a:latin typeface="Gotham Book"/>
                <a:cs typeface="Gotham Book"/>
              </a:rPr>
              <a:t>Cohumulone 			11.0 – 57.0 %</a:t>
            </a:r>
          </a:p>
          <a:p>
            <a:pPr marL="0" indent="0"/>
            <a:r>
              <a:rPr lang="en-US" altLang="en-US" sz="1800" smtClean="0">
                <a:latin typeface="Gotham Book"/>
                <a:cs typeface="Gotham Book"/>
              </a:rPr>
              <a:t>Total Oils 			  0.1 – 4.0 %</a:t>
            </a:r>
          </a:p>
          <a:p>
            <a:pPr marL="0" indent="0"/>
            <a:r>
              <a:rPr lang="en-US" altLang="en-US" sz="1800" smtClean="0">
                <a:latin typeface="Gotham Book"/>
                <a:cs typeface="Gotham Book"/>
              </a:rPr>
              <a:t>Storage Stability (loss) 	10.0 – 60.0 %</a:t>
            </a:r>
          </a:p>
          <a:p>
            <a:pPr marL="0" indent="0"/>
            <a:r>
              <a:rPr lang="en-US" altLang="en-US" sz="1800" smtClean="0">
                <a:latin typeface="Gotham Book"/>
                <a:cs typeface="Gotham Book"/>
              </a:rPr>
              <a:t>Yield  (lbs/acre) 		 200 – 4000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err="1" smtClean="0">
                <a:latin typeface="+mj-lt"/>
                <a:ea typeface="+mj-ea"/>
              </a:rPr>
              <a:t>BrewHouse</a:t>
            </a:r>
            <a:endParaRPr lang="en-US" dirty="0">
              <a:latin typeface="+mj-lt"/>
              <a:ea typeface="+mj-ea"/>
            </a:endParaRPr>
          </a:p>
        </p:txBody>
      </p:sp>
      <p:sp>
        <p:nvSpPr>
          <p:cNvPr id="5427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i="1" smtClean="0">
              <a:latin typeface="Arial" charset="0"/>
              <a:cs typeface="Arial" charset="0"/>
            </a:endParaRPr>
          </a:p>
        </p:txBody>
      </p:sp>
      <p:pic>
        <p:nvPicPr>
          <p:cNvPr id="54275" name="Picture 2" descr="C:\Users\virgil.mcdonald\Pictures\Virgil\IMG_17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9200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err="1" smtClean="0">
                <a:latin typeface="+mj-lt"/>
                <a:ea typeface="+mj-ea"/>
              </a:rPr>
              <a:t>Winbrew</a:t>
            </a:r>
            <a:endParaRPr lang="en-US" dirty="0">
              <a:latin typeface="+mj-lt"/>
              <a:ea typeface="+mj-ea"/>
            </a:endParaRPr>
          </a:p>
        </p:txBody>
      </p:sp>
      <p:sp>
        <p:nvSpPr>
          <p:cNvPr id="5529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smtClean="0">
              <a:latin typeface="Arial" charset="0"/>
              <a:cs typeface="Arial" charset="0"/>
            </a:endParaRPr>
          </a:p>
        </p:txBody>
      </p:sp>
      <p:pic>
        <p:nvPicPr>
          <p:cNvPr id="55299" name="Picture 3" descr="C:\Users\virgil.mcdonald\AppData\Local\Microsoft\Windows\Temporary Internet Files\Content.Outlook\50TLCLKG\IMG_16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95400"/>
            <a:ext cx="800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+mj-ea"/>
              </a:rPr>
              <a:t>Cellar</a:t>
            </a:r>
            <a:endParaRPr lang="en-US" dirty="0">
              <a:latin typeface="+mj-lt"/>
              <a:ea typeface="+mj-ea"/>
            </a:endParaRPr>
          </a:p>
        </p:txBody>
      </p:sp>
      <p:sp>
        <p:nvSpPr>
          <p:cNvPr id="5632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smtClean="0">
              <a:latin typeface="Arial" charset="0"/>
              <a:cs typeface="Arial" charset="0"/>
            </a:endParaRPr>
          </a:p>
        </p:txBody>
      </p:sp>
      <p:pic>
        <p:nvPicPr>
          <p:cNvPr id="56323" name="Picture 2" descr="C:\Users\virgil.mcdonald\Pictures\Virgil\IMG_18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19200"/>
            <a:ext cx="7900988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+mj-ea"/>
              </a:rPr>
              <a:t>Tap Room</a:t>
            </a:r>
            <a:endParaRPr lang="en-US" dirty="0">
              <a:latin typeface="+mj-lt"/>
              <a:ea typeface="+mj-ea"/>
            </a:endParaRP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481138"/>
            <a:ext cx="6858000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B050"/>
                </a:solidFill>
                <a:ea typeface="+mj-ea"/>
              </a:rPr>
              <a:t>Sensory Panel: Blind Evaluation</a:t>
            </a:r>
            <a:endParaRPr lang="en-US" dirty="0">
              <a:solidFill>
                <a:srgbClr val="00B050"/>
              </a:solidFill>
              <a:ea typeface="+mj-ea"/>
            </a:endParaRPr>
          </a:p>
        </p:txBody>
      </p:sp>
      <p:pic>
        <p:nvPicPr>
          <p:cNvPr id="58370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28650" y="2400300"/>
            <a:ext cx="3886200" cy="2914650"/>
          </a:xfrm>
        </p:spPr>
      </p:pic>
      <p:pic>
        <p:nvPicPr>
          <p:cNvPr id="5837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29150" y="2400300"/>
            <a:ext cx="3886200" cy="2914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Rectangle 5"/>
          <p:cNvSpPr>
            <a:spLocks noGrp="1"/>
          </p:cNvSpPr>
          <p:nvPr>
            <p:ph type="title"/>
          </p:nvPr>
        </p:nvSpPr>
        <p:spPr bwMode="auto">
          <a:xfrm>
            <a:off x="2000251" y="1344509"/>
            <a:ext cx="4000499" cy="465664"/>
          </a:xfrm>
          <a:extLst>
            <a:ext uri="{909E8E84-426E-40DD-AFC4-6F175D3DCCD1}"/>
            <a:ext uri="{91240B29-F687-4F45-9708-019B960494DF}"/>
          </a:extLst>
        </p:spPr>
        <p:txBody>
          <a:bodyPr wrap="square" lIns="68580" tIns="34290" rIns="68580" bIns="34290" numCol="1" anchorCtr="0" compatLnSpc="1">
            <a:prstTxWarp prst="textNoShape">
              <a:avLst/>
            </a:prstTxWarp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ea typeface="+mj-ea"/>
              </a:rPr>
              <a:t>Hop Breeding Company LLC (HBC)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74800" y="2343150"/>
            <a:ext cx="5692775" cy="3394075"/>
          </a:xfrm>
        </p:spPr>
        <p:txBody>
          <a:bodyPr>
            <a:normAutofit lnSpcReduction="1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1500" dirty="0">
                <a:ea typeface="+mn-ea"/>
              </a:rPr>
              <a:t>Joint venture between the hop breeding programs of John I. Haas, Inc. and Select Botanicals Group, LLC (formerly Yakima Chief Ranches).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sz="1500" dirty="0">
                <a:ea typeface="+mn-ea"/>
              </a:rPr>
              <a:t>Formed in 2002 with the goal of producing superior hop varieties with maximum efficiency through: consolidation of efforts and resources, elimination of redundancy, and sharing of knowledge and innovation.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1500" dirty="0">
                <a:ea typeface="+mn-ea"/>
              </a:rPr>
              <a:t>This pairing of two premier breeding programs combines over 40 years of breeding experience.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en-US" sz="1500" dirty="0">
                <a:ea typeface="+mn-ea"/>
              </a:rPr>
              <a:t>Focus is the development of premium hop varieties for all segments of the brewing industry, as well as, customized contract breeding for companies with specific needs.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en-US" sz="1500" dirty="0">
              <a:ea typeface="+mn-ea"/>
            </a:endParaRP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1028700"/>
            <a:ext cx="1096963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B050"/>
                </a:solidFill>
                <a:ea typeface="+mj-ea"/>
              </a:rPr>
              <a:t>Brewer Driven Operation</a:t>
            </a:r>
            <a:endParaRPr lang="en-US" dirty="0">
              <a:solidFill>
                <a:srgbClr val="00B050"/>
              </a:solidFill>
              <a:ea typeface="+mj-ea"/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Gotham Book"/>
                <a:cs typeface="Gotham Book"/>
              </a:rPr>
              <a:t>Brewer feedback and involvement is an absolute!</a:t>
            </a:r>
          </a:p>
          <a:p>
            <a:r>
              <a:rPr lang="en-US" smtClean="0">
                <a:latin typeface="Gotham Book"/>
                <a:cs typeface="Gotham Book"/>
              </a:rPr>
              <a:t>Development of New and Novel Hop Derived Flavors</a:t>
            </a:r>
          </a:p>
          <a:p>
            <a:r>
              <a:rPr lang="en-US" smtClean="0">
                <a:latin typeface="Gotham Book"/>
                <a:cs typeface="Gotham Book"/>
              </a:rPr>
              <a:t>Improve efficiency of traditional hop flavor profiles</a:t>
            </a:r>
          </a:p>
          <a:p>
            <a:r>
              <a:rPr lang="en-US" smtClean="0">
                <a:latin typeface="Gotham Book"/>
                <a:cs typeface="Gotham Book"/>
              </a:rPr>
              <a:t>Improve production efficiency of hop resins</a:t>
            </a:r>
          </a:p>
          <a:p>
            <a:r>
              <a:rPr lang="en-US" smtClean="0">
                <a:latin typeface="Gotham Book"/>
                <a:cs typeface="Gotham Book"/>
              </a:rPr>
              <a:t>Brewer demand drives every part of the process!!!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37769"/>
            <a:ext cx="6515100" cy="8001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dirty="0" smtClean="0">
                <a:effectLst/>
                <a:ea typeface="+mj-ea"/>
              </a:rPr>
              <a:t>HBC </a:t>
            </a:r>
            <a:r>
              <a:rPr lang="en-US" altLang="en-US" sz="3200" dirty="0" smtClean="0">
                <a:ea typeface="+mj-ea"/>
              </a:rPr>
              <a:t>Cultivars and New Varieties</a:t>
            </a:r>
            <a:endParaRPr lang="en-US" sz="3200" dirty="0">
              <a:ea typeface="+mj-e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439863"/>
          <a:ext cx="8077200" cy="457993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1767"/>
                <a:gridCol w="793297"/>
                <a:gridCol w="770915"/>
                <a:gridCol w="1253359"/>
                <a:gridCol w="1253359"/>
                <a:gridCol w="974834"/>
                <a:gridCol w="1949669"/>
              </a:tblGrid>
              <a:tr h="718272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500" dirty="0" smtClean="0"/>
                        <a:t>   I. D.	</a:t>
                      </a:r>
                      <a:endParaRPr lang="en-US" sz="1500" dirty="0"/>
                    </a:p>
                  </a:txBody>
                  <a:tcPr marL="68580" marR="68580" marT="34291" marB="3429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en-US" sz="1500" dirty="0" smtClean="0"/>
                        <a:t>Acres    </a:t>
                      </a:r>
                    </a:p>
                    <a:p>
                      <a:pPr algn="ctr"/>
                      <a:r>
                        <a:rPr lang="en-US" altLang="en-US" sz="1500" dirty="0" smtClean="0"/>
                        <a:t>  2015   2016              </a:t>
                      </a:r>
                      <a:endParaRPr lang="en-US" sz="1500" dirty="0"/>
                    </a:p>
                  </a:txBody>
                  <a:tcPr marL="68580" marR="68580" marT="34291" marB="34291"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0" marB="4571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en-US" sz="1500" dirty="0" smtClean="0"/>
                        <a:t> Production (</a:t>
                      </a:r>
                      <a:r>
                        <a:rPr lang="en-US" altLang="en-US" sz="1500" dirty="0" err="1" smtClean="0"/>
                        <a:t>lbs</a:t>
                      </a:r>
                      <a:r>
                        <a:rPr lang="en-US" altLang="en-US" sz="1500" dirty="0" smtClean="0"/>
                        <a:t>)       2015             2016</a:t>
                      </a:r>
                      <a:endParaRPr lang="en-US" sz="1500" dirty="0"/>
                    </a:p>
                  </a:txBody>
                  <a:tcPr marL="68580" marR="68580" marT="34291" marB="3429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500" dirty="0" smtClean="0"/>
                        <a:t>Alpha (%)</a:t>
                      </a:r>
                      <a:endParaRPr lang="en-US" sz="15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500" dirty="0" smtClean="0"/>
                        <a:t>Beer</a:t>
                      </a:r>
                      <a:r>
                        <a:rPr lang="en-US" altLang="en-US" sz="1500" baseline="0" dirty="0" smtClean="0"/>
                        <a:t> </a:t>
                      </a:r>
                      <a:r>
                        <a:rPr lang="en-US" altLang="en-US" sz="1500" dirty="0" smtClean="0"/>
                        <a:t>Flavor</a:t>
                      </a:r>
                      <a:r>
                        <a:rPr lang="en-US" altLang="en-US" sz="1500" baseline="0" dirty="0" smtClean="0"/>
                        <a:t> </a:t>
                      </a:r>
                      <a:r>
                        <a:rPr lang="en-US" altLang="en-US" sz="1500" dirty="0" smtClean="0"/>
                        <a:t>Descriptors</a:t>
                      </a:r>
                      <a:endParaRPr lang="en-US" sz="1500" dirty="0"/>
                    </a:p>
                  </a:txBody>
                  <a:tcPr marL="68580" marR="68580" marT="34291" marB="34291"/>
                </a:tc>
              </a:tr>
              <a:tr h="471594"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Citra</a:t>
                      </a:r>
                      <a:r>
                        <a:rPr lang="en-US" altLang="en-US" sz="1400" baseline="30000" dirty="0" smtClean="0">
                          <a:sym typeface="Symbol" panose="05050102010706020507" pitchFamily="18" charset="2"/>
                        </a:rPr>
                        <a:t></a:t>
                      </a:r>
                      <a:endParaRPr lang="en-US" sz="1400" baseline="300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3,055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4,740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4,490,000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6,900,000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11 – 13 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strong citrus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</a:tr>
              <a:tr h="4938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/>
                        <a:t>Mosaic</a:t>
                      </a:r>
                      <a:r>
                        <a:rPr lang="en-US" altLang="en-US" sz="1400" baseline="30000" dirty="0" smtClean="0">
                          <a:sym typeface="Symbol" panose="05050102010706020507" pitchFamily="18" charset="2"/>
                        </a:rPr>
                        <a:t></a:t>
                      </a:r>
                      <a:endParaRPr lang="en-US" sz="1400" baseline="30000" dirty="0" smtClean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1,769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2,742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3,636,400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5,600,000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10 – 12 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citrus/tropical fruit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</a:tr>
              <a:tr h="471594"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Ekuanot™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390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1,038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780,000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chemeClr val="tx1"/>
                          </a:solidFill>
                        </a:rPr>
                        <a:t>1,700,000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13 – 15 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spice/tropical fruit 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</a:tr>
              <a:tr h="4938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/>
                        <a:t>Loral™	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197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69,000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chemeClr val="tx1"/>
                          </a:solidFill>
                        </a:rPr>
                        <a:t>298,000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10 – 12 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floral/fruit/citrus 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</a:tr>
              <a:tr h="4938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/>
                        <a:t>431	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50,000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80,000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14 – 16 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herbal/fruity/earthy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</a:tr>
              <a:tr h="4715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438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15-16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Trop</a:t>
                      </a:r>
                      <a:r>
                        <a:rPr lang="en-US" sz="1400" baseline="0" dirty="0" smtClean="0"/>
                        <a:t> fruit/wood/U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</a:tr>
              <a:tr h="4938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/>
                        <a:t>472	                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11,500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31,000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10 – 12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/>
                        <a:t>bourbon/coconut/U </a:t>
                      </a:r>
                      <a:endParaRPr lang="en-US" sz="1400" dirty="0"/>
                    </a:p>
                  </a:txBody>
                  <a:tcPr marL="68580" marR="68580" marT="34291" marB="34291"/>
                </a:tc>
              </a:tr>
              <a:tr h="4715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/>
                        <a:t>682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288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141,000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454,000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18 – 20  </a:t>
                      </a:r>
                    </a:p>
                  </a:txBody>
                  <a:tcPr marL="68580" marR="68580" marT="34291" marB="3429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/>
                        <a:t>earthy </a:t>
                      </a:r>
                      <a:endParaRPr lang="en-US" sz="1400" dirty="0" smtClean="0"/>
                    </a:p>
                  </a:txBody>
                  <a:tcPr marL="68580" marR="68580" marT="34291" marB="34291"/>
                </a:tc>
              </a:tr>
            </a:tbl>
          </a:graphicData>
        </a:graphic>
      </p:graphicFrame>
      <p:sp>
        <p:nvSpPr>
          <p:cNvPr id="12371" name="Rectangle 1"/>
          <p:cNvSpPr>
            <a:spLocks noChangeArrowheads="1"/>
          </p:cNvSpPr>
          <p:nvPr/>
        </p:nvSpPr>
        <p:spPr bwMode="auto">
          <a:xfrm>
            <a:off x="1314450" y="438150"/>
            <a:ext cx="657225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1350" dirty="0">
                <a:solidFill>
                  <a:schemeClr val="tx1"/>
                </a:solidFill>
                <a:latin typeface="Arial" panose="020B0604020202020204" pitchFamily="34" charset="0"/>
                <a:cs typeface="+mn-cs"/>
              </a:rPr>
              <a:t>	</a:t>
            </a:r>
          </a:p>
          <a:p>
            <a:pPr fontAlgn="auto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en-US" sz="1350" dirty="0">
              <a:solidFill>
                <a:schemeClr val="tx1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Lucida Sans" pitchFamily="34" charset="0"/>
              </a:rPr>
              <a:t>Questions</a:t>
            </a:r>
            <a:endParaRPr lang="en-US" smtClean="0"/>
          </a:p>
        </p:txBody>
      </p:sp>
      <p:pic>
        <p:nvPicPr>
          <p:cNvPr id="61442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86400" y="1143000"/>
            <a:ext cx="2714625" cy="5578475"/>
          </a:xfrm>
        </p:spPr>
      </p:pic>
      <p:pic>
        <p:nvPicPr>
          <p:cNvPr id="61443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752600"/>
            <a:ext cx="4876800" cy="36576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+mj-ea"/>
              </a:rPr>
              <a:t>Thank You!</a:t>
            </a:r>
            <a:endParaRPr lang="en-US" dirty="0">
              <a:latin typeface="+mj-lt"/>
              <a:ea typeface="+mj-ea"/>
            </a:endParaRPr>
          </a:p>
        </p:txBody>
      </p:sp>
      <p:pic>
        <p:nvPicPr>
          <p:cNvPr id="62466" name="Picture 2" descr="C:\Users\virgil.mcdonald\Pictures\Pictures\Topaz Foa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76475" y="1481138"/>
            <a:ext cx="4591050" cy="4525962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4300" y="857250"/>
            <a:ext cx="4440238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2743200" y="686872"/>
            <a:ext cx="4364981" cy="465664"/>
          </a:xfrm>
        </p:spPr>
        <p:txBody>
          <a:bodyPr lIns="0" tIns="0" rIns="0" bIns="0" rtlCol="0"/>
          <a:lstStyle/>
          <a:p>
            <a:pPr algn="l" fontAlgn="auto">
              <a:lnSpc>
                <a:spcPct val="95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ea typeface="+mj-ea"/>
              </a:rPr>
              <a:t>Hop Variety Development</a:t>
            </a:r>
          </a:p>
        </p:txBody>
      </p:sp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8463" y="1663700"/>
            <a:ext cx="568325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517650"/>
            <a:ext cx="5759450" cy="3762375"/>
          </a:xfrm>
        </p:spPr>
        <p:txBody>
          <a:bodyPr lIns="0" tIns="0" rIns="0" bIns="0" rtlCol="0">
            <a:normAutofit fontScale="92500" lnSpcReduction="20000"/>
          </a:bodyPr>
          <a:lstStyle/>
          <a:p>
            <a:pPr marL="307515" lvl="1" indent="-230369" algn="l" fontAlgn="auto">
              <a:lnSpc>
                <a:spcPct val="95000"/>
              </a:lnSpc>
              <a:spcBef>
                <a:spcPct val="0"/>
              </a:spcBef>
              <a:spcAft>
                <a:spcPts val="81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+mn-ea"/>
              </a:rPr>
              <a:t>Early in hops usage in brewing, it was recognized that hops provided a number of beneficial functionalities in beer.</a:t>
            </a:r>
            <a:endParaRPr lang="en-US" dirty="0">
              <a:ea typeface="+mn-ea"/>
            </a:endParaRPr>
          </a:p>
          <a:p>
            <a:pPr marL="577527" lvl="2" indent="-191795" algn="l" fontAlgn="auto">
              <a:lnSpc>
                <a:spcPct val="95000"/>
              </a:lnSpc>
              <a:spcBef>
                <a:spcPct val="0"/>
              </a:spcBef>
              <a:spcAft>
                <a:spcPts val="810"/>
              </a:spcAft>
              <a:buClr>
                <a:srgbClr val="000000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+mn-ea"/>
              </a:rPr>
              <a:t>Aroma characteristics</a:t>
            </a:r>
            <a:endParaRPr lang="en-US" sz="1500" dirty="0">
              <a:ea typeface="+mn-ea"/>
            </a:endParaRPr>
          </a:p>
          <a:p>
            <a:pPr marL="577527" lvl="2" indent="-191795" algn="l" fontAlgn="auto">
              <a:lnSpc>
                <a:spcPct val="95000"/>
              </a:lnSpc>
              <a:spcBef>
                <a:spcPct val="0"/>
              </a:spcBef>
              <a:spcAft>
                <a:spcPts val="810"/>
              </a:spcAft>
              <a:buClr>
                <a:srgbClr val="000000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+mn-ea"/>
              </a:rPr>
              <a:t>Bitterness</a:t>
            </a:r>
            <a:endParaRPr lang="en-US" sz="1500" dirty="0">
              <a:ea typeface="+mn-ea"/>
            </a:endParaRPr>
          </a:p>
          <a:p>
            <a:pPr marL="577527" lvl="2" indent="-191795" algn="l" fontAlgn="auto">
              <a:lnSpc>
                <a:spcPct val="95000"/>
              </a:lnSpc>
              <a:spcBef>
                <a:spcPct val="0"/>
              </a:spcBef>
              <a:spcAft>
                <a:spcPts val="810"/>
              </a:spcAft>
              <a:buClr>
                <a:srgbClr val="000000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+mn-ea"/>
              </a:rPr>
              <a:t>Foam enhancement</a:t>
            </a:r>
            <a:endParaRPr lang="en-US" sz="1500" dirty="0">
              <a:ea typeface="+mn-ea"/>
            </a:endParaRPr>
          </a:p>
          <a:p>
            <a:pPr marL="577527" lvl="2" indent="-191795" algn="l" fontAlgn="auto">
              <a:lnSpc>
                <a:spcPct val="95000"/>
              </a:lnSpc>
              <a:spcBef>
                <a:spcPct val="0"/>
              </a:spcBef>
              <a:spcAft>
                <a:spcPts val="810"/>
              </a:spcAft>
              <a:buClr>
                <a:srgbClr val="000000"/>
              </a:buClr>
              <a:buSzPct val="80000"/>
              <a:buFont typeface="Courier New" pitchFamily="49" charset="0"/>
              <a:buChar char="o"/>
              <a:defRPr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+mn-ea"/>
              </a:rPr>
              <a:t>Microbiological stability</a:t>
            </a:r>
            <a:endParaRPr lang="en-US" sz="1500" dirty="0">
              <a:ea typeface="+mn-ea"/>
            </a:endParaRPr>
          </a:p>
          <a:p>
            <a:pPr marL="307515" lvl="1" indent="-230369" algn="l" fontAlgn="auto">
              <a:lnSpc>
                <a:spcPct val="95000"/>
              </a:lnSpc>
              <a:spcBef>
                <a:spcPct val="0"/>
              </a:spcBef>
              <a:spcAft>
                <a:spcPts val="81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+mn-ea"/>
              </a:rPr>
              <a:t>Hops were probably initially selected for their aroma characteristics without regard to bitterness, i.e. all hops were aroma hops.</a:t>
            </a:r>
            <a:endParaRPr lang="en-US" dirty="0">
              <a:ea typeface="+mn-ea"/>
            </a:endParaRPr>
          </a:p>
          <a:p>
            <a:pPr marL="307515" lvl="1" indent="-230369" algn="l" fontAlgn="auto">
              <a:lnSpc>
                <a:spcPct val="95000"/>
              </a:lnSpc>
              <a:spcBef>
                <a:spcPct val="0"/>
              </a:spcBef>
              <a:spcAft>
                <a:spcPts val="81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+mn-ea"/>
              </a:rPr>
              <a:t>Brewing knowledge and the application of hops has progressively advanced over time. Hops being selected for their brewing purpose; bitter, aroma and flavor.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971551"/>
            <a:ext cx="3028950" cy="46566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ea typeface="+mj-ea"/>
              </a:rPr>
              <a:t>Female Flowers</a:t>
            </a:r>
          </a:p>
        </p:txBody>
      </p:sp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0" y="1493838"/>
            <a:ext cx="6551613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971551"/>
            <a:ext cx="2571750" cy="46566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ea typeface="+mj-ea"/>
              </a:rPr>
              <a:t>Female Flowers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4300" y="1493838"/>
            <a:ext cx="60912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971551"/>
            <a:ext cx="4273898" cy="46566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ea typeface="+mj-ea"/>
              </a:rPr>
              <a:t>Male Flowers</a:t>
            </a:r>
          </a:p>
        </p:txBody>
      </p:sp>
      <p:pic>
        <p:nvPicPr>
          <p:cNvPr id="3481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4300" y="1550988"/>
            <a:ext cx="611187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1085851"/>
            <a:ext cx="2743200" cy="46566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B050"/>
                </a:solidFill>
                <a:ea typeface="+mj-ea"/>
              </a:rPr>
              <a:t>Male Flowers</a:t>
            </a:r>
          </a:p>
        </p:txBody>
      </p:sp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1313" y="1835150"/>
            <a:ext cx="30337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7613" y="1835150"/>
            <a:ext cx="24987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502" y="1143001"/>
            <a:ext cx="6000064" cy="46566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rgbClr val="00B050"/>
                </a:solidFill>
                <a:ea typeface="+mj-ea"/>
              </a:rPr>
              <a:t>Breeding Objectives</a:t>
            </a:r>
            <a:endParaRPr lang="en-US" sz="2400" dirty="0">
              <a:solidFill>
                <a:srgbClr val="00B050"/>
              </a:solidFill>
              <a:ea typeface="+mj-ea"/>
            </a:endParaRP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352675" y="2057400"/>
            <a:ext cx="5133975" cy="37719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1500" smtClean="0">
                <a:latin typeface="Gotham Book"/>
                <a:cs typeface="Gotham Book"/>
              </a:rPr>
              <a:t>Disease tolerance</a:t>
            </a:r>
          </a:p>
          <a:p>
            <a:pPr>
              <a:buFont typeface="Arial" charset="0"/>
              <a:buChar char="•"/>
            </a:pPr>
            <a:r>
              <a:rPr lang="en-US" sz="1500" smtClean="0">
                <a:latin typeface="Gotham Book"/>
                <a:cs typeface="Gotham Book"/>
              </a:rPr>
              <a:t>Yield</a:t>
            </a:r>
          </a:p>
          <a:p>
            <a:pPr>
              <a:buFont typeface="Arial" charset="0"/>
              <a:buChar char="•"/>
            </a:pPr>
            <a:r>
              <a:rPr lang="en-US" sz="1500" smtClean="0">
                <a:latin typeface="Gotham Book"/>
                <a:cs typeface="Gotham Book"/>
              </a:rPr>
              <a:t>Alpha-acids</a:t>
            </a:r>
          </a:p>
          <a:p>
            <a:pPr>
              <a:buFont typeface="Arial" charset="0"/>
              <a:buChar char="•"/>
            </a:pPr>
            <a:r>
              <a:rPr lang="en-US" sz="1500" smtClean="0">
                <a:latin typeface="Gotham Book"/>
                <a:cs typeface="Gotham Book"/>
              </a:rPr>
              <a:t>Beta-acids</a:t>
            </a:r>
          </a:p>
          <a:p>
            <a:pPr>
              <a:buFont typeface="Arial" charset="0"/>
              <a:buChar char="•"/>
            </a:pPr>
            <a:r>
              <a:rPr lang="en-US" sz="1500" smtClean="0">
                <a:latin typeface="Gotham Book"/>
                <a:cs typeface="Gotham Book"/>
              </a:rPr>
              <a:t>Cohumulone</a:t>
            </a:r>
          </a:p>
          <a:p>
            <a:pPr>
              <a:buFont typeface="Arial" charset="0"/>
              <a:buChar char="•"/>
            </a:pPr>
            <a:r>
              <a:rPr lang="en-US" sz="1500" smtClean="0">
                <a:latin typeface="Gotham Book"/>
                <a:cs typeface="Gotham Book"/>
              </a:rPr>
              <a:t>Storage of Alpha-acids</a:t>
            </a:r>
          </a:p>
          <a:p>
            <a:pPr>
              <a:buFont typeface="Arial" charset="0"/>
              <a:buChar char="•"/>
            </a:pPr>
            <a:r>
              <a:rPr lang="en-US" sz="1500" smtClean="0">
                <a:latin typeface="Gotham Book"/>
                <a:cs typeface="Gotham Book"/>
              </a:rPr>
              <a:t>Total oil</a:t>
            </a:r>
          </a:p>
          <a:p>
            <a:pPr>
              <a:buFont typeface="Arial" charset="0"/>
              <a:buChar char="•"/>
            </a:pPr>
            <a:r>
              <a:rPr lang="en-US" sz="1500" smtClean="0">
                <a:latin typeface="Gotham Book"/>
                <a:cs typeface="Gotham Book"/>
              </a:rPr>
              <a:t>Aroma </a:t>
            </a:r>
          </a:p>
          <a:p>
            <a:pPr>
              <a:buFont typeface="Arial" charset="0"/>
              <a:buChar char="•"/>
            </a:pPr>
            <a:r>
              <a:rPr lang="en-US" sz="1500" smtClean="0">
                <a:latin typeface="Gotham Book"/>
                <a:cs typeface="Gotham Book"/>
              </a:rPr>
              <a:t>Beer Flavor </a:t>
            </a:r>
          </a:p>
          <a:p>
            <a:pPr>
              <a:buFont typeface="Arial" charset="0"/>
              <a:buChar char="•"/>
            </a:pPr>
            <a:r>
              <a:rPr lang="en-US" sz="1500" smtClean="0">
                <a:latin typeface="Gotham Book"/>
                <a:cs typeface="Gotham Book"/>
              </a:rPr>
              <a:t>Harvest Maturity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aslogoTemplat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F9E08A0419414FAA0892F9A9BA2759" ma:contentTypeVersion="0" ma:contentTypeDescription="Create a new document." ma:contentTypeScope="" ma:versionID="07d48c061b27bf247f27c84f2c18bc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C7F23B-F2D8-428C-8DCF-3A61FD299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A75FA3-69D1-4DD2-B382-DAA19D4E36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EE982A4-02C8-48B6-960C-CFAFD987EE17}">
  <ds:schemaRefs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6110</TotalTime>
  <Words>558</Words>
  <Application>Microsoft Office PowerPoint</Application>
  <PresentationFormat>On-screen Show (4:3)</PresentationFormat>
  <Paragraphs>141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Design Template</vt:lpstr>
      </vt:variant>
      <vt:variant>
        <vt:i4>13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Lucida Sans Unicode</vt:lpstr>
      <vt:lpstr>Arial</vt:lpstr>
      <vt:lpstr>Gotham Medium</vt:lpstr>
      <vt:lpstr>Gotham Book</vt:lpstr>
      <vt:lpstr>Wingdings 3</vt:lpstr>
      <vt:lpstr>Verdana</vt:lpstr>
      <vt:lpstr>Wingdings 2</vt:lpstr>
      <vt:lpstr>Calibri</vt:lpstr>
      <vt:lpstr>Gotham Light</vt:lpstr>
      <vt:lpstr>Courier New</vt:lpstr>
      <vt:lpstr>Wingdings</vt:lpstr>
      <vt:lpstr>Symbol</vt:lpstr>
      <vt:lpstr>Lucida Sans</vt:lpstr>
      <vt:lpstr>HaaslogoTemplate</vt:lpstr>
      <vt:lpstr>Custom Design</vt:lpstr>
      <vt:lpstr>HaaslogoTemplate</vt:lpstr>
      <vt:lpstr>HaaslogoTemplate</vt:lpstr>
      <vt:lpstr>HaaslogoTemplate</vt:lpstr>
      <vt:lpstr>HaaslogoTemplate</vt:lpstr>
      <vt:lpstr>HaaslogoTemplate</vt:lpstr>
      <vt:lpstr>HaaslogoTemplate</vt:lpstr>
      <vt:lpstr>HaaslogoTemplate</vt:lpstr>
      <vt:lpstr>HaaslogoTemplate</vt:lpstr>
      <vt:lpstr>HaaslogoTemplate</vt:lpstr>
      <vt:lpstr>HaaslogoTemplate</vt:lpstr>
      <vt:lpstr>HaaslogoTemplate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Questions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QMS – EMS - FSMS Advanced Products June 26, 2013 Presented by: Edra Harrison, Management Systems &amp; Technical Specialist</dc:title>
  <dc:creator>Wendy Lopez</dc:creator>
  <cp:lastModifiedBy>Brooke</cp:lastModifiedBy>
  <cp:revision>195</cp:revision>
  <cp:lastPrinted>2014-09-09T00:28:00Z</cp:lastPrinted>
  <dcterms:created xsi:type="dcterms:W3CDTF">2014-07-01T23:11:05Z</dcterms:created>
  <dcterms:modified xsi:type="dcterms:W3CDTF">2017-03-18T16:04:59Z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0x0101000AF9E08A0419414FAA0892F9A9BA2759</vt:lpwstr>
  </property>
</Properties>
</file>