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52"/>
  </p:notesMasterIdLst>
  <p:sldIdLst>
    <p:sldId id="256" r:id="rId2"/>
    <p:sldId id="258" r:id="rId3"/>
    <p:sldId id="298" r:id="rId4"/>
    <p:sldId id="259" r:id="rId5"/>
    <p:sldId id="268" r:id="rId6"/>
    <p:sldId id="260" r:id="rId7"/>
    <p:sldId id="275" r:id="rId8"/>
    <p:sldId id="276" r:id="rId9"/>
    <p:sldId id="288" r:id="rId10"/>
    <p:sldId id="289" r:id="rId11"/>
    <p:sldId id="265" r:id="rId12"/>
    <p:sldId id="287" r:id="rId13"/>
    <p:sldId id="279" r:id="rId14"/>
    <p:sldId id="266" r:id="rId15"/>
    <p:sldId id="267" r:id="rId16"/>
    <p:sldId id="281" r:id="rId17"/>
    <p:sldId id="282" r:id="rId18"/>
    <p:sldId id="270" r:id="rId19"/>
    <p:sldId id="284" r:id="rId20"/>
    <p:sldId id="285" r:id="rId21"/>
    <p:sldId id="283" r:id="rId22"/>
    <p:sldId id="278" r:id="rId23"/>
    <p:sldId id="273" r:id="rId24"/>
    <p:sldId id="274" r:id="rId25"/>
    <p:sldId id="291" r:id="rId26"/>
    <p:sldId id="314" r:id="rId27"/>
    <p:sldId id="309" r:id="rId28"/>
    <p:sldId id="308" r:id="rId29"/>
    <p:sldId id="299" r:id="rId30"/>
    <p:sldId id="300" r:id="rId31"/>
    <p:sldId id="301" r:id="rId32"/>
    <p:sldId id="302" r:id="rId33"/>
    <p:sldId id="304" r:id="rId34"/>
    <p:sldId id="305" r:id="rId35"/>
    <p:sldId id="306" r:id="rId36"/>
    <p:sldId id="307" r:id="rId37"/>
    <p:sldId id="271" r:id="rId38"/>
    <p:sldId id="294" r:id="rId39"/>
    <p:sldId id="311" r:id="rId40"/>
    <p:sldId id="312" r:id="rId41"/>
    <p:sldId id="313" r:id="rId42"/>
    <p:sldId id="295" r:id="rId43"/>
    <p:sldId id="310" r:id="rId44"/>
    <p:sldId id="280" r:id="rId45"/>
    <p:sldId id="262" r:id="rId46"/>
    <p:sldId id="277" r:id="rId47"/>
    <p:sldId id="290" r:id="rId48"/>
    <p:sldId id="261" r:id="rId49"/>
    <p:sldId id="263" r:id="rId50"/>
    <p:sldId id="26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469" autoAdjust="0"/>
  </p:normalViewPr>
  <p:slideViewPr>
    <p:cSldViewPr snapToGrid="0">
      <p:cViewPr varScale="1">
        <p:scale>
          <a:sx n="65" d="100"/>
          <a:sy n="65" d="100"/>
        </p:scale>
        <p:origin x="612" y="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54200-4EC5-41D3-BE8B-BF1A5B13724C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1A180-AD01-4723-A02E-D657A1C9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4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6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1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1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7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8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7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9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A56FF0-A28A-460B-AD22-94DB539B05E9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A58DC40-EF20-4D55-A61D-748916C7F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33676" cy="3035808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strangebrew</a:t>
            </a:r>
            <a:br>
              <a:rPr lang="en-US" dirty="0"/>
            </a:br>
            <a:r>
              <a:rPr lang="en-US" sz="3400" dirty="0"/>
              <a:t>Or how I learned to stop worrying and love the spice rack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Pacific Northwest Homebrewers Conference 2017</a:t>
            </a:r>
          </a:p>
          <a:p>
            <a:r>
              <a:rPr lang="en-US" dirty="0"/>
              <a:t>Chip Walton</a:t>
            </a:r>
          </a:p>
        </p:txBody>
      </p:sp>
    </p:spTree>
    <p:extLst>
      <p:ext uri="{BB962C8B-B14F-4D97-AF65-F5344CB8AC3E}">
        <p14:creationId xmlns:p14="http://schemas.microsoft.com/office/powerpoint/2010/main" val="100000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37147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357" y="623177"/>
            <a:ext cx="10058400" cy="928532"/>
          </a:xfrm>
        </p:spPr>
        <p:txBody>
          <a:bodyPr>
            <a:normAutofit/>
          </a:bodyPr>
          <a:lstStyle/>
          <a:p>
            <a:r>
              <a:rPr lang="en-US" sz="4400" dirty="0"/>
              <a:t>STRANGEBREWING: A SLIPPERY SLOPE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551709"/>
            <a:ext cx="10058400" cy="4602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Welcome to </a:t>
            </a:r>
            <a:r>
              <a:rPr lang="en-US" b="1" dirty="0" err="1"/>
              <a:t>Strangebrew</a:t>
            </a:r>
            <a:r>
              <a:rPr lang="en-US" b="1" dirty="0"/>
              <a:t> Anonymous:</a:t>
            </a:r>
            <a:br>
              <a:rPr lang="en-US" b="1" dirty="0"/>
            </a:br>
            <a:r>
              <a:rPr lang="en-US" b="1" dirty="0"/>
              <a:t>My name Chip Walton… and I have a problem!</a:t>
            </a:r>
          </a:p>
          <a:p>
            <a:r>
              <a:rPr lang="en-US" b="1" dirty="0"/>
              <a:t>Started homebrewing in 2007, went right for the spice rack!</a:t>
            </a:r>
          </a:p>
          <a:p>
            <a:pPr lvl="1"/>
            <a:r>
              <a:rPr lang="en-US" sz="2000" dirty="0" err="1"/>
              <a:t>O’Rojo</a:t>
            </a:r>
            <a:r>
              <a:rPr lang="en-US" sz="2000" dirty="0"/>
              <a:t> Spiced Irish Red</a:t>
            </a:r>
          </a:p>
          <a:p>
            <a:pPr lvl="1"/>
            <a:r>
              <a:rPr lang="en-US" sz="2000" dirty="0"/>
              <a:t>Saison with Grains of Paradise (from Drew </a:t>
            </a:r>
            <a:r>
              <a:rPr lang="en-US" sz="2000" dirty="0" err="1"/>
              <a:t>Beechum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Peppercorn Rye Bock (from </a:t>
            </a:r>
            <a:r>
              <a:rPr lang="en-US" sz="2000" u="sng" dirty="0"/>
              <a:t>Extreme Brewing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Pedal Pusher: Belgian </a:t>
            </a:r>
            <a:r>
              <a:rPr lang="en-US" sz="2000" dirty="0" err="1"/>
              <a:t>Witbier</a:t>
            </a:r>
            <a:r>
              <a:rPr lang="en-US" sz="2000" dirty="0"/>
              <a:t> with Lavender and Rose Hips</a:t>
            </a:r>
          </a:p>
          <a:p>
            <a:r>
              <a:rPr lang="en-US" sz="2200" dirty="0"/>
              <a:t>I get antsy! Can’t leave well enough alone. </a:t>
            </a:r>
          </a:p>
          <a:p>
            <a:r>
              <a:rPr lang="en-US" sz="2200" dirty="0"/>
              <a:t>Brewing TV/Chop &amp; Brew fed this experimental beast.</a:t>
            </a:r>
          </a:p>
          <a:p>
            <a:pPr lvl="1"/>
            <a:r>
              <a:rPr lang="en-US" sz="2200" dirty="0"/>
              <a:t>I have to do it for the sake of video, dammit!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63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02" y="2692124"/>
            <a:ext cx="4887607" cy="1609344"/>
          </a:xfrm>
        </p:spPr>
        <p:txBody>
          <a:bodyPr/>
          <a:lstStyle/>
          <a:p>
            <a:r>
              <a:rPr lang="en-US" dirty="0"/>
              <a:t>TO THE SPICE RACK!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77" y="443346"/>
            <a:ext cx="3247159" cy="57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1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6104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STRANGEBREWING:</a:t>
            </a:r>
            <a:br>
              <a:rPr lang="en-US" sz="4400" dirty="0"/>
            </a:br>
            <a:r>
              <a:rPr lang="en-US" sz="4400" dirty="0"/>
              <a:t>what are we talking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45674"/>
            <a:ext cx="10058400" cy="4608944"/>
          </a:xfrm>
        </p:spPr>
        <p:txBody>
          <a:bodyPr>
            <a:normAutofit/>
          </a:bodyPr>
          <a:lstStyle/>
          <a:p>
            <a:r>
              <a:rPr lang="en-US" b="1" dirty="0"/>
              <a:t>Spices</a:t>
            </a:r>
            <a:r>
              <a:rPr lang="en-US" dirty="0"/>
              <a:t> – fresh, dried, whole, ground</a:t>
            </a:r>
          </a:p>
          <a:p>
            <a:pPr lvl="1"/>
            <a:r>
              <a:rPr lang="en-US" sz="2000" dirty="0"/>
              <a:t>coriander, Grains of Paradise, vanilla bean, </a:t>
            </a:r>
            <a:br>
              <a:rPr lang="en-US" sz="2000" dirty="0"/>
            </a:br>
            <a:r>
              <a:rPr lang="en-US" sz="2000" dirty="0" err="1"/>
              <a:t>chiles</a:t>
            </a:r>
            <a:r>
              <a:rPr lang="en-US" sz="2000" dirty="0"/>
              <a:t>, cinnamon</a:t>
            </a:r>
          </a:p>
          <a:p>
            <a:pPr lvl="1"/>
            <a:r>
              <a:rPr lang="en-US" sz="2000" dirty="0"/>
              <a:t>8 flavors for each spice (</a:t>
            </a:r>
            <a:r>
              <a:rPr lang="en-US" sz="2000" dirty="0" err="1"/>
              <a:t>Raghavan</a:t>
            </a:r>
            <a:r>
              <a:rPr lang="en-US" sz="2000" dirty="0"/>
              <a:t> </a:t>
            </a:r>
            <a:r>
              <a:rPr lang="en-US" sz="2000" dirty="0" err="1"/>
              <a:t>Iyer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Whole, crushed: plain, toasted, </a:t>
            </a:r>
            <a:br>
              <a:rPr lang="en-US" sz="2000" dirty="0"/>
            </a:br>
            <a:r>
              <a:rPr lang="en-US" sz="2000" dirty="0"/>
              <a:t>sautéed in a fat, soaked in a liquid</a:t>
            </a:r>
          </a:p>
          <a:p>
            <a:r>
              <a:rPr lang="en-US" b="1" dirty="0"/>
              <a:t>Herbs</a:t>
            </a:r>
            <a:r>
              <a:rPr lang="en-US" dirty="0"/>
              <a:t> – fresh, dried</a:t>
            </a:r>
          </a:p>
          <a:p>
            <a:r>
              <a:rPr lang="en-US" b="1" dirty="0"/>
              <a:t>Fruits</a:t>
            </a:r>
            <a:r>
              <a:rPr lang="en-US" dirty="0"/>
              <a:t> – fresh, frozen, puree, syrups</a:t>
            </a:r>
          </a:p>
          <a:p>
            <a:r>
              <a:rPr lang="en-US" b="1" dirty="0"/>
              <a:t>Vegetables</a:t>
            </a:r>
            <a:r>
              <a:rPr lang="en-US" dirty="0"/>
              <a:t> – fresh, frozen, puree, cooked</a:t>
            </a:r>
          </a:p>
          <a:p>
            <a:r>
              <a:rPr lang="en-US" b="1" dirty="0"/>
              <a:t>Coffee/Tea – </a:t>
            </a:r>
            <a:r>
              <a:rPr lang="en-US" dirty="0"/>
              <a:t>ground/whole, hot/cold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Extract</a:t>
            </a:r>
            <a:r>
              <a:rPr lang="en-US" dirty="0"/>
              <a:t>, </a:t>
            </a:r>
            <a:r>
              <a:rPr lang="en-US" b="1" dirty="0"/>
              <a:t>All-Grain, BIAB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09" y="1208232"/>
            <a:ext cx="4842164" cy="36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91586"/>
          </a:xfrm>
        </p:spPr>
        <p:txBody>
          <a:bodyPr>
            <a:normAutofit/>
          </a:bodyPr>
          <a:lstStyle/>
          <a:p>
            <a:r>
              <a:rPr lang="en-US" sz="4400" dirty="0"/>
              <a:t>Things to consider WHEN STRANGEBREWING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594935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Moderation in Experimentation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Sometimes the point is to make the eccentric ingredients nearly unnoticeable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You can always add more, but you cannot take anything back!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What is going to complement your Big Four ingredients?</a:t>
            </a:r>
          </a:p>
        </p:txBody>
      </p:sp>
    </p:spTree>
    <p:extLst>
      <p:ext uri="{BB962C8B-B14F-4D97-AF65-F5344CB8AC3E}">
        <p14:creationId xmlns:p14="http://schemas.microsoft.com/office/powerpoint/2010/main" val="6517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521" y="687832"/>
            <a:ext cx="10058400" cy="854640"/>
          </a:xfrm>
        </p:spPr>
        <p:txBody>
          <a:bodyPr/>
          <a:lstStyle/>
          <a:p>
            <a:r>
              <a:rPr lang="en-US" dirty="0" err="1"/>
              <a:t>Clemifornia</a:t>
            </a:r>
            <a:r>
              <a:rPr lang="en-US" dirty="0"/>
              <a:t> </a:t>
            </a:r>
            <a:r>
              <a:rPr lang="en-US" dirty="0" err="1"/>
              <a:t>Commontine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93" y="2009301"/>
            <a:ext cx="7544387" cy="424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576" y="401794"/>
            <a:ext cx="10058400" cy="8266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Clemifornia</a:t>
            </a:r>
            <a:r>
              <a:rPr lang="en-US" dirty="0"/>
              <a:t> </a:t>
            </a:r>
            <a:r>
              <a:rPr lang="en-US" dirty="0" err="1"/>
              <a:t>commontine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576" y="1392301"/>
            <a:ext cx="5663461" cy="4823772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2300" b="1" dirty="0"/>
              <a:t>California Common with </a:t>
            </a:r>
            <a:r>
              <a:rPr lang="en-US" sz="2300" b="1" dirty="0" err="1"/>
              <a:t>Clementines</a:t>
            </a:r>
            <a:endParaRPr lang="en-US" sz="2300" b="1" dirty="0"/>
          </a:p>
          <a:p>
            <a:pPr lvl="2">
              <a:lnSpc>
                <a:spcPct val="150000"/>
              </a:lnSpc>
            </a:pPr>
            <a:r>
              <a:rPr lang="en-US" sz="2000" dirty="0"/>
              <a:t>Gold LME, C60, Northern Brewer hops, sweet orange peel and fresh fruit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What made it unique? </a:t>
            </a:r>
            <a:br>
              <a:rPr lang="en-US" sz="2000" dirty="0"/>
            </a:br>
            <a:r>
              <a:rPr lang="en-US" sz="2000" dirty="0"/>
              <a:t>Fruit steeped in hot water, lightly mashed, ice bathed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Liquid and solid added directly to primary fermentation (opposed to secondary)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Brew Day Video</a:t>
            </a:r>
            <a:br>
              <a:rPr lang="en-US" sz="2000" dirty="0"/>
            </a:br>
            <a:r>
              <a:rPr lang="en-US" sz="2000" i="1" dirty="0"/>
              <a:t>Brewing TV - Episode 29: </a:t>
            </a:r>
            <a:r>
              <a:rPr lang="en-US" sz="2000" i="1" dirty="0" err="1"/>
              <a:t>Clemifornia</a:t>
            </a:r>
            <a:r>
              <a:rPr lang="en-US" sz="2000" i="1" dirty="0"/>
              <a:t> Dreaming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Tasting Notes – fresh citrus, aromatized oil, orange cream soda, acidity/astringency from citrus fused well with the earthy hops, citrus fruit stands in for citrusy hops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10" y="299962"/>
            <a:ext cx="4573415" cy="2572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87" y="3057237"/>
            <a:ext cx="5336565" cy="30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3" y="942110"/>
            <a:ext cx="6674811" cy="5006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73890"/>
            <a:ext cx="4374957" cy="3281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50" y="3445164"/>
            <a:ext cx="4378035" cy="32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6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93" y="503105"/>
            <a:ext cx="10058400" cy="1048604"/>
          </a:xfrm>
        </p:spPr>
        <p:txBody>
          <a:bodyPr/>
          <a:lstStyle/>
          <a:p>
            <a:r>
              <a:rPr lang="en-US" dirty="0"/>
              <a:t>RSE: Rye Stout + espresso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86" y="1459345"/>
            <a:ext cx="9021588" cy="50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5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678" y="613941"/>
            <a:ext cx="10058400" cy="845404"/>
          </a:xfrm>
        </p:spPr>
        <p:txBody>
          <a:bodyPr/>
          <a:lstStyle/>
          <a:p>
            <a:r>
              <a:rPr lang="en-US" dirty="0"/>
              <a:t>RSE: Rye Stout + espresso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88" y="1678340"/>
            <a:ext cx="5432551" cy="4417937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dirty="0"/>
              <a:t>All Grain recipe for </a:t>
            </a:r>
            <a:r>
              <a:rPr lang="en-US" b="1" dirty="0"/>
              <a:t>Rye Stout with Espresso</a:t>
            </a:r>
            <a:r>
              <a:rPr lang="en-US" dirty="0"/>
              <a:t> from Kris England.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Ground Espresso at Flame-Out (End of Boil)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Wort Allowed to Cool to 180F/88C before ground Espresso added and steeped in nylon bag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Kris England says you could add second bag of coffee instead of steeping longer (quantity more important than time)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If added to secondary as well, look at a ratio of 2:1 (</a:t>
            </a:r>
            <a:r>
              <a:rPr lang="en-US" dirty="0" err="1"/>
              <a:t>boil:secondary</a:t>
            </a:r>
            <a:r>
              <a:rPr lang="en-US" dirty="0"/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82" y="2708483"/>
            <a:ext cx="5734384" cy="32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27457"/>
            <a:ext cx="10058400" cy="1609344"/>
          </a:xfrm>
        </p:spPr>
        <p:txBody>
          <a:bodyPr/>
          <a:lstStyle/>
          <a:p>
            <a:r>
              <a:rPr lang="en-US" dirty="0"/>
              <a:t>My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532912"/>
            <a:ext cx="7279825" cy="475358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Homebrewer &amp; Craft Beer Geek </a:t>
            </a:r>
            <a:br>
              <a:rPr lang="en-US" sz="2400" dirty="0"/>
            </a:br>
            <a:r>
              <a:rPr lang="en-US" sz="2400" dirty="0"/>
              <a:t>from Saint Paul, MN</a:t>
            </a:r>
          </a:p>
          <a:p>
            <a:r>
              <a:rPr lang="en-US" sz="2400" dirty="0"/>
              <a:t>Former Newshound</a:t>
            </a:r>
          </a:p>
          <a:p>
            <a:r>
              <a:rPr lang="en-US" sz="2400" dirty="0"/>
              <a:t>Northern Brewer Homebrew Supply &amp; Brewing TV</a:t>
            </a:r>
          </a:p>
          <a:p>
            <a:r>
              <a:rPr lang="en-US" sz="2400" dirty="0"/>
              <a:t>Chop &amp; Brew</a:t>
            </a:r>
          </a:p>
          <a:p>
            <a:r>
              <a:rPr lang="en-US" sz="2400" dirty="0"/>
              <a:t>American Homebrewers Association </a:t>
            </a:r>
            <a:br>
              <a:rPr lang="en-US" sz="2400" dirty="0"/>
            </a:br>
            <a:r>
              <a:rPr lang="en-US" sz="2400" dirty="0"/>
              <a:t>Governing Committee</a:t>
            </a:r>
          </a:p>
          <a:p>
            <a:r>
              <a:rPr lang="en-US" sz="2400" dirty="0"/>
              <a:t>Summit Brewing Company</a:t>
            </a:r>
          </a:p>
          <a:p>
            <a:r>
              <a:rPr lang="en-US" sz="2400" dirty="0"/>
              <a:t>American Public Media/The Splendid Table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*** PS: I am NOT the world’s best </a:t>
            </a:r>
            <a:br>
              <a:rPr lang="en-US" sz="2400" dirty="0"/>
            </a:br>
            <a:r>
              <a:rPr lang="en-US" sz="2400" dirty="0"/>
              <a:t>(or most technical) homebrewer and proud of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1119909"/>
            <a:ext cx="2743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76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97164"/>
            <a:ext cx="4682836" cy="2634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72" y="163944"/>
            <a:ext cx="5504874" cy="3096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472873"/>
            <a:ext cx="5292435" cy="2976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82" y="3394941"/>
            <a:ext cx="5430981" cy="30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8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824" y="798668"/>
            <a:ext cx="10058400" cy="882350"/>
          </a:xfrm>
        </p:spPr>
        <p:txBody>
          <a:bodyPr/>
          <a:lstStyle/>
          <a:p>
            <a:r>
              <a:rPr lang="en-US" dirty="0"/>
              <a:t>RSE: Rye Stout + espresso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824" y="2093976"/>
            <a:ext cx="4781676" cy="4417937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000" b="1" dirty="0"/>
              <a:t>Tasting Notes:</a:t>
            </a:r>
          </a:p>
          <a:p>
            <a:pPr lvl="2">
              <a:lnSpc>
                <a:spcPct val="150000"/>
              </a:lnSpc>
            </a:pPr>
            <a:r>
              <a:rPr lang="en-US" sz="2000" dirty="0" err="1"/>
              <a:t>Roasty</a:t>
            </a:r>
            <a:r>
              <a:rPr lang="en-US" sz="2000" dirty="0"/>
              <a:t> and dark toasty, chocolate and cocoa, some dark fruit from yeast, light and dry body (use more lactose)</a:t>
            </a:r>
          </a:p>
          <a:p>
            <a:pPr lvl="2"/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2371725"/>
            <a:ext cx="57404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17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49" y="553373"/>
            <a:ext cx="10058400" cy="942918"/>
          </a:xfrm>
        </p:spPr>
        <p:txBody>
          <a:bodyPr/>
          <a:lstStyle/>
          <a:p>
            <a:r>
              <a:rPr lang="en-US" dirty="0"/>
              <a:t>brewing with Tea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649" y="1604170"/>
            <a:ext cx="10058400" cy="4842811"/>
          </a:xfrm>
        </p:spPr>
        <p:txBody>
          <a:bodyPr>
            <a:normAutofit/>
          </a:bodyPr>
          <a:lstStyle/>
          <a:p>
            <a:r>
              <a:rPr lang="en-US" dirty="0"/>
              <a:t>Substitute Tea for Aromatic Hops</a:t>
            </a:r>
          </a:p>
          <a:p>
            <a:pPr lvl="2"/>
            <a:r>
              <a:rPr lang="en-US" sz="2000" dirty="0"/>
              <a:t>Last 5-10 minutes of boil</a:t>
            </a:r>
          </a:p>
          <a:p>
            <a:pPr lvl="2"/>
            <a:r>
              <a:rPr lang="en-US" sz="2000" dirty="0"/>
              <a:t>Avoid using for long time on hot-side to </a:t>
            </a:r>
            <a:br>
              <a:rPr lang="en-US" sz="2000" dirty="0"/>
            </a:br>
            <a:r>
              <a:rPr lang="en-US" sz="2000" dirty="0"/>
              <a:t>avoid tannic astringency</a:t>
            </a:r>
          </a:p>
          <a:p>
            <a:r>
              <a:rPr lang="en-US" dirty="0"/>
              <a:t>Tea in Carboy</a:t>
            </a:r>
          </a:p>
          <a:p>
            <a:pPr lvl="2"/>
            <a:r>
              <a:rPr lang="en-US" sz="2000" dirty="0"/>
              <a:t>Primary</a:t>
            </a:r>
          </a:p>
          <a:p>
            <a:pPr lvl="2"/>
            <a:r>
              <a:rPr lang="en-US" sz="2000" dirty="0"/>
              <a:t>“Dry Tea” your homebrew in secondary</a:t>
            </a:r>
          </a:p>
          <a:p>
            <a:r>
              <a:rPr lang="en-US" dirty="0"/>
              <a:t>Add Tea as Concentrate at Bottling</a:t>
            </a:r>
          </a:p>
          <a:p>
            <a:pPr lvl="1"/>
            <a:endParaRPr lang="en-US" dirty="0"/>
          </a:p>
          <a:p>
            <a:r>
              <a:rPr lang="en-US" sz="2400" dirty="0"/>
              <a:t>Chop &amp; Brew – Episode 38: Homebrewing with Tea</a:t>
            </a:r>
          </a:p>
          <a:p>
            <a:r>
              <a:rPr lang="en-US" sz="2400" dirty="0"/>
              <a:t>Blog by Jessica Hanley (F. H. </a:t>
            </a:r>
            <a:r>
              <a:rPr lang="en-US" sz="2400" dirty="0" err="1"/>
              <a:t>Steinbart</a:t>
            </a:r>
            <a:r>
              <a:rPr lang="en-US" sz="2400" dirty="0"/>
              <a:t> Co.)</a:t>
            </a:r>
          </a:p>
          <a:p>
            <a:pPr lvl="2"/>
            <a:r>
              <a:rPr lang="en-US" i="1" dirty="0"/>
              <a:t>http://www.teasource.com/blogs/beyond-the-leaf/64236547-water-malt-hops-yeast-and-tea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7" y="1412840"/>
            <a:ext cx="4368801" cy="32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44407"/>
          </a:xfrm>
        </p:spPr>
        <p:txBody>
          <a:bodyPr/>
          <a:lstStyle/>
          <a:p>
            <a:r>
              <a:rPr lang="en-US" dirty="0"/>
              <a:t>King cake 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29039"/>
            <a:ext cx="4721352" cy="46389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BIAB recipe with suggestions from Drew </a:t>
            </a:r>
            <a:r>
              <a:rPr lang="en-US" sz="1800" dirty="0" err="1"/>
              <a:t>Beechum</a:t>
            </a:r>
            <a:r>
              <a:rPr lang="en-US" sz="1800" dirty="0"/>
              <a:t> and Dan Murphy.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Goal: a beer inspired by the flavors of a classic New Orleans Mardi Gras King Cake.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NOT a gimmicky beer with actual King Cake in the mash! (Even I have limits.)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What is a King Cake? Buttery pastry/cinnamon bread with lemon and citrus elements and sugary frosting on top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36" y="1429039"/>
            <a:ext cx="4647500" cy="35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8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37" y="455445"/>
            <a:ext cx="10058400" cy="738609"/>
          </a:xfrm>
        </p:spPr>
        <p:txBody>
          <a:bodyPr>
            <a:normAutofit fontScale="90000"/>
          </a:bodyPr>
          <a:lstStyle/>
          <a:p>
            <a:r>
              <a:rPr lang="en-US" dirty="0"/>
              <a:t>king cake 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66" y="1355633"/>
            <a:ext cx="5595759" cy="5100585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How to Achieve These Flavors: </a:t>
            </a:r>
            <a:br>
              <a:rPr lang="en-US" sz="2000" dirty="0"/>
            </a:br>
            <a:r>
              <a:rPr lang="en-US" sz="2000" dirty="0"/>
              <a:t>Doughy, Toasty, Buttery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English Golden Ale base w/ </a:t>
            </a:r>
            <a:r>
              <a:rPr lang="en-US" sz="2000" dirty="0" err="1"/>
              <a:t>Barke</a:t>
            </a:r>
            <a:r>
              <a:rPr lang="en-US" sz="2000" dirty="0"/>
              <a:t> </a:t>
            </a:r>
            <a:r>
              <a:rPr lang="en-US" sz="2000" dirty="0" err="1"/>
              <a:t>Pils</a:t>
            </a:r>
            <a:r>
              <a:rPr lang="en-US" sz="2000" dirty="0"/>
              <a:t>, Flaked Wheat, GNO, Aromatic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Lesser </a:t>
            </a:r>
            <a:r>
              <a:rPr lang="en-US" sz="2000" dirty="0" err="1"/>
              <a:t>attenuative</a:t>
            </a:r>
            <a:r>
              <a:rPr lang="en-US" sz="2000" dirty="0"/>
              <a:t> yeast (London ESB/</a:t>
            </a:r>
            <a:r>
              <a:rPr lang="en-US" sz="2000" dirty="0" err="1"/>
              <a:t>Wyeast</a:t>
            </a:r>
            <a:r>
              <a:rPr lang="en-US" sz="2000" dirty="0"/>
              <a:t> 1968)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Lemon/Citrus – Organic Lemon Peel and </a:t>
            </a:r>
            <a:r>
              <a:rPr lang="en-US" sz="2000" dirty="0" err="1"/>
              <a:t>Lemondrop</a:t>
            </a:r>
            <a:r>
              <a:rPr lang="en-US" sz="2000" dirty="0"/>
              <a:t> hops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Cinnamon – Next time will use Vietnamese Cinnamon, which has more spicy kick and some vanilla notes to it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Could’ve use Vanilla Beans in secondary, but didn’t go that far.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09" y="3984880"/>
            <a:ext cx="4752171" cy="2673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32" y="1194054"/>
            <a:ext cx="4727448" cy="265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0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5" y="1104900"/>
            <a:ext cx="7705197" cy="4334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229046"/>
            <a:ext cx="5401734" cy="303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4" y="3477221"/>
            <a:ext cx="5485341" cy="30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6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37" y="455445"/>
            <a:ext cx="10058400" cy="738609"/>
          </a:xfrm>
        </p:spPr>
        <p:txBody>
          <a:bodyPr>
            <a:normAutofit fontScale="90000"/>
          </a:bodyPr>
          <a:lstStyle/>
          <a:p>
            <a:r>
              <a:rPr lang="en-US" dirty="0"/>
              <a:t>king cake 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66" y="1355633"/>
            <a:ext cx="5595759" cy="5100585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sz="2400" dirty="0"/>
              <a:t>King Cake Ale 2.0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A bit sweeter:</a:t>
            </a:r>
          </a:p>
          <a:p>
            <a:pPr lvl="3">
              <a:lnSpc>
                <a:spcPct val="100000"/>
              </a:lnSpc>
            </a:pPr>
            <a:r>
              <a:rPr lang="en-US" sz="2000" dirty="0"/>
              <a:t>Higher mash temp?</a:t>
            </a:r>
          </a:p>
          <a:p>
            <a:pPr lvl="3">
              <a:lnSpc>
                <a:spcPct val="100000"/>
              </a:lnSpc>
            </a:pPr>
            <a:r>
              <a:rPr lang="en-US" sz="2000" dirty="0"/>
              <a:t>Richer malts?</a:t>
            </a:r>
          </a:p>
          <a:p>
            <a:pPr lvl="3">
              <a:lnSpc>
                <a:spcPct val="100000"/>
              </a:lnSpc>
            </a:pPr>
            <a:r>
              <a:rPr lang="en-US" sz="2000" dirty="0"/>
              <a:t>Lactose?</a:t>
            </a:r>
          </a:p>
          <a:p>
            <a:pPr lvl="3">
              <a:lnSpc>
                <a:spcPct val="100000"/>
              </a:lnSpc>
            </a:pPr>
            <a:r>
              <a:rPr lang="en-US" sz="2000" dirty="0"/>
              <a:t>Vanilla in secondary?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Mudbug Brewery</a:t>
            </a:r>
            <a:br>
              <a:rPr lang="en-US" sz="2200" dirty="0"/>
            </a:br>
            <a:r>
              <a:rPr lang="en-US" sz="2200" dirty="0"/>
              <a:t>King Cake Ale</a:t>
            </a:r>
            <a:br>
              <a:rPr lang="en-US" sz="2200" dirty="0"/>
            </a:br>
            <a:r>
              <a:rPr lang="en-US" sz="1600" dirty="0"/>
              <a:t>(Thibodaux, LA)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Maris Otter, Biscuit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Cinnamon, vanilla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Lactose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Oats/Wheat next year?</a:t>
            </a:r>
            <a:br>
              <a:rPr lang="en-US" sz="2000" dirty="0"/>
            </a:br>
            <a:r>
              <a:rPr lang="en-US" sz="2000" dirty="0"/>
              <a:t>	</a:t>
            </a:r>
          </a:p>
          <a:p>
            <a:pPr lvl="2"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5" r="17675"/>
          <a:stretch/>
        </p:blipFill>
        <p:spPr>
          <a:xfrm>
            <a:off x="6493164" y="824749"/>
            <a:ext cx="5357092" cy="4775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9" y="2953816"/>
            <a:ext cx="1984809" cy="26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8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1" y="687832"/>
            <a:ext cx="10058400" cy="854641"/>
          </a:xfrm>
        </p:spPr>
        <p:txBody>
          <a:bodyPr/>
          <a:lstStyle/>
          <a:p>
            <a:r>
              <a:rPr lang="en-US" dirty="0"/>
              <a:t>Dandelion wine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4358" y="1927444"/>
            <a:ext cx="4342661" cy="4050792"/>
          </a:xfrm>
        </p:spPr>
        <p:txBody>
          <a:bodyPr>
            <a:normAutofit/>
          </a:bodyPr>
          <a:lstStyle/>
          <a:p>
            <a:r>
              <a:rPr lang="en-US" sz="2400" dirty="0"/>
              <a:t>Dandelions</a:t>
            </a:r>
          </a:p>
          <a:p>
            <a:r>
              <a:rPr lang="en-US" sz="2400" dirty="0"/>
              <a:t>Orange &amp; Lime Zest/Juice</a:t>
            </a:r>
          </a:p>
          <a:p>
            <a:r>
              <a:rPr lang="en-US" sz="2400" dirty="0"/>
              <a:t>Cane Sugar/Honey</a:t>
            </a:r>
          </a:p>
          <a:p>
            <a:r>
              <a:rPr lang="en-US" sz="2400" dirty="0"/>
              <a:t>Golden Raisins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9"/>
          <a:stretch/>
        </p:blipFill>
        <p:spPr>
          <a:xfrm>
            <a:off x="5997448" y="770960"/>
            <a:ext cx="5029200" cy="501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9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" y="1136073"/>
            <a:ext cx="9421092" cy="52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0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40" y="1136073"/>
            <a:ext cx="9321061" cy="52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921" y="237949"/>
            <a:ext cx="3058806" cy="1609344"/>
          </a:xfrm>
        </p:spPr>
        <p:txBody>
          <a:bodyPr/>
          <a:lstStyle/>
          <a:p>
            <a:r>
              <a:rPr lang="en-US" dirty="0"/>
              <a:t>disclaimer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7" y="1847293"/>
            <a:ext cx="5554106" cy="416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7" y="3025486"/>
            <a:ext cx="5310909" cy="2987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7" y="829117"/>
            <a:ext cx="5250248" cy="18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6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2" y="1136073"/>
            <a:ext cx="9458037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2" y="1136073"/>
            <a:ext cx="9490877" cy="53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89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4" y="1136072"/>
            <a:ext cx="6600922" cy="3713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3261590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32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55" y="2632365"/>
            <a:ext cx="6084707" cy="3422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136073"/>
            <a:ext cx="5927695" cy="3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31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10" y="2411845"/>
            <a:ext cx="6705600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r="6764"/>
          <a:stretch/>
        </p:blipFill>
        <p:spPr>
          <a:xfrm>
            <a:off x="600363" y="1136073"/>
            <a:ext cx="4844029" cy="372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0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30" y="364560"/>
            <a:ext cx="3455970" cy="771513"/>
          </a:xfrm>
        </p:spPr>
        <p:txBody>
          <a:bodyPr>
            <a:normAutofit/>
          </a:bodyPr>
          <a:lstStyle/>
          <a:p>
            <a:r>
              <a:rPr lang="en-US" sz="4400" dirty="0"/>
              <a:t>Dandelion wine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19538"/>
          <a:stretch/>
        </p:blipFill>
        <p:spPr>
          <a:xfrm>
            <a:off x="274200" y="1136073"/>
            <a:ext cx="5414858" cy="5200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7608"/>
          <a:stretch/>
        </p:blipFill>
        <p:spPr>
          <a:xfrm>
            <a:off x="5523345" y="1706417"/>
            <a:ext cx="5892799" cy="39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39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29" y="364560"/>
            <a:ext cx="5922079" cy="77151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Dandelion greens and bacon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97" y="2327564"/>
            <a:ext cx="6674812" cy="3754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14722"/>
          <a:stretch/>
        </p:blipFill>
        <p:spPr>
          <a:xfrm>
            <a:off x="480290" y="1136073"/>
            <a:ext cx="5394529" cy="402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2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RAUCHGRAF: SMOKED GRAF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Graf?</a:t>
            </a:r>
          </a:p>
          <a:p>
            <a:pPr lvl="1"/>
            <a:r>
              <a:rPr lang="en-US" sz="2000" dirty="0"/>
              <a:t>Fermented wort/cider blend</a:t>
            </a:r>
          </a:p>
          <a:p>
            <a:r>
              <a:rPr lang="en-US" sz="2200" dirty="0"/>
              <a:t>Let’s smoke it!</a:t>
            </a:r>
          </a:p>
          <a:p>
            <a:pPr lvl="1"/>
            <a:r>
              <a:rPr lang="en-US" sz="2000" dirty="0" err="1"/>
              <a:t>Weyermann</a:t>
            </a:r>
            <a:r>
              <a:rPr lang="en-US" sz="2000" dirty="0"/>
              <a:t> Munich II &amp; </a:t>
            </a:r>
            <a:r>
              <a:rPr lang="en-US" sz="2000" dirty="0" err="1"/>
              <a:t>Beechwood</a:t>
            </a:r>
            <a:r>
              <a:rPr lang="en-US" sz="2000" dirty="0"/>
              <a:t> Smoked Malt</a:t>
            </a:r>
          </a:p>
          <a:p>
            <a:pPr lvl="1"/>
            <a:r>
              <a:rPr lang="en-US" sz="2000" dirty="0"/>
              <a:t>German </a:t>
            </a:r>
            <a:r>
              <a:rPr lang="en-US" sz="2000" dirty="0" err="1"/>
              <a:t>Perle</a:t>
            </a:r>
            <a:r>
              <a:rPr lang="en-US" sz="2000" dirty="0"/>
              <a:t> Hops</a:t>
            </a:r>
          </a:p>
          <a:p>
            <a:pPr lvl="1"/>
            <a:r>
              <a:rPr lang="en-US" sz="2000" dirty="0"/>
              <a:t>Cooled Wort + Apple Cider + Clean Ale Yeast</a:t>
            </a:r>
          </a:p>
          <a:p>
            <a:r>
              <a:rPr lang="en-US" sz="2200" dirty="0"/>
              <a:t>Tasting notes: </a:t>
            </a:r>
          </a:p>
          <a:p>
            <a:pPr lvl="1"/>
            <a:r>
              <a:rPr lang="en-US" sz="2000" dirty="0"/>
              <a:t>smoked apple sauce (add cinnamon to boil?), perfect for Thanksgiving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30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411" y="854086"/>
            <a:ext cx="10058400" cy="743804"/>
          </a:xfrm>
        </p:spPr>
        <p:txBody>
          <a:bodyPr>
            <a:normAutofit/>
          </a:bodyPr>
          <a:lstStyle/>
          <a:p>
            <a:r>
              <a:rPr lang="en-US" sz="4400" dirty="0"/>
              <a:t>Chucklehead AKA the easy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411" y="1724568"/>
            <a:ext cx="3908553" cy="4473032"/>
          </a:xfrm>
        </p:spPr>
        <p:txBody>
          <a:bodyPr/>
          <a:lstStyle/>
          <a:p>
            <a:r>
              <a:rPr lang="en-US" sz="2400" dirty="0"/>
              <a:t>Extract recipe with pureed peaches, organic canned pumpkin, fresh ginger</a:t>
            </a:r>
          </a:p>
          <a:p>
            <a:pPr lvl="1"/>
            <a:r>
              <a:rPr lang="en-US" sz="2200" dirty="0" err="1"/>
              <a:t>Pils</a:t>
            </a:r>
            <a:r>
              <a:rPr lang="en-US" sz="2200" dirty="0"/>
              <a:t> LME, </a:t>
            </a:r>
            <a:r>
              <a:rPr lang="en-US" sz="2200" dirty="0" err="1"/>
              <a:t>Xtra</a:t>
            </a:r>
            <a:r>
              <a:rPr lang="en-US" sz="2200" dirty="0"/>
              <a:t> Light DME</a:t>
            </a:r>
          </a:p>
          <a:p>
            <a:pPr lvl="1"/>
            <a:r>
              <a:rPr lang="en-US" sz="2200" dirty="0" err="1"/>
              <a:t>Carared</a:t>
            </a:r>
            <a:r>
              <a:rPr lang="en-US" sz="2200" dirty="0"/>
              <a:t> Steeping Grain</a:t>
            </a:r>
          </a:p>
          <a:p>
            <a:pPr lvl="1"/>
            <a:r>
              <a:rPr lang="en-US" sz="2200" dirty="0"/>
              <a:t>Huell Melon hops</a:t>
            </a:r>
          </a:p>
          <a:p>
            <a:pPr lvl="1"/>
            <a:r>
              <a:rPr lang="en-US" sz="2200" dirty="0"/>
              <a:t>Short-aged on </a:t>
            </a:r>
            <a:r>
              <a:rPr lang="en-US" sz="2200" dirty="0" err="1"/>
              <a:t>Beechwood</a:t>
            </a:r>
            <a:r>
              <a:rPr lang="en-US" sz="2200" dirty="0"/>
              <a:t> chips (for extra fussiness)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81" y="1812058"/>
            <a:ext cx="6474691" cy="36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1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cklehead Ale is Coming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269" y="471054"/>
            <a:ext cx="10038676" cy="5646617"/>
          </a:xfrm>
        </p:spPr>
      </p:pic>
    </p:spTree>
    <p:extLst>
      <p:ext uri="{BB962C8B-B14F-4D97-AF65-F5344CB8AC3E}">
        <p14:creationId xmlns:p14="http://schemas.microsoft.com/office/powerpoint/2010/main" val="33624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072" y="379857"/>
            <a:ext cx="11007563" cy="1609344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*dr. </a:t>
            </a:r>
            <a:r>
              <a:rPr lang="en-US" sz="6700" dirty="0" err="1"/>
              <a:t>strangebrew</a:t>
            </a:r>
            <a:br>
              <a:rPr lang="en-US" dirty="0"/>
            </a:br>
            <a:r>
              <a:rPr lang="en-US" sz="4000" dirty="0"/>
              <a:t>or how I learned to stop worrying and love the spice rack**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748" y="2121408"/>
            <a:ext cx="10058400" cy="4050792"/>
          </a:xfrm>
        </p:spPr>
        <p:txBody>
          <a:bodyPr>
            <a:normAutofit fontScale="77500" lnSpcReduction="20000"/>
          </a:bodyPr>
          <a:lstStyle/>
          <a:p>
            <a:endParaRPr lang="en-US" sz="2800" dirty="0"/>
          </a:p>
          <a:p>
            <a:r>
              <a:rPr lang="en-US" sz="3000" b="1" dirty="0"/>
              <a:t>** And beyond!</a:t>
            </a:r>
            <a:endParaRPr lang="en-US" sz="2600" b="1" dirty="0"/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Fruit Bowl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Yard &amp; Garden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Pantry</a:t>
            </a:r>
          </a:p>
          <a:p>
            <a:pPr marL="274320" lvl="1" indent="0">
              <a:buNone/>
            </a:pPr>
            <a:endParaRPr lang="en-US" sz="2200" dirty="0"/>
          </a:p>
          <a:p>
            <a:pPr marL="274320" lvl="1" indent="0">
              <a:buNone/>
            </a:pPr>
            <a:endParaRPr lang="en-US" sz="2200" dirty="0"/>
          </a:p>
          <a:p>
            <a:pPr marL="274320" lvl="1" indent="0">
              <a:buNone/>
            </a:pPr>
            <a:endParaRPr lang="en-US" sz="2200" dirty="0"/>
          </a:p>
          <a:p>
            <a:pPr marL="274320" lvl="1" indent="0">
              <a:buNone/>
            </a:pPr>
            <a:r>
              <a:rPr lang="en-US" sz="2800" i="1" dirty="0"/>
              <a:t>* Not a doctor</a:t>
            </a:r>
          </a:p>
          <a:p>
            <a:pPr marL="274320" lvl="1" indent="0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2188083"/>
            <a:ext cx="64516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4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99223"/>
          </a:xfrm>
        </p:spPr>
        <p:txBody>
          <a:bodyPr>
            <a:normAutofit fontScale="90000"/>
          </a:bodyPr>
          <a:lstStyle/>
          <a:p>
            <a:r>
              <a:rPr lang="en-US" dirty="0"/>
              <a:t>Chucklehead aka the easy 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39140"/>
            <a:ext cx="8722208" cy="49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45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99223"/>
          </a:xfrm>
        </p:spPr>
        <p:txBody>
          <a:bodyPr>
            <a:normAutofit fontScale="90000"/>
          </a:bodyPr>
          <a:lstStyle/>
          <a:p>
            <a:r>
              <a:rPr lang="en-US" dirty="0"/>
              <a:t>Chucklehead aka the easy 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39140"/>
            <a:ext cx="8722208" cy="49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12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466" y="512341"/>
            <a:ext cx="10058400" cy="799223"/>
          </a:xfrm>
        </p:spPr>
        <p:txBody>
          <a:bodyPr>
            <a:normAutofit/>
          </a:bodyPr>
          <a:lstStyle/>
          <a:p>
            <a:r>
              <a:rPr lang="en-US" sz="4800" dirty="0"/>
              <a:t>Thai ginger Saison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03" y="1541859"/>
            <a:ext cx="3511388" cy="4683450"/>
          </a:xfrm>
        </p:spPr>
        <p:txBody>
          <a:bodyPr/>
          <a:lstStyle/>
          <a:p>
            <a:r>
              <a:rPr lang="en-US" sz="2200" dirty="0"/>
              <a:t>Saison du Mistletoe with </a:t>
            </a:r>
            <a:br>
              <a:rPr lang="en-US" sz="2200" dirty="0"/>
            </a:br>
            <a:r>
              <a:rPr lang="en-US" sz="2200" dirty="0"/>
              <a:t>Thai Ginger Cascade Candi Syrup</a:t>
            </a:r>
          </a:p>
          <a:p>
            <a:r>
              <a:rPr lang="en-US" dirty="0"/>
              <a:t>Even when the spice of the yeast was fading in regular version; TGS had a black/white pepper kick that seems to preserve the funk.</a:t>
            </a:r>
          </a:p>
          <a:p>
            <a:r>
              <a:rPr lang="en-US" dirty="0"/>
              <a:t>Dry-hopped 2 gallons with </a:t>
            </a:r>
            <a:r>
              <a:rPr lang="en-US" dirty="0" err="1"/>
              <a:t>Lemondrop</a:t>
            </a:r>
            <a:r>
              <a:rPr lang="en-US" dirty="0"/>
              <a:t> hop for extra lemony ginger ale type snap.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r="23451"/>
          <a:stretch/>
        </p:blipFill>
        <p:spPr>
          <a:xfrm>
            <a:off x="7602312" y="1164931"/>
            <a:ext cx="4321142" cy="47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1" t="9321" r="29184" b="5192"/>
          <a:stretch/>
        </p:blipFill>
        <p:spPr>
          <a:xfrm>
            <a:off x="4849090" y="1541860"/>
            <a:ext cx="3007332" cy="38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85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866" y="399057"/>
            <a:ext cx="8388189" cy="799223"/>
          </a:xfrm>
        </p:spPr>
        <p:txBody>
          <a:bodyPr>
            <a:normAutofit/>
          </a:bodyPr>
          <a:lstStyle/>
          <a:p>
            <a:r>
              <a:rPr lang="en-US" sz="4800" dirty="0"/>
              <a:t>Cooking with cascade </a:t>
            </a:r>
            <a:r>
              <a:rPr lang="en-US" sz="4800" dirty="0" err="1"/>
              <a:t>candi</a:t>
            </a:r>
            <a:r>
              <a:rPr lang="en-US" sz="4800" dirty="0"/>
              <a:t> syrups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5" y="1311564"/>
            <a:ext cx="5522191" cy="3681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64" y="1884218"/>
            <a:ext cx="6393872" cy="42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7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93" y="595469"/>
            <a:ext cx="10058400" cy="937768"/>
          </a:xfrm>
        </p:spPr>
        <p:txBody>
          <a:bodyPr/>
          <a:lstStyle/>
          <a:p>
            <a:r>
              <a:rPr lang="en-US" dirty="0"/>
              <a:t>Strange to-brew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484" y="1828719"/>
            <a:ext cx="4342661" cy="4535136"/>
          </a:xfrm>
        </p:spPr>
        <p:txBody>
          <a:bodyPr>
            <a:normAutofit/>
          </a:bodyPr>
          <a:lstStyle/>
          <a:p>
            <a:r>
              <a:rPr lang="en-US" b="1" dirty="0"/>
              <a:t>Oyster Stout</a:t>
            </a:r>
          </a:p>
          <a:p>
            <a:pPr lvl="1"/>
            <a:r>
              <a:rPr lang="en-US" sz="2000" dirty="0"/>
              <a:t>Meat, brine</a:t>
            </a:r>
          </a:p>
          <a:p>
            <a:r>
              <a:rPr lang="en-US" b="1" dirty="0" err="1"/>
              <a:t>Gose</a:t>
            </a:r>
            <a:endParaRPr lang="en-US" b="1" dirty="0"/>
          </a:p>
          <a:p>
            <a:pPr lvl="1"/>
            <a:r>
              <a:rPr lang="en-US" sz="2000" dirty="0"/>
              <a:t>Different salts and citrus</a:t>
            </a:r>
          </a:p>
          <a:p>
            <a:r>
              <a:rPr lang="en-US" b="1" dirty="0"/>
              <a:t>Hot Pepper Mead</a:t>
            </a:r>
          </a:p>
          <a:p>
            <a:pPr lvl="1"/>
            <a:r>
              <a:rPr lang="en-US" sz="2000" dirty="0"/>
              <a:t>Heat warning!</a:t>
            </a:r>
          </a:p>
          <a:p>
            <a:r>
              <a:rPr lang="en-US" b="1" dirty="0"/>
              <a:t>Gingerbread Porter or Stout</a:t>
            </a:r>
          </a:p>
          <a:p>
            <a:pPr lvl="1"/>
            <a:r>
              <a:rPr lang="en-US" sz="2000" dirty="0"/>
              <a:t>Ginger – fresh and powdered</a:t>
            </a:r>
          </a:p>
          <a:p>
            <a:pPr lvl="1"/>
            <a:r>
              <a:rPr lang="en-US" sz="2000" dirty="0"/>
              <a:t>Molasses</a:t>
            </a:r>
          </a:p>
          <a:p>
            <a:pPr lvl="1"/>
            <a:r>
              <a:rPr lang="en-US" sz="2000" dirty="0"/>
              <a:t>Black pepper and cayenne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6" t="1125" r="14051" b="-1125"/>
          <a:stretch/>
        </p:blipFill>
        <p:spPr>
          <a:xfrm>
            <a:off x="5320145" y="1533237"/>
            <a:ext cx="6391564" cy="41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7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STRANGEbrewing</a:t>
            </a:r>
            <a:r>
              <a:rPr lang="en-US" dirty="0"/>
              <a:t>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Brewing TV – </a:t>
            </a:r>
            <a:r>
              <a:rPr lang="en-US" sz="2400" dirty="0"/>
              <a:t>All for Brew, Brew for All!</a:t>
            </a:r>
          </a:p>
          <a:p>
            <a:pPr lvl="1"/>
            <a:r>
              <a:rPr lang="en-US" sz="2000" i="1" dirty="0"/>
              <a:t>I’ll vouch for Episodes 01-70, the rest… not so much.</a:t>
            </a:r>
          </a:p>
          <a:p>
            <a:pPr lvl="1"/>
            <a:r>
              <a:rPr lang="en-US" sz="2000" dirty="0"/>
              <a:t>brewingtv.com </a:t>
            </a:r>
          </a:p>
          <a:p>
            <a:pPr lvl="1"/>
            <a:r>
              <a:rPr lang="en-US" sz="2000" dirty="0"/>
              <a:t>youtube.com/</a:t>
            </a:r>
            <a:r>
              <a:rPr lang="en-US" sz="2000" dirty="0" err="1"/>
              <a:t>brewingtv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b="1" dirty="0"/>
              <a:t>Chop &amp; Brew – </a:t>
            </a:r>
            <a:r>
              <a:rPr lang="en-US" sz="2400" dirty="0"/>
              <a:t>Chop for Chop, Brew for Brew!</a:t>
            </a:r>
          </a:p>
          <a:p>
            <a:pPr lvl="1"/>
            <a:r>
              <a:rPr lang="en-US" sz="2000" dirty="0"/>
              <a:t>chopandbrew.com</a:t>
            </a:r>
          </a:p>
          <a:p>
            <a:pPr lvl="1"/>
            <a:r>
              <a:rPr lang="en-US" sz="2000" dirty="0"/>
              <a:t>youtube.com/</a:t>
            </a:r>
            <a:r>
              <a:rPr lang="en-US" sz="2000" dirty="0" err="1"/>
              <a:t>chopandbrew</a:t>
            </a:r>
            <a:endParaRPr lang="en-US" sz="2000" dirty="0"/>
          </a:p>
          <a:p>
            <a:pPr lvl="1"/>
            <a:endParaRPr lang="en-US" u="sng" dirty="0"/>
          </a:p>
          <a:p>
            <a:pPr lvl="1"/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720488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strangebrewing</a:t>
            </a:r>
            <a:r>
              <a:rPr lang="en-US" dirty="0"/>
              <a:t>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/>
              <a:t>Extreme Brewing</a:t>
            </a:r>
            <a:r>
              <a:rPr lang="en-US" sz="2400" dirty="0"/>
              <a:t> by Sam </a:t>
            </a:r>
            <a:r>
              <a:rPr lang="en-US" sz="2400" dirty="0" err="1"/>
              <a:t>Calagione</a:t>
            </a:r>
            <a:r>
              <a:rPr lang="en-US" sz="2400" dirty="0"/>
              <a:t> (Dogfish Head)</a:t>
            </a:r>
          </a:p>
          <a:p>
            <a:endParaRPr lang="en-US" sz="2400" u="sng" dirty="0"/>
          </a:p>
          <a:p>
            <a:r>
              <a:rPr lang="en-US" sz="2400" u="sng" dirty="0"/>
              <a:t>Experimental </a:t>
            </a:r>
            <a:r>
              <a:rPr lang="en-US" sz="2400" u="sng" dirty="0" err="1"/>
              <a:t>Homebrewing</a:t>
            </a:r>
            <a:r>
              <a:rPr lang="en-US" sz="2400" dirty="0"/>
              <a:t> by Drew </a:t>
            </a:r>
            <a:r>
              <a:rPr lang="en-US" sz="2400" dirty="0" err="1"/>
              <a:t>Beechum</a:t>
            </a:r>
            <a:r>
              <a:rPr lang="en-US" sz="2400" dirty="0"/>
              <a:t> &amp; Denny Conn</a:t>
            </a:r>
          </a:p>
          <a:p>
            <a:pPr lvl="1"/>
            <a:r>
              <a:rPr lang="en-US" sz="2000" dirty="0"/>
              <a:t>These dudes will put ANYTHING into a beer!</a:t>
            </a:r>
          </a:p>
          <a:p>
            <a:pPr lvl="1"/>
            <a:r>
              <a:rPr lang="en-US" sz="2000" dirty="0"/>
              <a:t>Book AND Website – </a:t>
            </a:r>
            <a:r>
              <a:rPr lang="en-US" sz="2000" i="1" dirty="0"/>
              <a:t>experimentalbrew.com</a:t>
            </a:r>
          </a:p>
          <a:p>
            <a:pPr lvl="1"/>
            <a:endParaRPr lang="en-US" sz="2000" i="1" dirty="0"/>
          </a:p>
          <a:p>
            <a:r>
              <a:rPr lang="en-US" sz="2400" u="sng" dirty="0"/>
              <a:t>Sacred and Herbal Healing Beers</a:t>
            </a:r>
            <a:r>
              <a:rPr lang="en-US" sz="2400" dirty="0"/>
              <a:t> by Stephen </a:t>
            </a:r>
            <a:r>
              <a:rPr lang="en-US" sz="2400" dirty="0" err="1"/>
              <a:t>Harrod</a:t>
            </a:r>
            <a:r>
              <a:rPr lang="en-US" sz="2400" dirty="0"/>
              <a:t> Buhner</a:t>
            </a:r>
          </a:p>
          <a:p>
            <a:pPr lvl="1"/>
            <a:r>
              <a:rPr lang="en-US" sz="2000" dirty="0"/>
              <a:t>Indigenous, historical, psychotropic and herbal healing beers of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77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Strangbrewing</a:t>
            </a:r>
            <a:r>
              <a:rPr lang="en-US" dirty="0"/>
              <a:t>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921902"/>
            <a:ext cx="9477650" cy="405079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Support </a:t>
            </a:r>
            <a:r>
              <a:rPr lang="en-US" sz="2400" b="1" dirty="0"/>
              <a:t>American Homebrewers Association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/>
              <a:t>Homebrew Con 2017:</a:t>
            </a:r>
            <a:r>
              <a:rPr lang="en-US" sz="2400" dirty="0"/>
              <a:t> Minneapolis/Saint Paul, MN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Chop &amp; Brew’s backyard!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June 15-17 @ Minneapolis Convention Center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June 10: St. Paul Summer Beer Fest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Pre-Conference: Brewery Tours, Taproom Bus Crawl, Daytrips to Duluth </a:t>
            </a:r>
            <a:br>
              <a:rPr lang="en-US" sz="2200" dirty="0"/>
            </a:br>
            <a:r>
              <a:rPr lang="en-US" sz="2200" dirty="0"/>
              <a:t>and New Ulm, MN; sports, live music, restaurants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96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strangebrewing</a:t>
            </a:r>
            <a:r>
              <a:rPr lang="en-US" dirty="0"/>
              <a:t>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921902"/>
            <a:ext cx="10058400" cy="405079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Audio &amp; Slideshows from Past AHA National Homebrewers Conferences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Mitch Steele (2014): </a:t>
            </a:r>
            <a:r>
              <a:rPr lang="en-US" sz="2000" i="1" dirty="0"/>
              <a:t>“The Use of Herbs, Spices and Other Botanical Ingredients in Today’s Beer Recipes”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Michael </a:t>
            </a:r>
            <a:r>
              <a:rPr lang="en-US" sz="2000" dirty="0" err="1"/>
              <a:t>Tonsmeire</a:t>
            </a:r>
            <a:r>
              <a:rPr lang="en-US" sz="2000" dirty="0"/>
              <a:t> (2015): </a:t>
            </a:r>
            <a:r>
              <a:rPr lang="en-US" sz="2000" i="1" dirty="0"/>
              <a:t>“Brewing with Coffee: Approaches &amp; Techniques from Dry-Beaning to Home Roasting”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000" dirty="0"/>
              <a:t>American Homebrewer Association Website: homebrewersassociation.org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FIND THEM: Let’s Brew &gt; Resources &gt; Conference Seminars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97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998" y="266796"/>
            <a:ext cx="10058400" cy="1609344"/>
          </a:xfrm>
        </p:spPr>
        <p:txBody>
          <a:bodyPr/>
          <a:lstStyle/>
          <a:p>
            <a:r>
              <a:rPr lang="en-US" dirty="0" err="1"/>
              <a:t>WebsiteS</a:t>
            </a:r>
            <a:r>
              <a:rPr lang="en-US" dirty="0"/>
              <a:t>/social media/contact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998" y="1721358"/>
            <a:ext cx="5634051" cy="4736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Chop &amp; Brew</a:t>
            </a:r>
          </a:p>
          <a:p>
            <a:pPr lvl="1"/>
            <a:r>
              <a:rPr lang="en-US" sz="2000" dirty="0"/>
              <a:t>chopandbrew.com</a:t>
            </a:r>
          </a:p>
          <a:p>
            <a:pPr lvl="1"/>
            <a:r>
              <a:rPr lang="en-US" sz="2000" dirty="0"/>
              <a:t>facebook.com/</a:t>
            </a:r>
            <a:r>
              <a:rPr lang="en-US" sz="2000" dirty="0" err="1"/>
              <a:t>chopandbrew</a:t>
            </a:r>
            <a:endParaRPr lang="en-US" sz="2000" dirty="0"/>
          </a:p>
          <a:p>
            <a:pPr lvl="1"/>
            <a:r>
              <a:rPr lang="en-US" sz="2000" dirty="0"/>
              <a:t>Twitter &amp; Instagram @</a:t>
            </a:r>
            <a:r>
              <a:rPr lang="en-US" sz="2000" dirty="0" err="1"/>
              <a:t>chopandbrew</a:t>
            </a:r>
            <a:endParaRPr lang="en-US" sz="2000" dirty="0"/>
          </a:p>
          <a:p>
            <a:pPr lvl="1"/>
            <a:r>
              <a:rPr lang="en-US" sz="2000" dirty="0"/>
              <a:t>chopandbrew@gmail.com</a:t>
            </a:r>
          </a:p>
          <a:p>
            <a:pPr marL="27432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The Splendid Table</a:t>
            </a:r>
          </a:p>
          <a:p>
            <a:pPr lvl="1"/>
            <a:r>
              <a:rPr lang="en-US" sz="2000" dirty="0"/>
              <a:t>splenditable.org</a:t>
            </a:r>
          </a:p>
          <a:p>
            <a:pPr lvl="1"/>
            <a:r>
              <a:rPr lang="en-US" sz="2000" dirty="0"/>
              <a:t>splendidtable.org </a:t>
            </a:r>
          </a:p>
          <a:p>
            <a:pPr lvl="1"/>
            <a:r>
              <a:rPr lang="en-US" sz="2000" dirty="0"/>
              <a:t>facebook.com/</a:t>
            </a:r>
            <a:r>
              <a:rPr lang="en-US" sz="2000" dirty="0" err="1"/>
              <a:t>splendid.table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Twitter &amp; Instagram: @</a:t>
            </a:r>
            <a:r>
              <a:rPr lang="en-US" sz="2000" dirty="0" err="1"/>
              <a:t>splendidtable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1507046"/>
            <a:ext cx="4424349" cy="49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29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25696"/>
          </a:xfrm>
        </p:spPr>
        <p:txBody>
          <a:bodyPr>
            <a:normAutofit/>
          </a:bodyPr>
          <a:lstStyle/>
          <a:p>
            <a:r>
              <a:rPr lang="en-US" sz="4800" dirty="0"/>
              <a:t>WHY brew strange?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10328"/>
            <a:ext cx="10058400" cy="4433454"/>
          </a:xfrm>
        </p:spPr>
        <p:txBody>
          <a:bodyPr/>
          <a:lstStyle/>
          <a:p>
            <a:r>
              <a:rPr lang="en-US" b="1" dirty="0" err="1"/>
              <a:t>ec-cen-tric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lvl="1"/>
            <a:r>
              <a:rPr lang="en-US" sz="2000" dirty="0" err="1"/>
              <a:t>Adj</a:t>
            </a:r>
            <a:r>
              <a:rPr lang="en-US" sz="2000" dirty="0"/>
              <a:t>: (of a person or their behavior) unconventional and </a:t>
            </a:r>
            <a:r>
              <a:rPr lang="en-US" sz="2000" i="1" dirty="0"/>
              <a:t>slightly strange</a:t>
            </a:r>
          </a:p>
          <a:p>
            <a:pPr lvl="1"/>
            <a:r>
              <a:rPr lang="en-US" sz="2000" dirty="0" err="1"/>
              <a:t>Adj</a:t>
            </a:r>
            <a:r>
              <a:rPr lang="en-US" sz="2000" dirty="0"/>
              <a:t>: (of a thing) not placed centrally or not having its axis or other part place centrally</a:t>
            </a:r>
          </a:p>
          <a:p>
            <a:pPr lvl="2"/>
            <a:r>
              <a:rPr lang="en-US" sz="2000" dirty="0"/>
              <a:t>Quite literally: off-center beer for off-center people (Dogfish Head)</a:t>
            </a:r>
          </a:p>
          <a:p>
            <a:pPr lvl="2"/>
            <a:r>
              <a:rPr lang="en-US" sz="2000" dirty="0"/>
              <a:t>Pour a little out for the </a:t>
            </a:r>
            <a:r>
              <a:rPr lang="en-US" sz="2000" dirty="0" err="1"/>
              <a:t>Reinheitsgabot</a:t>
            </a:r>
            <a:r>
              <a:rPr lang="en-US" sz="2000" dirty="0"/>
              <a:t>!</a:t>
            </a:r>
          </a:p>
          <a:p>
            <a:r>
              <a:rPr lang="en-US" b="1" dirty="0"/>
              <a:t>Pushing the Boundaries of Flavor: </a:t>
            </a:r>
          </a:p>
          <a:p>
            <a:pPr lvl="1"/>
            <a:r>
              <a:rPr lang="en-US" sz="2000" dirty="0"/>
              <a:t>Accentuating and Elevating Characters of Malt, Hops, Yeast &amp; Water</a:t>
            </a:r>
          </a:p>
          <a:p>
            <a:pPr lvl="1"/>
            <a:r>
              <a:rPr lang="en-US" sz="2000" dirty="0"/>
              <a:t>I like to homebrew beer that I cannot find or no one else is brewing</a:t>
            </a:r>
          </a:p>
          <a:p>
            <a:r>
              <a:rPr lang="en-US" b="1" dirty="0"/>
              <a:t>No Commercial Obligation</a:t>
            </a:r>
          </a:p>
          <a:p>
            <a:r>
              <a:rPr lang="en-US" b="1" dirty="0"/>
              <a:t>Why not?</a:t>
            </a:r>
          </a:p>
        </p:txBody>
      </p:sp>
    </p:spTree>
    <p:extLst>
      <p:ext uri="{BB962C8B-B14F-4D97-AF65-F5344CB8AC3E}">
        <p14:creationId xmlns:p14="http://schemas.microsoft.com/office/powerpoint/2010/main" val="4251957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93228"/>
            <a:ext cx="10058400" cy="1609344"/>
          </a:xfrm>
        </p:spPr>
        <p:txBody>
          <a:bodyPr/>
          <a:lstStyle/>
          <a:p>
            <a:r>
              <a:rPr lang="en-US" dirty="0"/>
              <a:t>THANKS FOR HAVING 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615" y="1454658"/>
            <a:ext cx="3923060" cy="640842"/>
          </a:xfrm>
        </p:spPr>
        <p:txBody>
          <a:bodyPr>
            <a:normAutofit/>
          </a:bodyPr>
          <a:lstStyle/>
          <a:p>
            <a:r>
              <a:rPr lang="en-US" sz="3600" dirty="0"/>
              <a:t>Any 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2305048"/>
            <a:ext cx="7874004" cy="44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03" y="567759"/>
            <a:ext cx="10058400" cy="1131732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Strangebrewing</a:t>
            </a:r>
            <a:r>
              <a:rPr lang="en-US" sz="4000" dirty="0"/>
              <a:t> in the </a:t>
            </a:r>
            <a:r>
              <a:rPr lang="en-US" sz="4000" dirty="0" err="1"/>
              <a:t>u.s.</a:t>
            </a:r>
            <a:r>
              <a:rPr lang="en-US" sz="4000" dirty="0"/>
              <a:t>:</a:t>
            </a:r>
            <a:br>
              <a:rPr lang="en-US" sz="4000" dirty="0"/>
            </a:br>
            <a:r>
              <a:rPr lang="en-US" sz="4000" dirty="0"/>
              <a:t>What </a:t>
            </a:r>
            <a:r>
              <a:rPr lang="en-US" sz="4000" u="sng" dirty="0"/>
              <a:t>aren’t</a:t>
            </a:r>
            <a:r>
              <a:rPr lang="en-US" sz="4000" b="1" dirty="0"/>
              <a:t> </a:t>
            </a:r>
            <a:r>
              <a:rPr lang="en-US" sz="4000" dirty="0"/>
              <a:t>craft brewers doing?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884" y="1865745"/>
            <a:ext cx="6282297" cy="461845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u="sng" dirty="0"/>
              <a:t>Dogfish Head</a:t>
            </a:r>
            <a:r>
              <a:rPr lang="en-US" sz="2400" b="1" dirty="0"/>
              <a:t> </a:t>
            </a:r>
            <a:r>
              <a:rPr lang="en-US" sz="1800" dirty="0"/>
              <a:t>(limited edition and Ancient Ales)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/>
              <a:t>Positive Contact:</a:t>
            </a:r>
            <a:r>
              <a:rPr lang="en-US" sz="2000" dirty="0"/>
              <a:t> Sweet &amp; Sour Belgian ale with Fuji apple cider, slow-roasted </a:t>
            </a:r>
            <a:r>
              <a:rPr lang="en-US" sz="2000" dirty="0" err="1"/>
              <a:t>farro</a:t>
            </a:r>
            <a:r>
              <a:rPr lang="en-US" sz="2000" dirty="0"/>
              <a:t>, cayenne &amp; fresh cilantro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/>
              <a:t>Hellhound on My Ale</a:t>
            </a:r>
            <a:r>
              <a:rPr lang="en-US" sz="2000" dirty="0"/>
              <a:t> – Super-Centennial Hopped IPA with lemon peel and flesh in whirlpool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/>
              <a:t>Midas Touch:</a:t>
            </a:r>
            <a:r>
              <a:rPr lang="en-US" sz="2000" dirty="0"/>
              <a:t> beer meets wine meets mead; an ancient ale brewed with honey, barley malt, white </a:t>
            </a:r>
            <a:r>
              <a:rPr lang="en-US" sz="2000" dirty="0" err="1"/>
              <a:t>muscat</a:t>
            </a:r>
            <a:r>
              <a:rPr lang="en-US" sz="2000" dirty="0"/>
              <a:t> grapes and saffron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/>
              <a:t>Sah’tea</a:t>
            </a:r>
            <a:r>
              <a:rPr lang="en-US" sz="2000" b="1" dirty="0"/>
              <a:t>:</a:t>
            </a:r>
            <a:r>
              <a:rPr lang="en-US" sz="2000" dirty="0"/>
              <a:t> based on 9</a:t>
            </a:r>
            <a:r>
              <a:rPr lang="en-US" sz="2000" baseline="30000" dirty="0"/>
              <a:t>th</a:t>
            </a:r>
            <a:r>
              <a:rPr lang="en-US" sz="2000" dirty="0"/>
              <a:t> century Finnish recipe that includes rye, juniper and black chai tea</a:t>
            </a:r>
          </a:p>
          <a:p>
            <a:pPr marL="27432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17" y="3405262"/>
            <a:ext cx="4653076" cy="261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316" y="567759"/>
            <a:ext cx="2526908" cy="25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05623"/>
          </a:xfrm>
        </p:spPr>
        <p:txBody>
          <a:bodyPr>
            <a:noAutofit/>
          </a:bodyPr>
          <a:lstStyle/>
          <a:p>
            <a:r>
              <a:rPr lang="en-US" sz="3600" dirty="0" err="1"/>
              <a:t>strangebrewing</a:t>
            </a:r>
            <a:r>
              <a:rPr lang="en-US" sz="3600" dirty="0"/>
              <a:t> in the </a:t>
            </a:r>
            <a:r>
              <a:rPr lang="en-US" sz="3600" dirty="0" err="1"/>
              <a:t>u.s.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What </a:t>
            </a:r>
            <a:r>
              <a:rPr lang="en-US" sz="3600" u="sng" dirty="0"/>
              <a:t>aren’t</a:t>
            </a:r>
            <a:r>
              <a:rPr lang="en-US" sz="3600" b="1" dirty="0"/>
              <a:t> </a:t>
            </a:r>
            <a:r>
              <a:rPr lang="en-US" sz="3600" dirty="0"/>
              <a:t>craft brewers doing?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01091"/>
            <a:ext cx="5885134" cy="4481945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u="sng" dirty="0"/>
              <a:t>Shorts Brewing Company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The </a:t>
            </a:r>
            <a:r>
              <a:rPr lang="en-US" sz="2000" b="1" dirty="0" err="1"/>
              <a:t>Creepster</a:t>
            </a:r>
            <a:r>
              <a:rPr lang="en-US" sz="2000" b="1" dirty="0"/>
              <a:t>:</a:t>
            </a:r>
            <a:r>
              <a:rPr lang="en-US" sz="2000" dirty="0"/>
              <a:t> Imperial </a:t>
            </a:r>
            <a:r>
              <a:rPr lang="en-US" sz="2000" dirty="0" err="1"/>
              <a:t>Gose</a:t>
            </a:r>
            <a:r>
              <a:rPr lang="en-US" sz="2000" dirty="0"/>
              <a:t> with apricot, orange, lemongrass, pink Himalayan sea salt, and coriander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Black Licorice Lager:</a:t>
            </a:r>
            <a:r>
              <a:rPr lang="en-US" sz="2000" dirty="0"/>
              <a:t> flavors of chocolate and roasted malt that complement additions of </a:t>
            </a:r>
            <a:r>
              <a:rPr lang="en-US" sz="2000" dirty="0" err="1"/>
              <a:t>Madasgascar</a:t>
            </a:r>
            <a:r>
              <a:rPr lang="en-US" sz="2000" dirty="0"/>
              <a:t> vanilla bean, anise, and fresh chocolate mint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Key Lime Pie: </a:t>
            </a:r>
            <a:r>
              <a:rPr lang="en-US" sz="2000" dirty="0"/>
              <a:t>fresh limes, milk sugar/lactose, graham cracker and marshmallow fluff (Gold Medal, Fruit/Vegetable Beer – 2010, 2014 Great American Beer Festival)</a:t>
            </a:r>
            <a:endParaRPr lang="en-US" sz="2000" b="1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18" y="2071255"/>
            <a:ext cx="4100945" cy="4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9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311820"/>
            <a:ext cx="10058400" cy="1609344"/>
          </a:xfrm>
        </p:spPr>
        <p:txBody>
          <a:bodyPr>
            <a:normAutofit/>
          </a:bodyPr>
          <a:lstStyle/>
          <a:p>
            <a:r>
              <a:rPr lang="en-US" sz="3600" dirty="0" err="1"/>
              <a:t>strangebrewing</a:t>
            </a:r>
            <a:r>
              <a:rPr lang="en-US" sz="3600" dirty="0"/>
              <a:t> in the </a:t>
            </a:r>
            <a:r>
              <a:rPr lang="en-US" sz="3600" dirty="0" err="1"/>
              <a:t>u.s.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What </a:t>
            </a:r>
            <a:r>
              <a:rPr lang="en-US" sz="3600" u="sng" dirty="0"/>
              <a:t>aren’t</a:t>
            </a:r>
            <a:r>
              <a:rPr lang="en-US" sz="3600" b="1" dirty="0"/>
              <a:t> </a:t>
            </a:r>
            <a:r>
              <a:rPr lang="en-US" sz="3600" dirty="0"/>
              <a:t>craft brewers doing?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19275"/>
            <a:ext cx="5478734" cy="4757015"/>
          </a:xfrm>
        </p:spPr>
        <p:txBody>
          <a:bodyPr>
            <a:normAutofit fontScale="85000" lnSpcReduction="10000"/>
          </a:bodyPr>
          <a:lstStyle/>
          <a:p>
            <a:r>
              <a:rPr lang="en-US" b="1" u="sng" dirty="0"/>
              <a:t>Summit Brewing Company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Imperial Pumpkin Porter: </a:t>
            </a:r>
            <a:r>
              <a:rPr lang="en-US" sz="2000" dirty="0"/>
              <a:t>organic pumpkins in the mash, sweet China cinnamon, ground nutmeg, ginger powder and cloves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en-US" sz="2000" b="1" dirty="0"/>
          </a:p>
          <a:p>
            <a:pPr lvl="1">
              <a:lnSpc>
                <a:spcPct val="150000"/>
              </a:lnSpc>
            </a:pPr>
            <a:r>
              <a:rPr lang="en-US" sz="2000" b="1" dirty="0"/>
              <a:t>Make It So: </a:t>
            </a:r>
            <a:r>
              <a:rPr lang="en-US" sz="2000" dirty="0"/>
              <a:t>Extra Special Bitter with Earl Grey Tea</a:t>
            </a:r>
          </a:p>
          <a:p>
            <a:pPr lvl="1">
              <a:lnSpc>
                <a:spcPct val="150000"/>
              </a:lnSpc>
            </a:pPr>
            <a:endParaRPr lang="en-US" sz="2000" b="1" dirty="0"/>
          </a:p>
          <a:p>
            <a:pPr lvl="1">
              <a:lnSpc>
                <a:spcPct val="150000"/>
              </a:lnSpc>
            </a:pPr>
            <a:r>
              <a:rPr lang="en-US" sz="2000" b="1" dirty="0" err="1"/>
              <a:t>Herkulean</a:t>
            </a:r>
            <a:r>
              <a:rPr lang="en-US" sz="2000" b="1" dirty="0"/>
              <a:t> Woods: </a:t>
            </a:r>
            <a:r>
              <a:rPr lang="en-US" sz="2000" dirty="0"/>
              <a:t>Imperial California Common with early-season spruce tips and maple syrup in boil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en-US" sz="2000" dirty="0"/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21" y="1819275"/>
            <a:ext cx="3220443" cy="48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3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3" y="116807"/>
            <a:ext cx="4836695" cy="3224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84" y="1430421"/>
            <a:ext cx="6609347" cy="4406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" y="3465095"/>
            <a:ext cx="4836695" cy="3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625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1129</TotalTime>
  <Words>1187</Words>
  <Application>Microsoft Office PowerPoint</Application>
  <PresentationFormat>Widescreen</PresentationFormat>
  <Paragraphs>233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Rockwell</vt:lpstr>
      <vt:lpstr>Rockwell Condensed</vt:lpstr>
      <vt:lpstr>Wingdings</vt:lpstr>
      <vt:lpstr>Wood Type</vt:lpstr>
      <vt:lpstr>Dr. strangebrew Or how I learned to stop worrying and love the spice rack</vt:lpstr>
      <vt:lpstr>My background</vt:lpstr>
      <vt:lpstr>disclaimer</vt:lpstr>
      <vt:lpstr>*dr. strangebrew or how I learned to stop worrying and love the spice rack**</vt:lpstr>
      <vt:lpstr>WHY brew strange?</vt:lpstr>
      <vt:lpstr>Strangebrewing in the u.s.: What aren’t craft brewers doing?</vt:lpstr>
      <vt:lpstr>strangebrewing in the u.s.: What aren’t craft brewers doing?</vt:lpstr>
      <vt:lpstr>strangebrewing in the u.s.: What aren’t craft brewers doing?</vt:lpstr>
      <vt:lpstr>PowerPoint Presentation</vt:lpstr>
      <vt:lpstr>PowerPoint Presentation</vt:lpstr>
      <vt:lpstr>STRANGEBREWING: A SLIPPERY SLOPE</vt:lpstr>
      <vt:lpstr>TO THE SPICE RACK!</vt:lpstr>
      <vt:lpstr>STRANGEBREWING: what are we talking about?</vt:lpstr>
      <vt:lpstr>Things to consider WHEN STRANGEBREWING</vt:lpstr>
      <vt:lpstr>Clemifornia Commontine</vt:lpstr>
      <vt:lpstr>Clemifornia commontine</vt:lpstr>
      <vt:lpstr>PowerPoint Presentation</vt:lpstr>
      <vt:lpstr>RSE: Rye Stout + espresso</vt:lpstr>
      <vt:lpstr>RSE: Rye Stout + espresso</vt:lpstr>
      <vt:lpstr>PowerPoint Presentation</vt:lpstr>
      <vt:lpstr>RSE: Rye Stout + espresso</vt:lpstr>
      <vt:lpstr>brewing with Tea</vt:lpstr>
      <vt:lpstr>King cake ale</vt:lpstr>
      <vt:lpstr>king cake ale</vt:lpstr>
      <vt:lpstr>PowerPoint Presentation</vt:lpstr>
      <vt:lpstr>king cake ale</vt:lpstr>
      <vt:lpstr>Dandelion wine</vt:lpstr>
      <vt:lpstr>Dandelion wine</vt:lpstr>
      <vt:lpstr>Dandelion wine</vt:lpstr>
      <vt:lpstr>Dandelion wine</vt:lpstr>
      <vt:lpstr>Dandelion wine</vt:lpstr>
      <vt:lpstr>Dandelion wine</vt:lpstr>
      <vt:lpstr>Dandelion wine</vt:lpstr>
      <vt:lpstr>Dandelion wine</vt:lpstr>
      <vt:lpstr>Dandelion wine</vt:lpstr>
      <vt:lpstr>Dandelion greens and bacon</vt:lpstr>
      <vt:lpstr>RAUCHGRAF: SMOKED GRAF</vt:lpstr>
      <vt:lpstr>Chucklehead AKA the easy way</vt:lpstr>
      <vt:lpstr>PowerPoint Presentation</vt:lpstr>
      <vt:lpstr>Chucklehead aka the easy way</vt:lpstr>
      <vt:lpstr>Chucklehead aka the easy way</vt:lpstr>
      <vt:lpstr>Thai ginger Saison</vt:lpstr>
      <vt:lpstr>Cooking with cascade candi syrups</vt:lpstr>
      <vt:lpstr>Strange to-brew list</vt:lpstr>
      <vt:lpstr>STRANGEbrewing resources</vt:lpstr>
      <vt:lpstr>strangebrewing resources</vt:lpstr>
      <vt:lpstr>Strangbrewing resources</vt:lpstr>
      <vt:lpstr>strangebrewing resources</vt:lpstr>
      <vt:lpstr>WebsiteS/social media/contact</vt:lpstr>
      <vt:lpstr>THANKS FOR HAVING 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ECCENTRIC BREWING</dc:title>
  <dc:creator>Chip Walton</dc:creator>
  <cp:lastModifiedBy>Delaney Wardell</cp:lastModifiedBy>
  <cp:revision>67</cp:revision>
  <dcterms:created xsi:type="dcterms:W3CDTF">2016-03-06T06:01:47Z</dcterms:created>
  <dcterms:modified xsi:type="dcterms:W3CDTF">2017-03-26T21:20:03Z</dcterms:modified>
</cp:coreProperties>
</file>