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92" r:id="rId3"/>
    <p:sldId id="257" r:id="rId4"/>
    <p:sldId id="258" r:id="rId5"/>
    <p:sldId id="259" r:id="rId6"/>
    <p:sldId id="278" r:id="rId7"/>
    <p:sldId id="291" r:id="rId8"/>
    <p:sldId id="279" r:id="rId9"/>
    <p:sldId id="280" r:id="rId10"/>
    <p:sldId id="281" r:id="rId11"/>
    <p:sldId id="283" r:id="rId12"/>
    <p:sldId id="289" r:id="rId13"/>
    <p:sldId id="268" r:id="rId14"/>
    <p:sldId id="286" r:id="rId15"/>
    <p:sldId id="290" r:id="rId16"/>
    <p:sldId id="284" r:id="rId17"/>
    <p:sldId id="285" r:id="rId18"/>
    <p:sldId id="293" r:id="rId19"/>
    <p:sldId id="287" r:id="rId20"/>
    <p:sldId id="288" r:id="rId21"/>
    <p:sldId id="271" r:id="rId22"/>
    <p:sldId id="273" r:id="rId23"/>
    <p:sldId id="274" r:id="rId24"/>
    <p:sldId id="294" r:id="rId25"/>
    <p:sldId id="275" r:id="rId26"/>
    <p:sldId id="276" r:id="rId27"/>
    <p:sldId id="27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57" autoAdjust="0"/>
  </p:normalViewPr>
  <p:slideViewPr>
    <p:cSldViewPr snapToGrid="0" snapToObjects="1">
      <p:cViewPr varScale="1">
        <p:scale>
          <a:sx n="98" d="100"/>
          <a:sy n="98" d="100"/>
        </p:scale>
        <p:origin x="138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93E36-8D23-5643-A158-FC3CE665A61E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FF46F-E177-0E4A-A233-DF0D081D6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0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I tell someone that I homebrew, 90% of the time their first question is “extract or all grain?” As</a:t>
            </a:r>
            <a:r>
              <a:rPr lang="en-US" baseline="0" dirty="0"/>
              <a:t> if that is some sort of marker of skill.</a:t>
            </a:r>
          </a:p>
          <a:p>
            <a:endParaRPr lang="en-US" baseline="0" dirty="0"/>
          </a:p>
          <a:p>
            <a:r>
              <a:rPr lang="en-US" baseline="0" dirty="0"/>
              <a:t>We almost exclusively brew with extract. In fact, first all grain brew was on SAW commercial system brewing our BOS winning APA.</a:t>
            </a:r>
          </a:p>
          <a:p>
            <a:endParaRPr lang="en-US" baseline="0" dirty="0"/>
          </a:p>
          <a:p>
            <a:r>
              <a:rPr lang="en-US" baseline="0" dirty="0"/>
              <a:t>My purpose is not to attack all-grain brewing. Rather, prove that you can make great beer with extract and convince you to prioritize other upgrades before switching to all grain.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FF46F-E177-0E4A-A233-DF0D081D61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10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FF46F-E177-0E4A-A233-DF0D081D61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67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 </a:t>
            </a:r>
            <a:r>
              <a:rPr lang="en-US" dirty="0" err="1"/>
              <a:t>krausen</a:t>
            </a:r>
            <a:r>
              <a:rPr lang="en-US" dirty="0"/>
              <a:t> needs to be sanitized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FF46F-E177-0E4A-A233-DF0D081D618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39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BYO Jan/Feb 2009</a:t>
            </a:r>
          </a:p>
          <a:p>
            <a:r>
              <a:rPr lang="en-US" dirty="0"/>
              <a:t>41%</a:t>
            </a:r>
            <a:r>
              <a:rPr lang="en-US" baseline="0" dirty="0"/>
              <a:t> Grain</a:t>
            </a:r>
          </a:p>
          <a:p>
            <a:r>
              <a:rPr lang="en-US" baseline="0" dirty="0"/>
              <a:t>52% Extract</a:t>
            </a:r>
          </a:p>
          <a:p>
            <a:r>
              <a:rPr lang="en-US" baseline="0" dirty="0"/>
              <a:t>7% Sugar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FF46F-E177-0E4A-A233-DF0D081D61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67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don’t have time to get into calculating </a:t>
            </a:r>
            <a:r>
              <a:rPr lang="en-US" dirty="0" err="1"/>
              <a:t>fermentability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FF46F-E177-0E4A-A233-DF0D081D618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39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Rules of thumb are RULES OF THUMB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FF46F-E177-0E4A-A233-DF0D081D618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39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FF46F-E177-0E4A-A233-DF0D081D618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675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 </a:t>
            </a:r>
            <a:r>
              <a:rPr lang="en-US" dirty="0" err="1"/>
              <a:t>krausen</a:t>
            </a:r>
            <a:r>
              <a:rPr lang="en-US" dirty="0"/>
              <a:t> needs to be sanitized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FF46F-E177-0E4A-A233-DF0D081D618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39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 </a:t>
            </a:r>
            <a:r>
              <a:rPr lang="en-US" dirty="0" err="1"/>
              <a:t>krausen</a:t>
            </a:r>
            <a:r>
              <a:rPr lang="en-US" dirty="0"/>
              <a:t> needs to be sanitized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FF46F-E177-0E4A-A233-DF0D081D618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391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I’ve heard people</a:t>
            </a:r>
            <a:r>
              <a:rPr lang="en-US" baseline="0" dirty="0"/>
              <a:t> say things like “extract is 4 times more expensive than grain”</a:t>
            </a:r>
            <a:endParaRPr lang="en-US" dirty="0"/>
          </a:p>
          <a:p>
            <a:endParaRPr lang="en-US" dirty="0"/>
          </a:p>
          <a:p>
            <a:r>
              <a:rPr lang="en-US" dirty="0"/>
              <a:t>All Grain pale: 42 cents/12 </a:t>
            </a:r>
            <a:r>
              <a:rPr lang="en-US" dirty="0" err="1"/>
              <a:t>oz</a:t>
            </a:r>
            <a:r>
              <a:rPr lang="en-US" baseline="0" dirty="0"/>
              <a:t> bottle</a:t>
            </a:r>
          </a:p>
          <a:p>
            <a:r>
              <a:rPr lang="en-US" baseline="0" dirty="0"/>
              <a:t>Extract pale: 50 cents/12 </a:t>
            </a:r>
            <a:r>
              <a:rPr lang="en-US" baseline="0" dirty="0" err="1"/>
              <a:t>oz</a:t>
            </a:r>
            <a:r>
              <a:rPr lang="en-US" baseline="0" dirty="0"/>
              <a:t> bottle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FF46F-E177-0E4A-A233-DF0D081D618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642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Extract brewing is not for everyone, BUT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FF46F-E177-0E4A-A233-DF0D081D618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56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FF46F-E177-0E4A-A233-DF0D081D61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91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bulk? Usually</a:t>
            </a:r>
            <a:r>
              <a:rPr lang="en-US" baseline="0" dirty="0"/>
              <a:t> fresher. Also cheaper. </a:t>
            </a:r>
            <a:r>
              <a:rPr lang="en-US" baseline="0" dirty="0" err="1"/>
              <a:t>Steinbarts</a:t>
            </a:r>
            <a:r>
              <a:rPr lang="en-US" baseline="0" dirty="0"/>
              <a:t> has 3.3 </a:t>
            </a:r>
            <a:r>
              <a:rPr lang="en-US" baseline="0" dirty="0" err="1"/>
              <a:t>lb</a:t>
            </a:r>
            <a:r>
              <a:rPr lang="en-US" baseline="0" dirty="0"/>
              <a:t> jar for $11.50, 3.3 bulk for $8.25 (70% the cost)</a:t>
            </a:r>
          </a:p>
          <a:p>
            <a:endParaRPr lang="en-US" baseline="0" dirty="0"/>
          </a:p>
          <a:p>
            <a:r>
              <a:rPr lang="en-US" baseline="0" dirty="0"/>
              <a:t>Extract can get infected, extract can get stale. Don’t give it the opportunity.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FF46F-E177-0E4A-A233-DF0D081D61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9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bulk? Usually</a:t>
            </a:r>
            <a:r>
              <a:rPr lang="en-US" baseline="0" dirty="0"/>
              <a:t> fresher. Also cheaper. </a:t>
            </a:r>
            <a:r>
              <a:rPr lang="en-US" baseline="0" dirty="0" err="1"/>
              <a:t>Steinbarts</a:t>
            </a:r>
            <a:r>
              <a:rPr lang="en-US" baseline="0" dirty="0"/>
              <a:t> has 3.3 </a:t>
            </a:r>
            <a:r>
              <a:rPr lang="en-US" baseline="0" dirty="0" err="1"/>
              <a:t>lb</a:t>
            </a:r>
            <a:r>
              <a:rPr lang="en-US" baseline="0" dirty="0"/>
              <a:t> jar for $11.50, 3.3 bulk for $8.25 (70% the cost)</a:t>
            </a:r>
          </a:p>
          <a:p>
            <a:endParaRPr lang="en-US" baseline="0" dirty="0"/>
          </a:p>
          <a:p>
            <a:r>
              <a:rPr lang="en-US" baseline="0" dirty="0"/>
              <a:t>Extract can get infected, extract can get stale. Don’t give it the opportunity.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FF46F-E177-0E4A-A233-DF0D081D61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9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</a:t>
            </a:r>
            <a:r>
              <a:rPr lang="en-US" baseline="0" dirty="0"/>
              <a:t> answer these questions, check manufacturer’s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FF46F-E177-0E4A-A233-DF0D081D61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49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mash like this?</a:t>
            </a:r>
          </a:p>
          <a:p>
            <a:pPr marL="228600" indent="-228600">
              <a:buAutoNum type="arabicPeriod"/>
            </a:pPr>
            <a:r>
              <a:rPr lang="en-US" baseline="0" dirty="0"/>
              <a:t>Cheap ($13)</a:t>
            </a:r>
          </a:p>
          <a:p>
            <a:pPr marL="228600" indent="-228600">
              <a:buAutoNum type="arabicPeriod"/>
            </a:pPr>
            <a:r>
              <a:rPr lang="en-US" baseline="0" dirty="0"/>
              <a:t>No modifications necessary</a:t>
            </a:r>
          </a:p>
          <a:p>
            <a:pPr marL="228600" indent="-228600">
              <a:buAutoNum type="arabicPeriod"/>
            </a:pPr>
            <a:r>
              <a:rPr lang="en-US" baseline="0" dirty="0"/>
              <a:t>Ability to make any type of beer that has 3 </a:t>
            </a:r>
            <a:r>
              <a:rPr lang="en-US" baseline="0" dirty="0" err="1"/>
              <a:t>lbs</a:t>
            </a:r>
            <a:r>
              <a:rPr lang="en-US" baseline="0" dirty="0"/>
              <a:t> specialty grain or less</a:t>
            </a:r>
          </a:p>
          <a:p>
            <a:pPr marL="685800" lvl="1" indent="-228600">
              <a:buAutoNum type="arabicPeriod"/>
            </a:pPr>
            <a:r>
              <a:rPr lang="en-US" baseline="0" dirty="0"/>
              <a:t> (not going into </a:t>
            </a:r>
            <a:r>
              <a:rPr lang="en-US" baseline="0" dirty="0" err="1"/>
              <a:t>diastatic</a:t>
            </a:r>
            <a:r>
              <a:rPr lang="en-US" baseline="0" dirty="0"/>
              <a:t> power) 14 </a:t>
            </a:r>
            <a:r>
              <a:rPr lang="en-US" baseline="0" dirty="0" err="1"/>
              <a:t>oz</a:t>
            </a:r>
            <a:r>
              <a:rPr lang="en-US" baseline="0" dirty="0"/>
              <a:t> 2 row, 12 </a:t>
            </a:r>
            <a:r>
              <a:rPr lang="en-US" baseline="0" dirty="0" err="1"/>
              <a:t>oz</a:t>
            </a:r>
            <a:r>
              <a:rPr lang="en-US" baseline="0" dirty="0"/>
              <a:t> 6 row</a:t>
            </a:r>
            <a:endParaRPr lang="en-US" dirty="0"/>
          </a:p>
          <a:p>
            <a:endParaRPr lang="en-US" dirty="0"/>
          </a:p>
          <a:p>
            <a:r>
              <a:rPr lang="en-US" dirty="0"/>
              <a:t>I find either</a:t>
            </a:r>
            <a:r>
              <a:rPr lang="en-US" baseline="0" dirty="0"/>
              <a:t> of these mashing options preferable to “steeping grains”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FF46F-E177-0E4A-A233-DF0D081D61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39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brew water websites if you like. I typically just add .25 </a:t>
            </a:r>
            <a:r>
              <a:rPr lang="en-US" dirty="0" err="1"/>
              <a:t>tsp</a:t>
            </a:r>
            <a:r>
              <a:rPr lang="en-US" dirty="0"/>
              <a:t> per gallon water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FF46F-E177-0E4A-A233-DF0D081D61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39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don’t have time to get into calculating </a:t>
            </a:r>
            <a:r>
              <a:rPr lang="en-US" dirty="0" err="1"/>
              <a:t>fermentability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FF46F-E177-0E4A-A233-DF0D081D61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39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don’t have time to get into calculating </a:t>
            </a:r>
            <a:r>
              <a:rPr lang="en-US" dirty="0" err="1"/>
              <a:t>fermentability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FF46F-E177-0E4A-A233-DF0D081D61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39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E90C4CEC-16D5-4229-B4DE-FDE9B679D7E2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0C4CEC-16D5-4229-B4DE-FDE9B679D7E2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000000"/>
                </a:solidFill>
              </a:rPr>
              <a:t>Brewing Award-Winning Beer with Extract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Alex Brehm</a:t>
            </a:r>
          </a:p>
          <a:p>
            <a:r>
              <a:rPr lang="en-US" dirty="0">
                <a:solidFill>
                  <a:srgbClr val="000000"/>
                </a:solidFill>
              </a:rPr>
              <a:t>Oregon Brew Crew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669" y="4462829"/>
            <a:ext cx="2004053" cy="1844034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117602" y="6040948"/>
            <a:ext cx="3673285" cy="479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0000"/>
                </a:solidFill>
              </a:rPr>
              <a:t>@</a:t>
            </a:r>
            <a:r>
              <a:rPr lang="en-US" b="1" dirty="0" err="1">
                <a:solidFill>
                  <a:srgbClr val="000000"/>
                </a:solidFill>
              </a:rPr>
              <a:t>BrehmBucks</a:t>
            </a:r>
            <a:r>
              <a:rPr lang="en-US" b="1" dirty="0">
                <a:solidFill>
                  <a:srgbClr val="000000"/>
                </a:solidFill>
              </a:rPr>
              <a:t>		</a:t>
            </a:r>
            <a:endParaRPr lang="en-US" b="1" u="sng" dirty="0">
              <a:solidFill>
                <a:srgbClr val="000000"/>
              </a:solidFill>
            </a:endParaRPr>
          </a:p>
        </p:txBody>
      </p:sp>
      <p:pic>
        <p:nvPicPr>
          <p:cNvPr id="4" name="Picture 3" descr="instagram-Logo-PNG-Transparent-Background-downloa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48" y="5692587"/>
            <a:ext cx="879715" cy="87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49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#4: Water Additions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*This is not a beginner topic. If water stresses you out, disregard this step (for now).</a:t>
            </a:r>
          </a:p>
          <a:p>
            <a:r>
              <a:rPr lang="en-US" dirty="0">
                <a:solidFill>
                  <a:srgbClr val="000000"/>
                </a:solidFill>
              </a:rPr>
              <a:t>Malt extract already has water additions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If you treat your whole water supply, you will end up over-treating your water</a:t>
            </a:r>
          </a:p>
          <a:p>
            <a:r>
              <a:rPr lang="en-US" dirty="0">
                <a:solidFill>
                  <a:srgbClr val="000000"/>
                </a:solidFill>
              </a:rPr>
              <a:t>Do some water additions, but keep it simple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Hoppy styles: add a bit of Gypsum to mash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Malty styles: add a bit of Calcium Chloride to mash</a:t>
            </a:r>
          </a:p>
        </p:txBody>
      </p:sp>
    </p:spTree>
    <p:extLst>
      <p:ext uri="{BB962C8B-B14F-4D97-AF65-F5344CB8AC3E}">
        <p14:creationId xmlns:p14="http://schemas.microsoft.com/office/powerpoint/2010/main" val="303718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0000"/>
                </a:solidFill>
              </a:rPr>
              <a:t>#5: Compensate for decreased </a:t>
            </a:r>
            <a:r>
              <a:rPr lang="en-US" sz="2800" dirty="0" err="1">
                <a:solidFill>
                  <a:srgbClr val="000000"/>
                </a:solidFill>
              </a:rPr>
              <a:t>fermentability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How fermentable do you want your </a:t>
            </a:r>
            <a:r>
              <a:rPr lang="en-US" dirty="0" err="1">
                <a:solidFill>
                  <a:srgbClr val="000000"/>
                </a:solidFill>
              </a:rPr>
              <a:t>wort</a:t>
            </a:r>
            <a:r>
              <a:rPr lang="en-US" dirty="0">
                <a:solidFill>
                  <a:srgbClr val="000000"/>
                </a:solidFill>
              </a:rPr>
              <a:t> to be?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What was the mash temp of the recipe you are following?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What % </a:t>
            </a:r>
            <a:r>
              <a:rPr lang="en-US" dirty="0" err="1">
                <a:solidFill>
                  <a:srgbClr val="000000"/>
                </a:solidFill>
              </a:rPr>
              <a:t>fermentability</a:t>
            </a:r>
            <a:r>
              <a:rPr lang="en-US" dirty="0">
                <a:solidFill>
                  <a:srgbClr val="000000"/>
                </a:solidFill>
              </a:rPr>
              <a:t> does that correspond with?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MASH TEM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01" y="1292321"/>
            <a:ext cx="8283550" cy="544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9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#5: Compensate for decreased </a:t>
            </a:r>
            <a:r>
              <a:rPr lang="en-US" sz="2800" dirty="0" err="1"/>
              <a:t>fermentability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fermentable do you want your </a:t>
            </a:r>
            <a:r>
              <a:rPr lang="en-US" dirty="0" err="1"/>
              <a:t>wort</a:t>
            </a:r>
            <a:r>
              <a:rPr lang="en-US" dirty="0"/>
              <a:t> to be?</a:t>
            </a:r>
          </a:p>
          <a:p>
            <a:pPr lvl="1"/>
            <a:r>
              <a:rPr lang="en-US" dirty="0"/>
              <a:t>What was the mash temp of the recipe you are following?</a:t>
            </a:r>
          </a:p>
          <a:p>
            <a:pPr lvl="1"/>
            <a:r>
              <a:rPr lang="en-US" dirty="0"/>
              <a:t>What % </a:t>
            </a:r>
            <a:r>
              <a:rPr lang="en-US" dirty="0" err="1"/>
              <a:t>fermentability</a:t>
            </a:r>
            <a:r>
              <a:rPr lang="en-US" dirty="0"/>
              <a:t> does that correspond with?</a:t>
            </a:r>
          </a:p>
          <a:p>
            <a:r>
              <a:rPr lang="en-US" dirty="0"/>
              <a:t>How can you hit that target?</a:t>
            </a:r>
          </a:p>
          <a:p>
            <a:pPr lvl="1"/>
            <a:r>
              <a:rPr lang="en-US" dirty="0"/>
              <a:t>Extract is fixed at 75% (or is it?)</a:t>
            </a:r>
          </a:p>
          <a:p>
            <a:pPr lvl="1"/>
            <a:r>
              <a:rPr lang="en-US" dirty="0"/>
              <a:t>Do your mini mash at a low temp (~148</a:t>
            </a:r>
            <a:r>
              <a:rPr lang="en-US" dirty="0">
                <a:solidFill>
                  <a:srgbClr val="000000"/>
                </a:solidFill>
                <a:cs typeface="Garamond"/>
              </a:rPr>
              <a:t>°</a:t>
            </a:r>
            <a:r>
              <a:rPr lang="en-US" dirty="0"/>
              <a:t>F)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79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0000"/>
                </a:solidFill>
                <a:latin typeface="+mn-lt"/>
              </a:rPr>
              <a:t>Converting a Grain Bill</a:t>
            </a:r>
            <a:br>
              <a:rPr lang="en-US" sz="4000" dirty="0">
                <a:solidFill>
                  <a:srgbClr val="000000"/>
                </a:solidFill>
                <a:latin typeface="+mn-lt"/>
              </a:rPr>
            </a:br>
            <a:r>
              <a:rPr lang="en-US" sz="3200" b="0" dirty="0">
                <a:solidFill>
                  <a:srgbClr val="000000"/>
                </a:solidFill>
                <a:latin typeface="+mn-lt"/>
              </a:rPr>
              <a:t>The Basics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9024" y="1784608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00"/>
                </a:solidFill>
                <a:cs typeface="Garamond"/>
              </a:rPr>
              <a:t>Jamil’s</a:t>
            </a:r>
            <a:r>
              <a:rPr lang="en-US" b="1" dirty="0">
                <a:solidFill>
                  <a:srgbClr val="000000"/>
                </a:solidFill>
                <a:cs typeface="Garamond"/>
              </a:rPr>
              <a:t> American Amber Ale (Brewing Classic Styles pp. 137-138)</a:t>
            </a:r>
          </a:p>
          <a:p>
            <a:pPr algn="ctr"/>
            <a:r>
              <a:rPr lang="en-US" dirty="0">
                <a:solidFill>
                  <a:srgbClr val="000000"/>
                </a:solidFill>
                <a:cs typeface="Garamond"/>
              </a:rPr>
              <a:t>Recipe says to mash at 154° F (~80% fermentable </a:t>
            </a:r>
            <a:r>
              <a:rPr lang="en-US" dirty="0" err="1">
                <a:solidFill>
                  <a:srgbClr val="000000"/>
                </a:solidFill>
                <a:cs typeface="Garamond"/>
              </a:rPr>
              <a:t>wort</a:t>
            </a:r>
            <a:r>
              <a:rPr lang="en-US" dirty="0">
                <a:solidFill>
                  <a:srgbClr val="000000"/>
                </a:solidFill>
                <a:cs typeface="Garamond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000000"/>
              </a:solidFill>
              <a:cs typeface="Garam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7419" y="2430939"/>
            <a:ext cx="34607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rgbClr val="000000"/>
                </a:solidFill>
                <a:cs typeface="Garamond"/>
              </a:rPr>
              <a:t>All Grain</a:t>
            </a:r>
          </a:p>
          <a:p>
            <a:r>
              <a:rPr lang="en-US" dirty="0">
                <a:solidFill>
                  <a:srgbClr val="000000"/>
                </a:solidFill>
                <a:cs typeface="Garamond"/>
              </a:rPr>
              <a:t>1 </a:t>
            </a:r>
            <a:r>
              <a:rPr lang="en-US" dirty="0" err="1">
                <a:solidFill>
                  <a:srgbClr val="000000"/>
                </a:solidFill>
                <a:cs typeface="Garamond"/>
              </a:rPr>
              <a:t>lb</a:t>
            </a:r>
            <a:r>
              <a:rPr lang="en-US" dirty="0">
                <a:solidFill>
                  <a:srgbClr val="000000"/>
                </a:solidFill>
                <a:cs typeface="Garamond"/>
              </a:rPr>
              <a:t> Munich Malt</a:t>
            </a:r>
          </a:p>
          <a:p>
            <a:r>
              <a:rPr lang="en-US" dirty="0">
                <a:solidFill>
                  <a:srgbClr val="000000"/>
                </a:solidFill>
                <a:cs typeface="Garamond"/>
              </a:rPr>
              <a:t>.75 </a:t>
            </a:r>
            <a:r>
              <a:rPr lang="en-US" dirty="0" err="1">
                <a:solidFill>
                  <a:srgbClr val="000000"/>
                </a:solidFill>
                <a:cs typeface="Garamond"/>
              </a:rPr>
              <a:t>lb</a:t>
            </a:r>
            <a:r>
              <a:rPr lang="en-US" dirty="0">
                <a:solidFill>
                  <a:srgbClr val="000000"/>
                </a:solidFill>
                <a:cs typeface="Garamond"/>
              </a:rPr>
              <a:t> Crystal 40</a:t>
            </a:r>
          </a:p>
          <a:p>
            <a:r>
              <a:rPr lang="en-US" dirty="0">
                <a:solidFill>
                  <a:srgbClr val="000000"/>
                </a:solidFill>
                <a:cs typeface="Garamond"/>
              </a:rPr>
              <a:t>.5 </a:t>
            </a:r>
            <a:r>
              <a:rPr lang="en-US" dirty="0" err="1">
                <a:solidFill>
                  <a:srgbClr val="000000"/>
                </a:solidFill>
                <a:cs typeface="Garamond"/>
              </a:rPr>
              <a:t>lb</a:t>
            </a:r>
            <a:r>
              <a:rPr lang="en-US" dirty="0">
                <a:solidFill>
                  <a:srgbClr val="000000"/>
                </a:solidFill>
                <a:cs typeface="Garamond"/>
              </a:rPr>
              <a:t> Crystal 120</a:t>
            </a:r>
          </a:p>
          <a:p>
            <a:r>
              <a:rPr lang="en-US" dirty="0">
                <a:solidFill>
                  <a:srgbClr val="000000"/>
                </a:solidFill>
                <a:cs typeface="Garamond"/>
              </a:rPr>
              <a:t>.5lb Victory Malt</a:t>
            </a:r>
          </a:p>
          <a:p>
            <a:r>
              <a:rPr lang="en-US" dirty="0">
                <a:solidFill>
                  <a:srgbClr val="000000"/>
                </a:solidFill>
                <a:cs typeface="Garamond"/>
              </a:rPr>
              <a:t>9.25 </a:t>
            </a:r>
            <a:r>
              <a:rPr lang="en-US" dirty="0" err="1">
                <a:solidFill>
                  <a:srgbClr val="000000"/>
                </a:solidFill>
                <a:cs typeface="Garamond"/>
              </a:rPr>
              <a:t>lb</a:t>
            </a:r>
            <a:r>
              <a:rPr lang="en-US" dirty="0">
                <a:solidFill>
                  <a:srgbClr val="000000"/>
                </a:solidFill>
                <a:cs typeface="Garamond"/>
              </a:rPr>
              <a:t> British Pale Ale Malt</a:t>
            </a:r>
          </a:p>
          <a:p>
            <a:endParaRPr lang="en-US" dirty="0">
              <a:solidFill>
                <a:srgbClr val="000000"/>
              </a:solidFill>
              <a:cs typeface="Garamond"/>
            </a:endParaRPr>
          </a:p>
          <a:p>
            <a:endParaRPr lang="en-US" dirty="0">
              <a:solidFill>
                <a:srgbClr val="000000"/>
              </a:solidFill>
              <a:cs typeface="Garam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00613" y="2430939"/>
            <a:ext cx="38414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rgbClr val="000000"/>
                </a:solidFill>
                <a:cs typeface="Garamond"/>
              </a:rPr>
              <a:t>Extract + 4 </a:t>
            </a:r>
            <a:r>
              <a:rPr lang="en-US" u="sng" dirty="0" err="1">
                <a:solidFill>
                  <a:srgbClr val="000000"/>
                </a:solidFill>
                <a:cs typeface="Garamond"/>
              </a:rPr>
              <a:t>lb</a:t>
            </a:r>
            <a:r>
              <a:rPr lang="en-US" u="sng" dirty="0">
                <a:solidFill>
                  <a:srgbClr val="000000"/>
                </a:solidFill>
                <a:cs typeface="Garamond"/>
              </a:rPr>
              <a:t> Mini-Mash</a:t>
            </a:r>
          </a:p>
          <a:p>
            <a:r>
              <a:rPr lang="en-US" dirty="0">
                <a:solidFill>
                  <a:srgbClr val="000000"/>
                </a:solidFill>
                <a:cs typeface="Garamond"/>
              </a:rPr>
              <a:t>1 </a:t>
            </a:r>
            <a:r>
              <a:rPr lang="en-US" dirty="0" err="1">
                <a:solidFill>
                  <a:srgbClr val="000000"/>
                </a:solidFill>
                <a:cs typeface="Garamond"/>
              </a:rPr>
              <a:t>lb</a:t>
            </a:r>
            <a:r>
              <a:rPr lang="en-US" dirty="0">
                <a:solidFill>
                  <a:srgbClr val="000000"/>
                </a:solidFill>
                <a:cs typeface="Garamond"/>
              </a:rPr>
              <a:t> Munich Malt</a:t>
            </a:r>
          </a:p>
          <a:p>
            <a:r>
              <a:rPr lang="en-US" dirty="0">
                <a:solidFill>
                  <a:srgbClr val="000000"/>
                </a:solidFill>
                <a:cs typeface="Garamond"/>
              </a:rPr>
              <a:t>.75 </a:t>
            </a:r>
            <a:r>
              <a:rPr lang="en-US" dirty="0" err="1">
                <a:solidFill>
                  <a:srgbClr val="000000"/>
                </a:solidFill>
                <a:cs typeface="Garamond"/>
              </a:rPr>
              <a:t>lb</a:t>
            </a:r>
            <a:r>
              <a:rPr lang="en-US" dirty="0">
                <a:solidFill>
                  <a:srgbClr val="000000"/>
                </a:solidFill>
                <a:cs typeface="Garamond"/>
              </a:rPr>
              <a:t> Crystal 40</a:t>
            </a:r>
          </a:p>
          <a:p>
            <a:r>
              <a:rPr lang="en-US" dirty="0">
                <a:solidFill>
                  <a:srgbClr val="000000"/>
                </a:solidFill>
                <a:cs typeface="Garamond"/>
              </a:rPr>
              <a:t>.5 </a:t>
            </a:r>
            <a:r>
              <a:rPr lang="en-US" dirty="0" err="1">
                <a:solidFill>
                  <a:srgbClr val="000000"/>
                </a:solidFill>
                <a:cs typeface="Garamond"/>
              </a:rPr>
              <a:t>lb</a:t>
            </a:r>
            <a:r>
              <a:rPr lang="en-US" dirty="0">
                <a:solidFill>
                  <a:srgbClr val="000000"/>
                </a:solidFill>
                <a:cs typeface="Garamond"/>
              </a:rPr>
              <a:t> Crystal 120</a:t>
            </a:r>
          </a:p>
          <a:p>
            <a:r>
              <a:rPr lang="en-US" dirty="0">
                <a:solidFill>
                  <a:srgbClr val="000000"/>
                </a:solidFill>
                <a:cs typeface="Garamond"/>
              </a:rPr>
              <a:t>.5 </a:t>
            </a:r>
            <a:r>
              <a:rPr lang="en-US" dirty="0" err="1">
                <a:solidFill>
                  <a:srgbClr val="000000"/>
                </a:solidFill>
                <a:cs typeface="Garamond"/>
              </a:rPr>
              <a:t>lb</a:t>
            </a:r>
            <a:r>
              <a:rPr lang="en-US" dirty="0">
                <a:solidFill>
                  <a:srgbClr val="000000"/>
                </a:solidFill>
                <a:cs typeface="Garamond"/>
              </a:rPr>
              <a:t> Victory Malt</a:t>
            </a:r>
          </a:p>
          <a:p>
            <a:r>
              <a:rPr lang="en-US" dirty="0">
                <a:solidFill>
                  <a:srgbClr val="000000"/>
                </a:solidFill>
                <a:cs typeface="Garamond"/>
              </a:rPr>
              <a:t>1.25 </a:t>
            </a:r>
            <a:r>
              <a:rPr lang="en-US" dirty="0" err="1">
                <a:solidFill>
                  <a:srgbClr val="000000"/>
                </a:solidFill>
                <a:cs typeface="Garamond"/>
              </a:rPr>
              <a:t>lb</a:t>
            </a:r>
            <a:r>
              <a:rPr lang="en-US" dirty="0">
                <a:solidFill>
                  <a:srgbClr val="000000"/>
                </a:solidFill>
                <a:cs typeface="Garamond"/>
              </a:rPr>
              <a:t> Mecca Grade </a:t>
            </a:r>
            <a:r>
              <a:rPr lang="en-US" dirty="0" err="1">
                <a:solidFill>
                  <a:srgbClr val="000000"/>
                </a:solidFill>
                <a:cs typeface="Garamond"/>
              </a:rPr>
              <a:t>Lamonta</a:t>
            </a:r>
            <a:r>
              <a:rPr lang="en-US" dirty="0">
                <a:solidFill>
                  <a:srgbClr val="000000"/>
                </a:solidFill>
                <a:cs typeface="Garamond"/>
              </a:rPr>
              <a:t> Malt</a:t>
            </a:r>
          </a:p>
          <a:p>
            <a:r>
              <a:rPr lang="en-US" dirty="0">
                <a:solidFill>
                  <a:srgbClr val="000000"/>
                </a:solidFill>
                <a:cs typeface="Garamond"/>
              </a:rPr>
              <a:t>	(or a boring UK base malt)</a:t>
            </a:r>
          </a:p>
          <a:p>
            <a:r>
              <a:rPr lang="en-US" i="1" dirty="0">
                <a:solidFill>
                  <a:srgbClr val="000000"/>
                </a:solidFill>
                <a:cs typeface="Garamond"/>
              </a:rPr>
              <a:t>Mash at 147</a:t>
            </a:r>
            <a:r>
              <a:rPr lang="en-US" dirty="0">
                <a:solidFill>
                  <a:srgbClr val="000000"/>
                </a:solidFill>
                <a:cs typeface="Garamond"/>
              </a:rPr>
              <a:t>°</a:t>
            </a:r>
            <a:r>
              <a:rPr lang="en-US" i="1" dirty="0">
                <a:solidFill>
                  <a:srgbClr val="000000"/>
                </a:solidFill>
                <a:cs typeface="Garamond"/>
              </a:rPr>
              <a:t> F (~87% fermentable </a:t>
            </a:r>
            <a:r>
              <a:rPr lang="en-US" i="1" dirty="0" err="1">
                <a:solidFill>
                  <a:srgbClr val="000000"/>
                </a:solidFill>
                <a:cs typeface="Garamond"/>
              </a:rPr>
              <a:t>wort</a:t>
            </a:r>
            <a:r>
              <a:rPr lang="en-US" i="1" dirty="0">
                <a:solidFill>
                  <a:srgbClr val="000000"/>
                </a:solidFill>
                <a:cs typeface="Garamond"/>
              </a:rPr>
              <a:t>)</a:t>
            </a:r>
          </a:p>
          <a:p>
            <a:endParaRPr lang="en-US" i="1" dirty="0">
              <a:solidFill>
                <a:srgbClr val="000000"/>
              </a:solidFill>
              <a:cs typeface="Garamond"/>
            </a:endParaRPr>
          </a:p>
          <a:p>
            <a:r>
              <a:rPr lang="en-US" dirty="0">
                <a:solidFill>
                  <a:srgbClr val="000000"/>
                </a:solidFill>
                <a:cs typeface="Garamond"/>
              </a:rPr>
              <a:t>6 </a:t>
            </a:r>
            <a:r>
              <a:rPr lang="en-US" dirty="0" err="1">
                <a:solidFill>
                  <a:srgbClr val="000000"/>
                </a:solidFill>
                <a:cs typeface="Garamond"/>
              </a:rPr>
              <a:t>lb</a:t>
            </a:r>
            <a:r>
              <a:rPr lang="en-US" dirty="0">
                <a:solidFill>
                  <a:srgbClr val="000000"/>
                </a:solidFill>
                <a:cs typeface="Garamond"/>
              </a:rPr>
              <a:t> Light Liquid Malt Extract (8 </a:t>
            </a:r>
            <a:r>
              <a:rPr lang="en-US" dirty="0" err="1">
                <a:solidFill>
                  <a:srgbClr val="000000"/>
                </a:solidFill>
                <a:cs typeface="Garamond"/>
              </a:rPr>
              <a:t>lbs</a:t>
            </a:r>
            <a:r>
              <a:rPr lang="en-US" dirty="0">
                <a:solidFill>
                  <a:srgbClr val="000000"/>
                </a:solidFill>
                <a:cs typeface="Garamond"/>
              </a:rPr>
              <a:t>)</a:t>
            </a:r>
          </a:p>
          <a:p>
            <a:r>
              <a:rPr lang="en-US" i="1" dirty="0">
                <a:solidFill>
                  <a:srgbClr val="000000"/>
                </a:solidFill>
                <a:cs typeface="Garamond"/>
              </a:rPr>
              <a:t>(75% fermentable </a:t>
            </a:r>
            <a:r>
              <a:rPr lang="en-US" i="1" dirty="0" err="1">
                <a:solidFill>
                  <a:srgbClr val="000000"/>
                </a:solidFill>
                <a:cs typeface="Garamond"/>
              </a:rPr>
              <a:t>wort</a:t>
            </a:r>
            <a:r>
              <a:rPr lang="en-US" i="1" dirty="0">
                <a:solidFill>
                  <a:srgbClr val="000000"/>
                </a:solidFill>
                <a:cs typeface="Garamond"/>
              </a:rPr>
              <a:t>)</a:t>
            </a:r>
          </a:p>
          <a:p>
            <a:endParaRPr lang="en-US" dirty="0">
              <a:solidFill>
                <a:srgbClr val="000000"/>
              </a:solidFill>
              <a:cs typeface="Garamond"/>
            </a:endParaRPr>
          </a:p>
          <a:p>
            <a:endParaRPr lang="en-US" dirty="0">
              <a:solidFill>
                <a:srgbClr val="000000"/>
              </a:solidFill>
              <a:cs typeface="Garamond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817292" y="4012524"/>
            <a:ext cx="874145" cy="15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817292" y="4056638"/>
            <a:ext cx="874145" cy="8590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67419" y="5438119"/>
            <a:ext cx="7774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For the Math Nerds:</a:t>
            </a:r>
          </a:p>
          <a:p>
            <a:r>
              <a:rPr lang="en-US" dirty="0">
                <a:solidFill>
                  <a:srgbClr val="000000"/>
                </a:solidFill>
              </a:rPr>
              <a:t>This grain bill is 33% grain, 67% extract. Overall </a:t>
            </a:r>
            <a:r>
              <a:rPr lang="en-US" dirty="0" err="1">
                <a:solidFill>
                  <a:srgbClr val="000000"/>
                </a:solidFill>
              </a:rPr>
              <a:t>fermentability</a:t>
            </a:r>
            <a:r>
              <a:rPr lang="en-US" dirty="0">
                <a:solidFill>
                  <a:srgbClr val="000000"/>
                </a:solidFill>
              </a:rPr>
              <a:t> is:</a:t>
            </a:r>
          </a:p>
          <a:p>
            <a:r>
              <a:rPr lang="en-US" dirty="0">
                <a:solidFill>
                  <a:srgbClr val="000000"/>
                </a:solidFill>
              </a:rPr>
              <a:t>(.33 x .87) + (.67 x .75) = 78.96% fermentable</a:t>
            </a:r>
          </a:p>
        </p:txBody>
      </p:sp>
    </p:spTree>
    <p:extLst>
      <p:ext uri="{BB962C8B-B14F-4D97-AF65-F5344CB8AC3E}">
        <p14:creationId xmlns:p14="http://schemas.microsoft.com/office/powerpoint/2010/main" val="337409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#6: Sugar Additions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Okay, so you did a mini-mash and your </a:t>
            </a:r>
            <a:r>
              <a:rPr lang="en-US" dirty="0" err="1">
                <a:solidFill>
                  <a:srgbClr val="000000"/>
                </a:solidFill>
              </a:rPr>
              <a:t>wort</a:t>
            </a:r>
            <a:r>
              <a:rPr lang="en-US" dirty="0">
                <a:solidFill>
                  <a:srgbClr val="000000"/>
                </a:solidFill>
              </a:rPr>
              <a:t> still isn’t fermentable enough. Now what?</a:t>
            </a:r>
          </a:p>
          <a:p>
            <a:r>
              <a:rPr lang="en-US" dirty="0">
                <a:solidFill>
                  <a:srgbClr val="000000"/>
                </a:solidFill>
              </a:rPr>
              <a:t>Many sugars (corn, cane, </a:t>
            </a:r>
            <a:r>
              <a:rPr lang="en-US" dirty="0" err="1">
                <a:solidFill>
                  <a:srgbClr val="000000"/>
                </a:solidFill>
              </a:rPr>
              <a:t>candi</a:t>
            </a:r>
            <a:r>
              <a:rPr lang="en-US" dirty="0">
                <a:solidFill>
                  <a:srgbClr val="000000"/>
                </a:solidFill>
              </a:rPr>
              <a:t>, maple syrup, etc.) are 100% fermentable</a:t>
            </a:r>
          </a:p>
          <a:p>
            <a:r>
              <a:rPr lang="en-US" i="1" dirty="0">
                <a:solidFill>
                  <a:srgbClr val="000000"/>
                </a:solidFill>
              </a:rPr>
              <a:t>Replace</a:t>
            </a:r>
            <a:r>
              <a:rPr lang="en-US" dirty="0">
                <a:solidFill>
                  <a:srgbClr val="000000"/>
                </a:solidFill>
              </a:rPr>
              <a:t> malt extract with 100% fermentable sugar for increased </a:t>
            </a:r>
            <a:r>
              <a:rPr lang="en-US" dirty="0" err="1">
                <a:solidFill>
                  <a:srgbClr val="000000"/>
                </a:solidFill>
              </a:rPr>
              <a:t>fermentability</a:t>
            </a:r>
            <a:r>
              <a:rPr lang="en-US" dirty="0">
                <a:solidFill>
                  <a:srgbClr val="000000"/>
                </a:solidFill>
              </a:rPr>
              <a:t> of your </a:t>
            </a:r>
            <a:r>
              <a:rPr lang="en-US" dirty="0" err="1">
                <a:solidFill>
                  <a:srgbClr val="000000"/>
                </a:solidFill>
              </a:rPr>
              <a:t>wort</a:t>
            </a:r>
            <a:r>
              <a:rPr lang="en-US" dirty="0">
                <a:solidFill>
                  <a:srgbClr val="000000"/>
                </a:solidFill>
              </a:rPr>
              <a:t> (within reason)</a:t>
            </a:r>
            <a:endParaRPr lang="en-US" i="1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When should I add sugar?</a:t>
            </a:r>
          </a:p>
          <a:p>
            <a:pPr lvl="1"/>
            <a:r>
              <a:rPr lang="en-US" dirty="0" err="1">
                <a:solidFill>
                  <a:srgbClr val="000000"/>
                </a:solidFill>
              </a:rPr>
              <a:t>Doesn</a:t>
            </a:r>
            <a:r>
              <a:rPr lang="fr-FR" dirty="0">
                <a:solidFill>
                  <a:srgbClr val="000000"/>
                </a:solidFill>
              </a:rPr>
              <a:t>’</a:t>
            </a:r>
            <a:r>
              <a:rPr lang="en-US" dirty="0">
                <a:solidFill>
                  <a:srgbClr val="000000"/>
                </a:solidFill>
              </a:rPr>
              <a:t>t need an extended boil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Does need to be sterilized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Add either at flameout or high </a:t>
            </a:r>
            <a:r>
              <a:rPr lang="en-US" dirty="0" err="1">
                <a:solidFill>
                  <a:srgbClr val="000000"/>
                </a:solidFill>
              </a:rPr>
              <a:t>krausen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58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0000"/>
                </a:solidFill>
                <a:latin typeface="+mn-lt"/>
              </a:rPr>
              <a:t>Converting a Grain Bill</a:t>
            </a:r>
            <a:br>
              <a:rPr lang="en-US" sz="4000" dirty="0">
                <a:solidFill>
                  <a:srgbClr val="000000"/>
                </a:solidFill>
                <a:latin typeface="+mn-lt"/>
              </a:rPr>
            </a:br>
            <a:r>
              <a:rPr lang="en-US" sz="3200" b="0" dirty="0">
                <a:solidFill>
                  <a:srgbClr val="000000"/>
                </a:solidFill>
                <a:latin typeface="+mn-lt"/>
              </a:rPr>
              <a:t>Using Sugar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6257" y="1647405"/>
            <a:ext cx="38414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rgbClr val="000000"/>
                </a:solidFill>
                <a:cs typeface="Garamond"/>
              </a:rPr>
              <a:t>Extract + 4 </a:t>
            </a:r>
            <a:r>
              <a:rPr lang="en-US" u="sng" dirty="0" err="1">
                <a:solidFill>
                  <a:srgbClr val="000000"/>
                </a:solidFill>
                <a:cs typeface="Garamond"/>
              </a:rPr>
              <a:t>lb</a:t>
            </a:r>
            <a:r>
              <a:rPr lang="en-US" u="sng" dirty="0">
                <a:solidFill>
                  <a:srgbClr val="000000"/>
                </a:solidFill>
                <a:cs typeface="Garamond"/>
              </a:rPr>
              <a:t> Mini-Mash</a:t>
            </a:r>
          </a:p>
          <a:p>
            <a:r>
              <a:rPr lang="en-US" dirty="0">
                <a:solidFill>
                  <a:srgbClr val="000000"/>
                </a:solidFill>
                <a:cs typeface="Garamond"/>
              </a:rPr>
              <a:t>1 </a:t>
            </a:r>
            <a:r>
              <a:rPr lang="en-US" dirty="0" err="1">
                <a:solidFill>
                  <a:srgbClr val="000000"/>
                </a:solidFill>
                <a:cs typeface="Garamond"/>
              </a:rPr>
              <a:t>lb</a:t>
            </a:r>
            <a:r>
              <a:rPr lang="en-US" dirty="0">
                <a:solidFill>
                  <a:srgbClr val="000000"/>
                </a:solidFill>
                <a:cs typeface="Garamond"/>
              </a:rPr>
              <a:t> Munich Malt</a:t>
            </a:r>
          </a:p>
          <a:p>
            <a:r>
              <a:rPr lang="en-US" dirty="0">
                <a:solidFill>
                  <a:srgbClr val="000000"/>
                </a:solidFill>
                <a:cs typeface="Garamond"/>
              </a:rPr>
              <a:t>.75 </a:t>
            </a:r>
            <a:r>
              <a:rPr lang="en-US" dirty="0" err="1">
                <a:solidFill>
                  <a:srgbClr val="000000"/>
                </a:solidFill>
                <a:cs typeface="Garamond"/>
              </a:rPr>
              <a:t>lb</a:t>
            </a:r>
            <a:r>
              <a:rPr lang="en-US" dirty="0">
                <a:solidFill>
                  <a:srgbClr val="000000"/>
                </a:solidFill>
                <a:cs typeface="Garamond"/>
              </a:rPr>
              <a:t> Crystal 40</a:t>
            </a:r>
          </a:p>
          <a:p>
            <a:r>
              <a:rPr lang="en-US" dirty="0">
                <a:solidFill>
                  <a:srgbClr val="000000"/>
                </a:solidFill>
                <a:cs typeface="Garamond"/>
              </a:rPr>
              <a:t>.5 </a:t>
            </a:r>
            <a:r>
              <a:rPr lang="en-US" dirty="0" err="1">
                <a:solidFill>
                  <a:srgbClr val="000000"/>
                </a:solidFill>
                <a:cs typeface="Garamond"/>
              </a:rPr>
              <a:t>lb</a:t>
            </a:r>
            <a:r>
              <a:rPr lang="en-US" dirty="0">
                <a:solidFill>
                  <a:srgbClr val="000000"/>
                </a:solidFill>
                <a:cs typeface="Garamond"/>
              </a:rPr>
              <a:t> Crystal 120</a:t>
            </a:r>
          </a:p>
          <a:p>
            <a:r>
              <a:rPr lang="en-US" dirty="0">
                <a:solidFill>
                  <a:srgbClr val="000000"/>
                </a:solidFill>
                <a:cs typeface="Garamond"/>
              </a:rPr>
              <a:t>.5 </a:t>
            </a:r>
            <a:r>
              <a:rPr lang="en-US" dirty="0" err="1">
                <a:solidFill>
                  <a:srgbClr val="000000"/>
                </a:solidFill>
                <a:cs typeface="Garamond"/>
              </a:rPr>
              <a:t>lb</a:t>
            </a:r>
            <a:r>
              <a:rPr lang="en-US" dirty="0">
                <a:solidFill>
                  <a:srgbClr val="000000"/>
                </a:solidFill>
                <a:cs typeface="Garamond"/>
              </a:rPr>
              <a:t> Victory Malt</a:t>
            </a:r>
          </a:p>
          <a:p>
            <a:r>
              <a:rPr lang="en-US" dirty="0">
                <a:solidFill>
                  <a:srgbClr val="000000"/>
                </a:solidFill>
                <a:cs typeface="Garamond"/>
              </a:rPr>
              <a:t>1.25 </a:t>
            </a:r>
            <a:r>
              <a:rPr lang="en-US" dirty="0" err="1">
                <a:solidFill>
                  <a:srgbClr val="000000"/>
                </a:solidFill>
                <a:cs typeface="Garamond"/>
              </a:rPr>
              <a:t>lb</a:t>
            </a:r>
            <a:r>
              <a:rPr lang="en-US" dirty="0">
                <a:solidFill>
                  <a:srgbClr val="000000"/>
                </a:solidFill>
                <a:cs typeface="Garamond"/>
              </a:rPr>
              <a:t> Mecca Grade </a:t>
            </a:r>
            <a:r>
              <a:rPr lang="en-US" dirty="0" err="1">
                <a:solidFill>
                  <a:srgbClr val="000000"/>
                </a:solidFill>
                <a:cs typeface="Garamond"/>
              </a:rPr>
              <a:t>Lamonta</a:t>
            </a:r>
            <a:r>
              <a:rPr lang="en-US" dirty="0">
                <a:solidFill>
                  <a:srgbClr val="000000"/>
                </a:solidFill>
                <a:cs typeface="Garamond"/>
              </a:rPr>
              <a:t> Malt</a:t>
            </a:r>
          </a:p>
          <a:p>
            <a:r>
              <a:rPr lang="en-US" dirty="0">
                <a:solidFill>
                  <a:srgbClr val="000000"/>
                </a:solidFill>
                <a:cs typeface="Garamond"/>
              </a:rPr>
              <a:t>	(or a boring UK base malt)</a:t>
            </a:r>
          </a:p>
          <a:p>
            <a:r>
              <a:rPr lang="en-US" i="1" dirty="0">
                <a:solidFill>
                  <a:srgbClr val="000000"/>
                </a:solidFill>
                <a:cs typeface="Garamond"/>
              </a:rPr>
              <a:t>Mash at 147</a:t>
            </a:r>
            <a:r>
              <a:rPr lang="en-US" dirty="0">
                <a:solidFill>
                  <a:srgbClr val="000000"/>
                </a:solidFill>
                <a:cs typeface="Garamond"/>
              </a:rPr>
              <a:t>°</a:t>
            </a:r>
            <a:r>
              <a:rPr lang="en-US" i="1" dirty="0">
                <a:solidFill>
                  <a:srgbClr val="000000"/>
                </a:solidFill>
                <a:cs typeface="Garamond"/>
              </a:rPr>
              <a:t> F (~87% fermentable </a:t>
            </a:r>
            <a:r>
              <a:rPr lang="en-US" i="1" dirty="0" err="1">
                <a:solidFill>
                  <a:srgbClr val="000000"/>
                </a:solidFill>
                <a:cs typeface="Garamond"/>
              </a:rPr>
              <a:t>wort</a:t>
            </a:r>
            <a:r>
              <a:rPr lang="en-US" i="1" dirty="0">
                <a:solidFill>
                  <a:srgbClr val="000000"/>
                </a:solidFill>
                <a:cs typeface="Garamond"/>
              </a:rPr>
              <a:t>)</a:t>
            </a:r>
          </a:p>
          <a:p>
            <a:endParaRPr lang="en-US" i="1" dirty="0">
              <a:solidFill>
                <a:srgbClr val="000000"/>
              </a:solidFill>
              <a:cs typeface="Garamond"/>
            </a:endParaRPr>
          </a:p>
          <a:p>
            <a:r>
              <a:rPr lang="en-US" dirty="0">
                <a:solidFill>
                  <a:srgbClr val="000000"/>
                </a:solidFill>
                <a:cs typeface="Garamond"/>
              </a:rPr>
              <a:t>6 </a:t>
            </a:r>
            <a:r>
              <a:rPr lang="en-US" dirty="0" err="1">
                <a:solidFill>
                  <a:srgbClr val="000000"/>
                </a:solidFill>
                <a:cs typeface="Garamond"/>
              </a:rPr>
              <a:t>lb</a:t>
            </a:r>
            <a:r>
              <a:rPr lang="en-US" dirty="0">
                <a:solidFill>
                  <a:srgbClr val="000000"/>
                </a:solidFill>
                <a:cs typeface="Garamond"/>
              </a:rPr>
              <a:t> Light Liquid Malt Extract (8 </a:t>
            </a:r>
            <a:r>
              <a:rPr lang="en-US" dirty="0" err="1">
                <a:solidFill>
                  <a:srgbClr val="000000"/>
                </a:solidFill>
                <a:cs typeface="Garamond"/>
              </a:rPr>
              <a:t>lbs</a:t>
            </a:r>
            <a:r>
              <a:rPr lang="en-US" dirty="0">
                <a:solidFill>
                  <a:srgbClr val="000000"/>
                </a:solidFill>
                <a:cs typeface="Garamond"/>
              </a:rPr>
              <a:t>)</a:t>
            </a:r>
          </a:p>
          <a:p>
            <a:r>
              <a:rPr lang="en-US" i="1" dirty="0">
                <a:solidFill>
                  <a:srgbClr val="000000"/>
                </a:solidFill>
                <a:cs typeface="Garamond"/>
              </a:rPr>
              <a:t>(75% fermentable </a:t>
            </a:r>
            <a:r>
              <a:rPr lang="en-US" i="1" dirty="0" err="1">
                <a:solidFill>
                  <a:srgbClr val="000000"/>
                </a:solidFill>
                <a:cs typeface="Garamond"/>
              </a:rPr>
              <a:t>wort</a:t>
            </a:r>
            <a:r>
              <a:rPr lang="en-US" i="1" dirty="0">
                <a:solidFill>
                  <a:srgbClr val="000000"/>
                </a:solidFill>
                <a:cs typeface="Garamond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17673" y="1624090"/>
            <a:ext cx="4024356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rgbClr val="000000"/>
                </a:solidFill>
                <a:cs typeface="Garamond"/>
              </a:rPr>
              <a:t>Extract + Mini-Mash + Sugar</a:t>
            </a:r>
          </a:p>
          <a:p>
            <a:r>
              <a:rPr lang="en-US" dirty="0">
                <a:solidFill>
                  <a:srgbClr val="000000"/>
                </a:solidFill>
                <a:cs typeface="Garamond"/>
              </a:rPr>
              <a:t>1 </a:t>
            </a:r>
            <a:r>
              <a:rPr lang="en-US" dirty="0" err="1">
                <a:solidFill>
                  <a:srgbClr val="000000"/>
                </a:solidFill>
                <a:cs typeface="Garamond"/>
              </a:rPr>
              <a:t>lb</a:t>
            </a:r>
            <a:r>
              <a:rPr lang="en-US" dirty="0">
                <a:solidFill>
                  <a:srgbClr val="000000"/>
                </a:solidFill>
                <a:cs typeface="Garamond"/>
              </a:rPr>
              <a:t> Munich Malt</a:t>
            </a:r>
          </a:p>
          <a:p>
            <a:r>
              <a:rPr lang="en-US" dirty="0">
                <a:solidFill>
                  <a:srgbClr val="000000"/>
                </a:solidFill>
                <a:cs typeface="Garamond"/>
              </a:rPr>
              <a:t>.75 </a:t>
            </a:r>
            <a:r>
              <a:rPr lang="en-US" dirty="0" err="1">
                <a:solidFill>
                  <a:srgbClr val="000000"/>
                </a:solidFill>
                <a:cs typeface="Garamond"/>
              </a:rPr>
              <a:t>lb</a:t>
            </a:r>
            <a:r>
              <a:rPr lang="en-US" dirty="0">
                <a:solidFill>
                  <a:srgbClr val="000000"/>
                </a:solidFill>
                <a:cs typeface="Garamond"/>
              </a:rPr>
              <a:t> Crystal 40</a:t>
            </a:r>
          </a:p>
          <a:p>
            <a:r>
              <a:rPr lang="en-US" dirty="0">
                <a:solidFill>
                  <a:srgbClr val="000000"/>
                </a:solidFill>
                <a:cs typeface="Garamond"/>
              </a:rPr>
              <a:t>.5 </a:t>
            </a:r>
            <a:r>
              <a:rPr lang="en-US" dirty="0" err="1">
                <a:solidFill>
                  <a:srgbClr val="000000"/>
                </a:solidFill>
                <a:cs typeface="Garamond"/>
              </a:rPr>
              <a:t>lb</a:t>
            </a:r>
            <a:r>
              <a:rPr lang="en-US" dirty="0">
                <a:solidFill>
                  <a:srgbClr val="000000"/>
                </a:solidFill>
                <a:cs typeface="Garamond"/>
              </a:rPr>
              <a:t> Crystal 120</a:t>
            </a:r>
          </a:p>
          <a:p>
            <a:r>
              <a:rPr lang="en-US" dirty="0">
                <a:solidFill>
                  <a:srgbClr val="000000"/>
                </a:solidFill>
                <a:cs typeface="Garamond"/>
              </a:rPr>
              <a:t>.5 </a:t>
            </a:r>
            <a:r>
              <a:rPr lang="en-US" dirty="0" err="1">
                <a:solidFill>
                  <a:srgbClr val="000000"/>
                </a:solidFill>
                <a:cs typeface="Garamond"/>
              </a:rPr>
              <a:t>lb</a:t>
            </a:r>
            <a:r>
              <a:rPr lang="en-US" dirty="0">
                <a:solidFill>
                  <a:srgbClr val="000000"/>
                </a:solidFill>
                <a:cs typeface="Garamond"/>
              </a:rPr>
              <a:t> Victory Malt</a:t>
            </a:r>
          </a:p>
          <a:p>
            <a:r>
              <a:rPr lang="en-US" dirty="0">
                <a:solidFill>
                  <a:srgbClr val="000000"/>
                </a:solidFill>
                <a:cs typeface="Garamond"/>
              </a:rPr>
              <a:t>1.25 </a:t>
            </a:r>
            <a:r>
              <a:rPr lang="en-US" dirty="0" err="1">
                <a:solidFill>
                  <a:srgbClr val="000000"/>
                </a:solidFill>
                <a:cs typeface="Garamond"/>
              </a:rPr>
              <a:t>lb</a:t>
            </a:r>
            <a:r>
              <a:rPr lang="en-US" dirty="0">
                <a:solidFill>
                  <a:srgbClr val="000000"/>
                </a:solidFill>
                <a:cs typeface="Garamond"/>
              </a:rPr>
              <a:t> Mecca Grade </a:t>
            </a:r>
            <a:r>
              <a:rPr lang="en-US" dirty="0" err="1">
                <a:solidFill>
                  <a:srgbClr val="000000"/>
                </a:solidFill>
                <a:cs typeface="Garamond"/>
              </a:rPr>
              <a:t>Lamonta</a:t>
            </a:r>
            <a:r>
              <a:rPr lang="en-US" dirty="0">
                <a:solidFill>
                  <a:srgbClr val="000000"/>
                </a:solidFill>
                <a:cs typeface="Garamond"/>
              </a:rPr>
              <a:t> Malt</a:t>
            </a:r>
          </a:p>
          <a:p>
            <a:r>
              <a:rPr lang="en-US" dirty="0">
                <a:solidFill>
                  <a:srgbClr val="000000"/>
                </a:solidFill>
                <a:cs typeface="Garamond"/>
              </a:rPr>
              <a:t>	(or a boring UK base malt)</a:t>
            </a:r>
          </a:p>
          <a:p>
            <a:r>
              <a:rPr lang="en-US" i="1" dirty="0">
                <a:solidFill>
                  <a:srgbClr val="000000"/>
                </a:solidFill>
                <a:cs typeface="Garamond"/>
              </a:rPr>
              <a:t>Mash at 147</a:t>
            </a:r>
            <a:r>
              <a:rPr lang="en-US" dirty="0">
                <a:solidFill>
                  <a:srgbClr val="000000"/>
                </a:solidFill>
                <a:cs typeface="Garamond"/>
              </a:rPr>
              <a:t>°</a:t>
            </a:r>
            <a:r>
              <a:rPr lang="en-US" i="1" dirty="0">
                <a:solidFill>
                  <a:srgbClr val="000000"/>
                </a:solidFill>
                <a:cs typeface="Garamond"/>
              </a:rPr>
              <a:t> F (~87% fermentable </a:t>
            </a:r>
            <a:r>
              <a:rPr lang="en-US" i="1" dirty="0" err="1">
                <a:solidFill>
                  <a:srgbClr val="000000"/>
                </a:solidFill>
                <a:cs typeface="Garamond"/>
              </a:rPr>
              <a:t>wort</a:t>
            </a:r>
            <a:r>
              <a:rPr lang="en-US" i="1" dirty="0">
                <a:solidFill>
                  <a:srgbClr val="000000"/>
                </a:solidFill>
                <a:cs typeface="Garamond"/>
              </a:rPr>
              <a:t>)</a:t>
            </a:r>
          </a:p>
          <a:p>
            <a:endParaRPr lang="en-US" i="1" dirty="0">
              <a:solidFill>
                <a:srgbClr val="000000"/>
              </a:solidFill>
              <a:cs typeface="Garamond"/>
            </a:endParaRPr>
          </a:p>
          <a:p>
            <a:r>
              <a:rPr lang="en-US" dirty="0">
                <a:solidFill>
                  <a:srgbClr val="000000"/>
                </a:solidFill>
                <a:cs typeface="Garamond"/>
              </a:rPr>
              <a:t>5.5 </a:t>
            </a:r>
            <a:r>
              <a:rPr lang="en-US" dirty="0" err="1">
                <a:solidFill>
                  <a:srgbClr val="000000"/>
                </a:solidFill>
                <a:cs typeface="Garamond"/>
              </a:rPr>
              <a:t>lb</a:t>
            </a:r>
            <a:r>
              <a:rPr lang="en-US" dirty="0">
                <a:solidFill>
                  <a:srgbClr val="000000"/>
                </a:solidFill>
                <a:cs typeface="Garamond"/>
              </a:rPr>
              <a:t> Light Liquid Malt Extract (7.3 </a:t>
            </a:r>
            <a:r>
              <a:rPr lang="en-US" dirty="0" err="1">
                <a:solidFill>
                  <a:srgbClr val="000000"/>
                </a:solidFill>
                <a:cs typeface="Garamond"/>
              </a:rPr>
              <a:t>lbs</a:t>
            </a:r>
            <a:r>
              <a:rPr lang="en-US" dirty="0">
                <a:solidFill>
                  <a:srgbClr val="000000"/>
                </a:solidFill>
                <a:cs typeface="Garamond"/>
              </a:rPr>
              <a:t>)</a:t>
            </a:r>
          </a:p>
          <a:p>
            <a:r>
              <a:rPr lang="en-US" i="1" dirty="0">
                <a:solidFill>
                  <a:srgbClr val="000000"/>
                </a:solidFill>
                <a:cs typeface="Garamond"/>
              </a:rPr>
              <a:t>(75% fermentable </a:t>
            </a:r>
            <a:r>
              <a:rPr lang="en-US" i="1" dirty="0" err="1">
                <a:solidFill>
                  <a:srgbClr val="000000"/>
                </a:solidFill>
                <a:cs typeface="Garamond"/>
              </a:rPr>
              <a:t>wort</a:t>
            </a:r>
            <a:r>
              <a:rPr lang="en-US" i="1" dirty="0">
                <a:solidFill>
                  <a:srgbClr val="000000"/>
                </a:solidFill>
                <a:cs typeface="Garamond"/>
              </a:rPr>
              <a:t>)</a:t>
            </a:r>
          </a:p>
          <a:p>
            <a:endParaRPr lang="en-US" i="1" dirty="0">
              <a:solidFill>
                <a:srgbClr val="000000"/>
              </a:solidFill>
              <a:cs typeface="Garamond"/>
            </a:endParaRPr>
          </a:p>
          <a:p>
            <a:r>
              <a:rPr lang="en-US" dirty="0">
                <a:solidFill>
                  <a:srgbClr val="000000"/>
                </a:solidFill>
                <a:cs typeface="Garamond"/>
              </a:rPr>
              <a:t>.5 </a:t>
            </a:r>
            <a:r>
              <a:rPr lang="en-US" dirty="0" err="1">
                <a:solidFill>
                  <a:srgbClr val="000000"/>
                </a:solidFill>
                <a:cs typeface="Garamond"/>
              </a:rPr>
              <a:t>lb</a:t>
            </a:r>
            <a:r>
              <a:rPr lang="en-US" dirty="0">
                <a:solidFill>
                  <a:srgbClr val="000000"/>
                </a:solidFill>
                <a:cs typeface="Garamond"/>
              </a:rPr>
              <a:t> Organic Cane Sugar</a:t>
            </a:r>
          </a:p>
          <a:p>
            <a:r>
              <a:rPr lang="en-US" dirty="0">
                <a:solidFill>
                  <a:srgbClr val="000000"/>
                </a:solidFill>
                <a:cs typeface="Garamond"/>
              </a:rPr>
              <a:t>(</a:t>
            </a:r>
            <a:r>
              <a:rPr lang="en-US" i="1" dirty="0">
                <a:solidFill>
                  <a:srgbClr val="000000"/>
                </a:solidFill>
                <a:cs typeface="Garamond"/>
              </a:rPr>
              <a:t>100% fermentable)</a:t>
            </a:r>
            <a:endParaRPr lang="en-US" dirty="0">
              <a:solidFill>
                <a:srgbClr val="000000"/>
              </a:solidFill>
              <a:cs typeface="Garamond"/>
            </a:endParaRPr>
          </a:p>
          <a:p>
            <a:endParaRPr lang="en-US" dirty="0">
              <a:solidFill>
                <a:srgbClr val="000000"/>
              </a:solidFill>
              <a:cs typeface="Garamond"/>
            </a:endParaRPr>
          </a:p>
          <a:p>
            <a:endParaRPr lang="en-US" dirty="0">
              <a:solidFill>
                <a:srgbClr val="000000"/>
              </a:solidFill>
              <a:cs typeface="Garamon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7419" y="5438119"/>
            <a:ext cx="7774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For the Math Nerds:</a:t>
            </a:r>
          </a:p>
          <a:p>
            <a:r>
              <a:rPr lang="en-US" dirty="0">
                <a:solidFill>
                  <a:srgbClr val="000000"/>
                </a:solidFill>
              </a:rPr>
              <a:t>This grain bill is 33% grain, 61% extract, and 6% sugar</a:t>
            </a:r>
          </a:p>
          <a:p>
            <a:r>
              <a:rPr lang="en-US" dirty="0">
                <a:solidFill>
                  <a:srgbClr val="000000"/>
                </a:solidFill>
              </a:rPr>
              <a:t>(.33 x .87) + (.61 x .75) + (.06 x 1.00) = </a:t>
            </a:r>
            <a:r>
              <a:rPr lang="en-US" b="1" dirty="0">
                <a:solidFill>
                  <a:srgbClr val="000000"/>
                </a:solidFill>
              </a:rPr>
              <a:t>80.5% fermentable (ding ding ding!)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43528" y="4445413"/>
            <a:ext cx="87414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843528" y="4445413"/>
            <a:ext cx="874145" cy="6943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56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#7: Adding Extract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801906"/>
            <a:ext cx="7272339" cy="476179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Why do brewers boil </a:t>
            </a:r>
            <a:r>
              <a:rPr lang="en-US" dirty="0" err="1">
                <a:solidFill>
                  <a:srgbClr val="000000"/>
                </a:solidFill>
              </a:rPr>
              <a:t>wort</a:t>
            </a:r>
            <a:r>
              <a:rPr lang="en-US" dirty="0">
                <a:solidFill>
                  <a:srgbClr val="000000"/>
                </a:solidFill>
              </a:rPr>
              <a:t>?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Drive off DMS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Precipitate out proteins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Isomerize hops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Sterilization</a:t>
            </a:r>
          </a:p>
          <a:p>
            <a:pPr lvl="1"/>
            <a:r>
              <a:rPr lang="en-US" dirty="0" err="1">
                <a:solidFill>
                  <a:srgbClr val="000000"/>
                </a:solidFill>
              </a:rPr>
              <a:t>Maillard</a:t>
            </a:r>
            <a:r>
              <a:rPr lang="en-US" dirty="0">
                <a:solidFill>
                  <a:srgbClr val="000000"/>
                </a:solidFill>
              </a:rPr>
              <a:t> Reactions</a:t>
            </a:r>
          </a:p>
          <a:p>
            <a:r>
              <a:rPr lang="en-US" dirty="0">
                <a:solidFill>
                  <a:srgbClr val="000000"/>
                </a:solidFill>
              </a:rPr>
              <a:t>Extract has already been boiled, so…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Add it with 10 minutes in the boil to: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Sterilize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Dissolve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Prevent excessive </a:t>
            </a:r>
            <a:r>
              <a:rPr lang="en-US" dirty="0" err="1">
                <a:solidFill>
                  <a:srgbClr val="000000"/>
                </a:solidFill>
              </a:rPr>
              <a:t>caramelization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But also know your options and know your extract</a:t>
            </a:r>
          </a:p>
        </p:txBody>
      </p:sp>
    </p:spTree>
    <p:extLst>
      <p:ext uri="{BB962C8B-B14F-4D97-AF65-F5344CB8AC3E}">
        <p14:creationId xmlns:p14="http://schemas.microsoft.com/office/powerpoint/2010/main" val="68375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#8: Adjust Hop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Adding extract late means boil gravity is lower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Low boil gravity leads to increased hop utilization…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…at least for the first 50 minutes</a:t>
            </a:r>
          </a:p>
          <a:p>
            <a:r>
              <a:rPr lang="en-US" dirty="0">
                <a:solidFill>
                  <a:srgbClr val="000000"/>
                </a:solidFill>
              </a:rPr>
              <a:t>Rules of thumb: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60 minute additions: reduce by 30%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20-30 minute additions: reduce by 15%</a:t>
            </a:r>
          </a:p>
          <a:p>
            <a:r>
              <a:rPr lang="en-US" b="1" dirty="0">
                <a:solidFill>
                  <a:srgbClr val="000000"/>
                </a:solidFill>
              </a:rPr>
              <a:t>I don’t actually recommend using rules of thumb. Stop being a cheap-ass and buy </a:t>
            </a:r>
            <a:r>
              <a:rPr lang="en-US" b="1" dirty="0" err="1">
                <a:solidFill>
                  <a:srgbClr val="000000"/>
                </a:solidFill>
              </a:rPr>
              <a:t>BeerSmith</a:t>
            </a:r>
            <a:r>
              <a:rPr lang="en-US" b="1" dirty="0">
                <a:solidFill>
                  <a:srgbClr val="000000"/>
                </a:solidFill>
              </a:rPr>
              <a:t> for $30. It will calculate this shit for you.</a:t>
            </a:r>
          </a:p>
        </p:txBody>
      </p:sp>
    </p:spTree>
    <p:extLst>
      <p:ext uri="{BB962C8B-B14F-4D97-AF65-F5344CB8AC3E}">
        <p14:creationId xmlns:p14="http://schemas.microsoft.com/office/powerpoint/2010/main" val="136678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dirty="0">
                <a:solidFill>
                  <a:srgbClr val="000000"/>
                </a:solidFill>
                <a:latin typeface="+mn-lt"/>
              </a:rPr>
              <a:t>Converting the Hop Schedule</a:t>
            </a:r>
            <a:br>
              <a:rPr lang="en-US" sz="4000" dirty="0">
                <a:solidFill>
                  <a:srgbClr val="000000"/>
                </a:solidFill>
                <a:latin typeface="+mn-lt"/>
              </a:rPr>
            </a:br>
            <a:r>
              <a:rPr lang="en-US" sz="2200" b="0" dirty="0">
                <a:solidFill>
                  <a:srgbClr val="000000"/>
                </a:solidFill>
                <a:latin typeface="+mn-lt"/>
              </a:rPr>
              <a:t>(AKA, plug this shit into </a:t>
            </a:r>
            <a:r>
              <a:rPr lang="en-US" sz="2200" b="0" dirty="0" err="1">
                <a:solidFill>
                  <a:srgbClr val="000000"/>
                </a:solidFill>
                <a:latin typeface="+mn-lt"/>
              </a:rPr>
              <a:t>BeerSmith</a:t>
            </a:r>
            <a:r>
              <a:rPr lang="en-US" sz="2200" b="0" dirty="0">
                <a:solidFill>
                  <a:srgbClr val="000000"/>
                </a:solidFill>
                <a:latin typeface="+mn-lt"/>
              </a:rPr>
              <a:t> and see what comes out)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9024" y="1784608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00"/>
                </a:solidFill>
                <a:cs typeface="Garamond"/>
              </a:rPr>
              <a:t>Jamil’s</a:t>
            </a:r>
            <a:r>
              <a:rPr lang="en-US" b="1" dirty="0">
                <a:solidFill>
                  <a:srgbClr val="000000"/>
                </a:solidFill>
                <a:cs typeface="Garamond"/>
              </a:rPr>
              <a:t> American Amber Ale (Brewing Classic Styles pp. 137-138)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000000"/>
              </a:solidFill>
              <a:cs typeface="Garam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7419" y="2430939"/>
            <a:ext cx="34607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rgbClr val="000000"/>
                </a:solidFill>
                <a:cs typeface="Garamond"/>
              </a:rPr>
              <a:t>Original Recipe</a:t>
            </a:r>
          </a:p>
          <a:p>
            <a:r>
              <a:rPr lang="en-US" dirty="0">
                <a:solidFill>
                  <a:srgbClr val="000000"/>
                </a:solidFill>
                <a:cs typeface="Garamond"/>
              </a:rPr>
              <a:t>60 min - .6 </a:t>
            </a:r>
            <a:r>
              <a:rPr lang="en-US" dirty="0" err="1">
                <a:solidFill>
                  <a:srgbClr val="000000"/>
                </a:solidFill>
                <a:cs typeface="Garamond"/>
              </a:rPr>
              <a:t>oz</a:t>
            </a:r>
            <a:r>
              <a:rPr lang="en-US" dirty="0">
                <a:solidFill>
                  <a:srgbClr val="000000"/>
                </a:solidFill>
                <a:cs typeface="Garamond"/>
              </a:rPr>
              <a:t> Horizon (31.7 IBU)</a:t>
            </a:r>
          </a:p>
          <a:p>
            <a:r>
              <a:rPr lang="en-US" dirty="0">
                <a:solidFill>
                  <a:srgbClr val="000000"/>
                </a:solidFill>
                <a:cs typeface="Garamond"/>
              </a:rPr>
              <a:t>15 min - .25 </a:t>
            </a:r>
            <a:r>
              <a:rPr lang="en-US" dirty="0" err="1">
                <a:solidFill>
                  <a:srgbClr val="000000"/>
                </a:solidFill>
                <a:cs typeface="Garamond"/>
              </a:rPr>
              <a:t>oz</a:t>
            </a:r>
            <a:r>
              <a:rPr lang="en-US" dirty="0">
                <a:solidFill>
                  <a:srgbClr val="000000"/>
                </a:solidFill>
                <a:cs typeface="Garamond"/>
              </a:rPr>
              <a:t> Centennial (1.8 IBU)</a:t>
            </a:r>
          </a:p>
          <a:p>
            <a:r>
              <a:rPr lang="en-US" dirty="0">
                <a:solidFill>
                  <a:srgbClr val="000000"/>
                </a:solidFill>
                <a:cs typeface="Garamond"/>
              </a:rPr>
              <a:t>15 min - .25 </a:t>
            </a:r>
            <a:r>
              <a:rPr lang="en-US" dirty="0" err="1">
                <a:solidFill>
                  <a:srgbClr val="000000"/>
                </a:solidFill>
                <a:cs typeface="Garamond"/>
              </a:rPr>
              <a:t>oz</a:t>
            </a:r>
            <a:r>
              <a:rPr lang="en-US" dirty="0">
                <a:solidFill>
                  <a:srgbClr val="000000"/>
                </a:solidFill>
                <a:cs typeface="Garamond"/>
              </a:rPr>
              <a:t> Cascade (1.2 IBU)</a:t>
            </a:r>
          </a:p>
          <a:p>
            <a:r>
              <a:rPr lang="en-US" dirty="0">
                <a:solidFill>
                  <a:srgbClr val="000000"/>
                </a:solidFill>
                <a:cs typeface="Garamond"/>
              </a:rPr>
              <a:t>0 min - .25 </a:t>
            </a:r>
            <a:r>
              <a:rPr lang="en-US" dirty="0" err="1">
                <a:solidFill>
                  <a:srgbClr val="000000"/>
                </a:solidFill>
                <a:cs typeface="Garamond"/>
              </a:rPr>
              <a:t>oz</a:t>
            </a:r>
            <a:r>
              <a:rPr lang="en-US" dirty="0">
                <a:solidFill>
                  <a:srgbClr val="000000"/>
                </a:solidFill>
                <a:cs typeface="Garamond"/>
              </a:rPr>
              <a:t> Centennial (0 IBU)</a:t>
            </a:r>
          </a:p>
          <a:p>
            <a:r>
              <a:rPr lang="en-US" dirty="0">
                <a:solidFill>
                  <a:srgbClr val="000000"/>
                </a:solidFill>
                <a:cs typeface="Garamond"/>
              </a:rPr>
              <a:t>0 min - .25 </a:t>
            </a:r>
            <a:r>
              <a:rPr lang="en-US" dirty="0" err="1">
                <a:solidFill>
                  <a:srgbClr val="000000"/>
                </a:solidFill>
                <a:cs typeface="Garamond"/>
              </a:rPr>
              <a:t>oz</a:t>
            </a:r>
            <a:r>
              <a:rPr lang="en-US" dirty="0">
                <a:solidFill>
                  <a:srgbClr val="000000"/>
                </a:solidFill>
                <a:cs typeface="Garamond"/>
              </a:rPr>
              <a:t> Cascade (0 IBU)</a:t>
            </a:r>
          </a:p>
          <a:p>
            <a:endParaRPr lang="en-US" dirty="0">
              <a:solidFill>
                <a:srgbClr val="000000"/>
              </a:solidFill>
              <a:cs typeface="Garamond"/>
            </a:endParaRPr>
          </a:p>
          <a:p>
            <a:endParaRPr lang="en-US" dirty="0">
              <a:solidFill>
                <a:srgbClr val="000000"/>
              </a:solidFill>
              <a:cs typeface="Garam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00612" y="2430939"/>
            <a:ext cx="39595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rgbClr val="000000"/>
                </a:solidFill>
                <a:cs typeface="Garamond"/>
              </a:rPr>
              <a:t>Mini-Mash + 10 min Extract + Late Sugar</a:t>
            </a:r>
          </a:p>
          <a:p>
            <a:r>
              <a:rPr lang="en-US" dirty="0">
                <a:solidFill>
                  <a:srgbClr val="000000"/>
                </a:solidFill>
                <a:cs typeface="Garamond"/>
              </a:rPr>
              <a:t>60 min - .5 </a:t>
            </a:r>
            <a:r>
              <a:rPr lang="en-US" dirty="0" err="1">
                <a:solidFill>
                  <a:srgbClr val="000000"/>
                </a:solidFill>
                <a:cs typeface="Garamond"/>
              </a:rPr>
              <a:t>oz</a:t>
            </a:r>
            <a:r>
              <a:rPr lang="en-US" dirty="0">
                <a:solidFill>
                  <a:srgbClr val="000000"/>
                </a:solidFill>
                <a:cs typeface="Garamond"/>
              </a:rPr>
              <a:t> Horizon (30.1 IBU)</a:t>
            </a:r>
          </a:p>
          <a:p>
            <a:r>
              <a:rPr lang="en-US" dirty="0">
                <a:solidFill>
                  <a:srgbClr val="000000"/>
                </a:solidFill>
                <a:cs typeface="Garamond"/>
              </a:rPr>
              <a:t>15 min - .11 </a:t>
            </a:r>
            <a:r>
              <a:rPr lang="en-US" dirty="0" err="1">
                <a:solidFill>
                  <a:srgbClr val="000000"/>
                </a:solidFill>
                <a:cs typeface="Garamond"/>
              </a:rPr>
              <a:t>oz</a:t>
            </a:r>
            <a:r>
              <a:rPr lang="en-US" dirty="0">
                <a:solidFill>
                  <a:srgbClr val="000000"/>
                </a:solidFill>
                <a:cs typeface="Garamond"/>
              </a:rPr>
              <a:t> Centennial (1.9 IBU)</a:t>
            </a:r>
          </a:p>
          <a:p>
            <a:r>
              <a:rPr lang="en-US" dirty="0">
                <a:solidFill>
                  <a:srgbClr val="000000"/>
                </a:solidFill>
                <a:cs typeface="Garamond"/>
              </a:rPr>
              <a:t>15 min - .11 </a:t>
            </a:r>
            <a:r>
              <a:rPr lang="en-US" dirty="0" err="1">
                <a:solidFill>
                  <a:srgbClr val="000000"/>
                </a:solidFill>
                <a:cs typeface="Garamond"/>
              </a:rPr>
              <a:t>oz</a:t>
            </a:r>
            <a:r>
              <a:rPr lang="en-US" dirty="0">
                <a:solidFill>
                  <a:srgbClr val="000000"/>
                </a:solidFill>
                <a:cs typeface="Garamond"/>
              </a:rPr>
              <a:t> Cascade (1.3 IBU)</a:t>
            </a:r>
          </a:p>
          <a:p>
            <a:r>
              <a:rPr lang="en-US" dirty="0">
                <a:solidFill>
                  <a:srgbClr val="000000"/>
                </a:solidFill>
                <a:cs typeface="Garamond"/>
              </a:rPr>
              <a:t>0 min - .25 </a:t>
            </a:r>
            <a:r>
              <a:rPr lang="en-US" dirty="0" err="1">
                <a:solidFill>
                  <a:srgbClr val="000000"/>
                </a:solidFill>
                <a:cs typeface="Garamond"/>
              </a:rPr>
              <a:t>oz</a:t>
            </a:r>
            <a:r>
              <a:rPr lang="en-US" dirty="0">
                <a:solidFill>
                  <a:srgbClr val="000000"/>
                </a:solidFill>
                <a:cs typeface="Garamond"/>
              </a:rPr>
              <a:t> Centennial (0 IBU)</a:t>
            </a:r>
          </a:p>
          <a:p>
            <a:r>
              <a:rPr lang="en-US" dirty="0">
                <a:solidFill>
                  <a:srgbClr val="000000"/>
                </a:solidFill>
                <a:cs typeface="Garamond"/>
              </a:rPr>
              <a:t>0 min - .25 </a:t>
            </a:r>
            <a:r>
              <a:rPr lang="en-US" dirty="0" err="1">
                <a:solidFill>
                  <a:srgbClr val="000000"/>
                </a:solidFill>
                <a:cs typeface="Garamond"/>
              </a:rPr>
              <a:t>oz</a:t>
            </a:r>
            <a:r>
              <a:rPr lang="en-US" dirty="0">
                <a:solidFill>
                  <a:srgbClr val="000000"/>
                </a:solidFill>
                <a:cs typeface="Garamond"/>
              </a:rPr>
              <a:t> Cascade (0 IBU)</a:t>
            </a:r>
          </a:p>
          <a:p>
            <a:endParaRPr lang="en-US" dirty="0">
              <a:solidFill>
                <a:srgbClr val="000000"/>
              </a:solidFill>
              <a:cs typeface="Garamond"/>
            </a:endParaRPr>
          </a:p>
          <a:p>
            <a:endParaRPr lang="en-US" dirty="0">
              <a:solidFill>
                <a:srgbClr val="000000"/>
              </a:solidFill>
              <a:cs typeface="Garamond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026467" y="3899640"/>
            <a:ext cx="874145" cy="15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108463" y="3339461"/>
            <a:ext cx="79214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43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#9: Practice Good Brewing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These are not exclusive to extract, but do lead to better beer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Clean and sanitize thoroughly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Make yeast starters, pitch big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Aerate your </a:t>
            </a:r>
            <a:r>
              <a:rPr lang="en-US" dirty="0" err="1">
                <a:solidFill>
                  <a:srgbClr val="000000"/>
                </a:solidFill>
              </a:rPr>
              <a:t>wort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Control temperature of fermentation</a:t>
            </a:r>
          </a:p>
        </p:txBody>
      </p:sp>
    </p:spTree>
    <p:extLst>
      <p:ext uri="{BB962C8B-B14F-4D97-AF65-F5344CB8AC3E}">
        <p14:creationId xmlns:p14="http://schemas.microsoft.com/office/powerpoint/2010/main" val="326697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03-08 at 10.15.46 PM.png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0"/>
            <a:ext cx="8636000" cy="68447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</a:rPr>
              <a:t>Establishing Credibility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Who is Alex?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801906"/>
            <a:ext cx="7272339" cy="50428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Speech &amp; Debate Instructor/Coach at Lower Columbia College (Longview, WA)</a:t>
            </a:r>
          </a:p>
          <a:p>
            <a:r>
              <a:rPr lang="en-US" dirty="0">
                <a:solidFill>
                  <a:srgbClr val="000000"/>
                </a:solidFill>
              </a:rPr>
              <a:t>Oregon Brew Crew Education Chair</a:t>
            </a:r>
          </a:p>
          <a:p>
            <a:r>
              <a:rPr lang="en-US" dirty="0">
                <a:solidFill>
                  <a:srgbClr val="000000"/>
                </a:solidFill>
              </a:rPr>
              <a:t>BJCP Instructor (Certified)</a:t>
            </a:r>
          </a:p>
          <a:p>
            <a:r>
              <a:rPr lang="en-US" u="sng" dirty="0">
                <a:solidFill>
                  <a:srgbClr val="000000"/>
                </a:solidFill>
              </a:rPr>
              <a:t>Notable Award-Winning Extract Beers: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B.O.S. Salem Ale Works Summer Homebrew Competition 2015 (American Pale Ale)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3</a:t>
            </a:r>
            <a:r>
              <a:rPr lang="en-US" baseline="30000" dirty="0">
                <a:solidFill>
                  <a:srgbClr val="000000"/>
                </a:solidFill>
              </a:rPr>
              <a:t>rd</a:t>
            </a:r>
            <a:r>
              <a:rPr lang="en-US" dirty="0">
                <a:solidFill>
                  <a:srgbClr val="000000"/>
                </a:solidFill>
              </a:rPr>
              <a:t> B.O.S. &amp; 1</a:t>
            </a:r>
            <a:r>
              <a:rPr lang="en-US" baseline="30000" dirty="0">
                <a:solidFill>
                  <a:srgbClr val="000000"/>
                </a:solidFill>
              </a:rPr>
              <a:t>st</a:t>
            </a:r>
            <a:r>
              <a:rPr lang="en-US" dirty="0">
                <a:solidFill>
                  <a:srgbClr val="000000"/>
                </a:solidFill>
              </a:rPr>
              <a:t> People’s Choice Stout Bout 2016 (Tropical Stout)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B.O.S. Heart of Cascadia 2016 (Rye IPA)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Three 2016 MCAB Qualifiers + one NHC Second Round</a:t>
            </a:r>
          </a:p>
        </p:txBody>
      </p:sp>
    </p:spTree>
    <p:extLst>
      <p:ext uri="{BB962C8B-B14F-4D97-AF65-F5344CB8AC3E}">
        <p14:creationId xmlns:p14="http://schemas.microsoft.com/office/powerpoint/2010/main" val="416297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000000"/>
                </a:solidFill>
              </a:rPr>
              <a:t>#10: Enter Competitions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It’s really really hard to “brew award-winning beer with extract” if you don’t enter competitions.</a:t>
            </a:r>
          </a:p>
          <a:p>
            <a:r>
              <a:rPr lang="en-US" dirty="0">
                <a:solidFill>
                  <a:srgbClr val="000000"/>
                </a:solidFill>
              </a:rPr>
              <a:t>Plan to enter every beer you brew in at least two competitions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err="1">
                <a:solidFill>
                  <a:srgbClr val="000000"/>
                </a:solidFill>
              </a:rPr>
              <a:t>BJCP.org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err="1">
                <a:solidFill>
                  <a:srgbClr val="000000"/>
                </a:solidFill>
              </a:rPr>
              <a:t>HomebrewersAssociation.org</a:t>
            </a:r>
            <a:endParaRPr lang="is-I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75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0000"/>
                </a:solidFill>
              </a:rPr>
              <a:t>Revisiting why extract is “bad”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solidFill>
                  <a:srgbClr val="000000"/>
                </a:solidFill>
              </a:rPr>
              <a:t>Tastes bad (“extract twang”)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 don’t believe this is a real thing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Lots of extract beers are bad because lots of inexperienced brewers make them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Avoid by: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Using fresh extract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Aerating your </a:t>
            </a:r>
            <a:r>
              <a:rPr lang="en-US" dirty="0" err="1">
                <a:solidFill>
                  <a:srgbClr val="000000"/>
                </a:solidFill>
              </a:rPr>
              <a:t>wort</a:t>
            </a:r>
            <a:endParaRPr lang="en-US" dirty="0">
              <a:solidFill>
                <a:srgbClr val="000000"/>
              </a:solidFill>
            </a:endParaRPr>
          </a:p>
          <a:p>
            <a:pPr lvl="2"/>
            <a:r>
              <a:rPr lang="en-US" dirty="0">
                <a:solidFill>
                  <a:srgbClr val="000000"/>
                </a:solidFill>
              </a:rPr>
              <a:t>Pitching lots of healthy, viable yeast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Good sanitation practices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Don’t make the same mistakes you made on your first few batches</a:t>
            </a:r>
          </a:p>
        </p:txBody>
      </p:sp>
    </p:spTree>
    <p:extLst>
      <p:ext uri="{BB962C8B-B14F-4D97-AF65-F5344CB8AC3E}">
        <p14:creationId xmlns:p14="http://schemas.microsoft.com/office/powerpoint/2010/main" val="217875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0000"/>
                </a:solidFill>
              </a:rPr>
              <a:t>Revisiting why extract is “bad”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solidFill>
                  <a:srgbClr val="000000"/>
                </a:solidFill>
              </a:rPr>
              <a:t>Has low </a:t>
            </a:r>
            <a:r>
              <a:rPr lang="en-US" u="sng" dirty="0" err="1">
                <a:solidFill>
                  <a:srgbClr val="000000"/>
                </a:solidFill>
              </a:rPr>
              <a:t>fermentability</a:t>
            </a:r>
            <a:endParaRPr lang="en-US" u="sng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This one’s true... but not crippling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~75% </a:t>
            </a:r>
            <a:r>
              <a:rPr lang="en-US" dirty="0" err="1">
                <a:solidFill>
                  <a:srgbClr val="000000"/>
                </a:solidFill>
              </a:rPr>
              <a:t>fermentability</a:t>
            </a:r>
            <a:r>
              <a:rPr lang="en-US" dirty="0">
                <a:solidFill>
                  <a:srgbClr val="000000"/>
                </a:solidFill>
              </a:rPr>
              <a:t> is similar to mashing at 158F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Avoid by: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Doing a partial mash at 147-150F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Adding &lt;10% of simple sugar (to replace LME)</a:t>
            </a:r>
          </a:p>
        </p:txBody>
      </p:sp>
    </p:spTree>
    <p:extLst>
      <p:ext uri="{BB962C8B-B14F-4D97-AF65-F5344CB8AC3E}">
        <p14:creationId xmlns:p14="http://schemas.microsoft.com/office/powerpoint/2010/main" val="81849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0000"/>
                </a:solidFill>
              </a:rPr>
              <a:t>Revisiting why extract is “bad”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solidFill>
                  <a:srgbClr val="000000"/>
                </a:solidFill>
              </a:rPr>
              <a:t>LME sticks to the can, caramelizes in the kettle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LME will do this if you let it…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Don’t let it!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Avoid by: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Pre-dissolving all LME in hot </a:t>
            </a:r>
            <a:r>
              <a:rPr lang="en-US" dirty="0" err="1">
                <a:solidFill>
                  <a:srgbClr val="000000"/>
                </a:solidFill>
              </a:rPr>
              <a:t>wort</a:t>
            </a:r>
            <a:r>
              <a:rPr lang="en-US" dirty="0">
                <a:solidFill>
                  <a:srgbClr val="000000"/>
                </a:solidFill>
              </a:rPr>
              <a:t> before adding to kettle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Adding LME late in the boil to limit </a:t>
            </a:r>
            <a:r>
              <a:rPr lang="en-US" dirty="0" err="1">
                <a:solidFill>
                  <a:srgbClr val="000000"/>
                </a:solidFill>
              </a:rPr>
              <a:t>caramelization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97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0000"/>
                </a:solidFill>
              </a:rPr>
              <a:t>Revisiting why extract is “bad”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solidFill>
                  <a:srgbClr val="000000"/>
                </a:solidFill>
              </a:rPr>
              <a:t>You can’t make light-colored beers with extract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LME darkens with age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Avoid by: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BUYING fresh extract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Buying BULK whenever possible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BREWING with your extract as promptly as possible</a:t>
            </a:r>
          </a:p>
        </p:txBody>
      </p:sp>
    </p:spTree>
    <p:extLst>
      <p:ext uri="{BB962C8B-B14F-4D97-AF65-F5344CB8AC3E}">
        <p14:creationId xmlns:p14="http://schemas.microsoft.com/office/powerpoint/2010/main" val="143886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0000"/>
                </a:solidFill>
              </a:rPr>
              <a:t>Revisiting why extract is “bad”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solidFill>
                  <a:srgbClr val="000000"/>
                </a:solidFill>
              </a:rPr>
              <a:t>Limited styles of beer you can brew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You can brew any beer with a 2-row, pilsner, wheat, or Munich base with </a:t>
            </a:r>
            <a:r>
              <a:rPr lang="en-US" dirty="0" err="1">
                <a:solidFill>
                  <a:srgbClr val="000000"/>
                </a:solidFill>
              </a:rPr>
              <a:t>Briess</a:t>
            </a:r>
            <a:r>
              <a:rPr lang="en-US" dirty="0">
                <a:solidFill>
                  <a:srgbClr val="000000"/>
                </a:solidFill>
              </a:rPr>
              <a:t> extract. Even more base malt extracts are available if you expand to other companies.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Avoid by: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Do a mini-mash. This allows you to use several pounds of specialty grains.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Even if you don’t want to mini-mash, steep some specialty grains to broaden the styles available to you.</a:t>
            </a:r>
          </a:p>
        </p:txBody>
      </p:sp>
    </p:spTree>
    <p:extLst>
      <p:ext uri="{BB962C8B-B14F-4D97-AF65-F5344CB8AC3E}">
        <p14:creationId xmlns:p14="http://schemas.microsoft.com/office/powerpoint/2010/main" val="94091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0000"/>
                </a:solidFill>
              </a:rPr>
              <a:t>Revisiting why extract is “bad”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801906"/>
            <a:ext cx="7272339" cy="4601821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Extract is expensive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True. But not as true as you think.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1 </a:t>
            </a:r>
            <a:r>
              <a:rPr lang="en-US" dirty="0" err="1">
                <a:solidFill>
                  <a:srgbClr val="000000"/>
                </a:solidFill>
              </a:rPr>
              <a:t>lb</a:t>
            </a:r>
            <a:r>
              <a:rPr lang="en-US" dirty="0">
                <a:solidFill>
                  <a:srgbClr val="000000"/>
                </a:solidFill>
              </a:rPr>
              <a:t> malted barley = .75 </a:t>
            </a:r>
            <a:r>
              <a:rPr lang="en-US" dirty="0" err="1">
                <a:solidFill>
                  <a:srgbClr val="000000"/>
                </a:solidFill>
              </a:rPr>
              <a:t>lb</a:t>
            </a:r>
            <a:r>
              <a:rPr lang="en-US" dirty="0">
                <a:solidFill>
                  <a:srgbClr val="000000"/>
                </a:solidFill>
              </a:rPr>
              <a:t> LME = .6 </a:t>
            </a:r>
            <a:r>
              <a:rPr lang="en-US" dirty="0" err="1">
                <a:solidFill>
                  <a:srgbClr val="000000"/>
                </a:solidFill>
              </a:rPr>
              <a:t>lb</a:t>
            </a:r>
            <a:r>
              <a:rPr lang="en-US" dirty="0">
                <a:solidFill>
                  <a:srgbClr val="000000"/>
                </a:solidFill>
              </a:rPr>
              <a:t> DME</a:t>
            </a:r>
          </a:p>
          <a:p>
            <a:pPr lvl="2"/>
            <a:r>
              <a:rPr lang="en-US" dirty="0" err="1">
                <a:solidFill>
                  <a:srgbClr val="000000"/>
                </a:solidFill>
              </a:rPr>
              <a:t>Steinbart’s</a:t>
            </a:r>
            <a:r>
              <a:rPr lang="en-US" dirty="0">
                <a:solidFill>
                  <a:srgbClr val="000000"/>
                </a:solidFill>
              </a:rPr>
              <a:t> costs:</a:t>
            </a:r>
          </a:p>
          <a:p>
            <a:pPr lvl="3"/>
            <a:r>
              <a:rPr lang="en-US" dirty="0">
                <a:solidFill>
                  <a:srgbClr val="000000"/>
                </a:solidFill>
              </a:rPr>
              <a:t>1 </a:t>
            </a:r>
            <a:r>
              <a:rPr lang="en-US" dirty="0" err="1">
                <a:solidFill>
                  <a:srgbClr val="000000"/>
                </a:solidFill>
              </a:rPr>
              <a:t>lb</a:t>
            </a:r>
            <a:r>
              <a:rPr lang="en-US" dirty="0">
                <a:solidFill>
                  <a:srgbClr val="000000"/>
                </a:solidFill>
              </a:rPr>
              <a:t> Great Western 2-row: $1.05</a:t>
            </a:r>
          </a:p>
          <a:p>
            <a:pPr lvl="3"/>
            <a:r>
              <a:rPr lang="en-US" dirty="0">
                <a:solidFill>
                  <a:srgbClr val="000000"/>
                </a:solidFill>
              </a:rPr>
              <a:t>.75 </a:t>
            </a:r>
            <a:r>
              <a:rPr lang="en-US" dirty="0" err="1">
                <a:solidFill>
                  <a:srgbClr val="000000"/>
                </a:solidFill>
              </a:rPr>
              <a:t>lb</a:t>
            </a:r>
            <a:r>
              <a:rPr lang="en-US" dirty="0">
                <a:solidFill>
                  <a:srgbClr val="000000"/>
                </a:solidFill>
              </a:rPr>
              <a:t> LME: $1.87</a:t>
            </a:r>
          </a:p>
          <a:p>
            <a:pPr lvl="3"/>
            <a:r>
              <a:rPr lang="en-US" dirty="0">
                <a:solidFill>
                  <a:srgbClr val="000000"/>
                </a:solidFill>
              </a:rPr>
              <a:t>.6 </a:t>
            </a:r>
            <a:r>
              <a:rPr lang="en-US" dirty="0" err="1">
                <a:solidFill>
                  <a:srgbClr val="000000"/>
                </a:solidFill>
              </a:rPr>
              <a:t>lb</a:t>
            </a:r>
            <a:r>
              <a:rPr lang="en-US" dirty="0">
                <a:solidFill>
                  <a:srgbClr val="000000"/>
                </a:solidFill>
              </a:rPr>
              <a:t> DME: $2.40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Avoid by: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Mini-mash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Use LME over DME when possible (if $ is primary concern)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Buy LME bulk, don’t buy pre-packaged cans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SAVE money on hops when you increase utilization by adding your extract late</a:t>
            </a:r>
          </a:p>
          <a:p>
            <a:pPr lvl="3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1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0000"/>
                </a:solidFill>
              </a:rPr>
              <a:t>Why should I brew with extract?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801906"/>
            <a:ext cx="7272339" cy="5056094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Maybe you shouldn’t</a:t>
            </a:r>
          </a:p>
          <a:p>
            <a:r>
              <a:rPr lang="en-US" dirty="0">
                <a:solidFill>
                  <a:srgbClr val="000000"/>
                </a:solidFill>
              </a:rPr>
              <a:t>Great “gateway” into brewing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Higher per-batch costs, but lower startup costs</a:t>
            </a:r>
          </a:p>
          <a:p>
            <a:r>
              <a:rPr lang="en-US" dirty="0">
                <a:solidFill>
                  <a:srgbClr val="000000"/>
                </a:solidFill>
              </a:rPr>
              <a:t>Consistent product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Eliminate one variable while learning other aspects of brewing</a:t>
            </a:r>
          </a:p>
          <a:p>
            <a:r>
              <a:rPr lang="en-US" dirty="0">
                <a:solidFill>
                  <a:srgbClr val="000000"/>
                </a:solidFill>
              </a:rPr>
              <a:t>Not spatially demanding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100% of our brew day takes place on our stove and countertop</a:t>
            </a:r>
          </a:p>
          <a:p>
            <a:r>
              <a:rPr lang="en-US" b="1" dirty="0">
                <a:solidFill>
                  <a:srgbClr val="000000"/>
                </a:solidFill>
              </a:rPr>
              <a:t>If nothing else, don’t fear extract.</a:t>
            </a:r>
          </a:p>
        </p:txBody>
      </p:sp>
    </p:spTree>
    <p:extLst>
      <p:ext uri="{BB962C8B-B14F-4D97-AF65-F5344CB8AC3E}">
        <p14:creationId xmlns:p14="http://schemas.microsoft.com/office/powerpoint/2010/main" val="218155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0000"/>
                </a:solidFill>
              </a:rPr>
              <a:t>You brew? Extract or All-Grain!?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solidFill>
                  <a:srgbClr val="000000"/>
                </a:solidFill>
              </a:rPr>
              <a:t>Extract is bad because: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Tastes bad (“extract twang”)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Has low </a:t>
            </a:r>
            <a:r>
              <a:rPr lang="en-US" dirty="0" err="1">
                <a:solidFill>
                  <a:srgbClr val="000000"/>
                </a:solidFill>
              </a:rPr>
              <a:t>fermentability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LME sticks to the can, caramelizes in the kettle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You can’t make light-colored beers with extract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Limited styles of beer you can brew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Extract is expensive</a:t>
            </a:r>
          </a:p>
          <a:p>
            <a:r>
              <a:rPr lang="en-US" u="sng" dirty="0">
                <a:solidFill>
                  <a:srgbClr val="000000"/>
                </a:solidFill>
              </a:rPr>
              <a:t>All-grain is good because: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Duh.</a:t>
            </a:r>
          </a:p>
        </p:txBody>
      </p:sp>
    </p:spTree>
    <p:extLst>
      <p:ext uri="{BB962C8B-B14F-4D97-AF65-F5344CB8AC3E}">
        <p14:creationId xmlns:p14="http://schemas.microsoft.com/office/powerpoint/2010/main" val="414457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Today’s Agenda: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rgbClr val="000000"/>
                </a:solidFill>
              </a:rPr>
              <a:t>What is extract?</a:t>
            </a:r>
          </a:p>
          <a:p>
            <a:r>
              <a:rPr lang="en-US" sz="3000" dirty="0">
                <a:solidFill>
                  <a:srgbClr val="000000"/>
                </a:solidFill>
              </a:rPr>
              <a:t>Ten steps to brewing better extract beer</a:t>
            </a:r>
          </a:p>
          <a:p>
            <a:r>
              <a:rPr lang="en-US" sz="3000" dirty="0">
                <a:solidFill>
                  <a:srgbClr val="000000"/>
                </a:solidFill>
              </a:rPr>
              <a:t>In defense of extract</a:t>
            </a:r>
          </a:p>
          <a:p>
            <a:r>
              <a:rPr lang="en-US" sz="3000" dirty="0">
                <a:solidFill>
                  <a:srgbClr val="000000"/>
                </a:solidFill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498924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What is Extract?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solidFill>
                  <a:srgbClr val="000000"/>
                </a:solidFill>
              </a:rPr>
              <a:t>Malt extract</a:t>
            </a:r>
            <a:r>
              <a:rPr lang="en-US" dirty="0">
                <a:solidFill>
                  <a:srgbClr val="000000"/>
                </a:solidFill>
              </a:rPr>
              <a:t>: sugary liquid or powder produced by converting sugars in malted barley</a:t>
            </a:r>
          </a:p>
          <a:p>
            <a:r>
              <a:rPr lang="en-US" dirty="0">
                <a:solidFill>
                  <a:srgbClr val="000000"/>
                </a:solidFill>
              </a:rPr>
              <a:t>When all-grain brewers mash, they are creating extract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260" y="3263848"/>
            <a:ext cx="3397472" cy="23697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9064" y="3263848"/>
            <a:ext cx="2304999" cy="24893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31936" y="5795117"/>
            <a:ext cx="2754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Liquid (LME): ~20% water</a:t>
            </a:r>
          </a:p>
          <a:p>
            <a:pPr algn="ctr"/>
            <a:r>
              <a:rPr lang="en-US" dirty="0"/>
              <a:t>1 </a:t>
            </a:r>
            <a:r>
              <a:rPr lang="en-US" dirty="0" err="1"/>
              <a:t>lb</a:t>
            </a:r>
            <a:r>
              <a:rPr lang="en-US" dirty="0"/>
              <a:t> Malt = .75 </a:t>
            </a:r>
            <a:r>
              <a:rPr lang="en-US" dirty="0" err="1"/>
              <a:t>lbs</a:t>
            </a:r>
            <a:r>
              <a:rPr lang="en-US" dirty="0"/>
              <a:t> LME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35860" y="5807097"/>
            <a:ext cx="2891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Dry (DME): ~3% water</a:t>
            </a:r>
          </a:p>
          <a:p>
            <a:pPr algn="ctr"/>
            <a:r>
              <a:rPr lang="en-US" dirty="0"/>
              <a:t>1 </a:t>
            </a:r>
            <a:r>
              <a:rPr lang="en-US" dirty="0" err="1"/>
              <a:t>lb</a:t>
            </a:r>
            <a:r>
              <a:rPr lang="en-US" dirty="0"/>
              <a:t> Malt = .6 </a:t>
            </a:r>
            <a:r>
              <a:rPr lang="en-US" dirty="0" err="1"/>
              <a:t>lbs</a:t>
            </a:r>
            <a:r>
              <a:rPr lang="en-US" dirty="0"/>
              <a:t> DME </a:t>
            </a:r>
          </a:p>
        </p:txBody>
      </p:sp>
    </p:spTree>
    <p:extLst>
      <p:ext uri="{BB962C8B-B14F-4D97-AF65-F5344CB8AC3E}">
        <p14:creationId xmlns:p14="http://schemas.microsoft.com/office/powerpoint/2010/main" val="395361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#1: Use Fresh Extract</a:t>
            </a:r>
          </a:p>
        </p:txBody>
      </p:sp>
      <p:pic>
        <p:nvPicPr>
          <p:cNvPr id="6" name="Picture 5" descr="IMG_264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0926" y="1967607"/>
            <a:ext cx="5424783" cy="40685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4118" y="1638467"/>
            <a:ext cx="3526117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3200" b="1" dirty="0"/>
              <a:t>Buy Fresh </a:t>
            </a:r>
          </a:p>
          <a:p>
            <a:pPr marL="285750" indent="-285750">
              <a:lnSpc>
                <a:spcPct val="20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3200" b="1" dirty="0"/>
              <a:t>Buy Bulk </a:t>
            </a:r>
          </a:p>
          <a:p>
            <a:pPr marL="285750" indent="-285750">
              <a:lnSpc>
                <a:spcPct val="20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3200" b="1" dirty="0"/>
              <a:t>Brew Fresh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9583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#1: Use Fresh Extract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Buy Fresh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Buy extract (especially LME) from homebrew shops that are high traffic and move extract quickly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Buy LME in bulk rather than pre-packaged cans or jars</a:t>
            </a:r>
          </a:p>
          <a:p>
            <a:r>
              <a:rPr lang="en-US" b="1" dirty="0">
                <a:solidFill>
                  <a:srgbClr val="000000"/>
                </a:solidFill>
              </a:rPr>
              <a:t>Brew Fresh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Refrigerate LME, brew with it quickly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Use DME within a few months of opening package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07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#2: Know Your Extract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Buy the right extract</a:t>
            </a:r>
          </a:p>
          <a:p>
            <a:pPr lvl="1"/>
            <a:r>
              <a:rPr lang="en-US" dirty="0"/>
              <a:t>What type of base malt are you replacing?</a:t>
            </a:r>
          </a:p>
          <a:p>
            <a:r>
              <a:rPr lang="en-US" dirty="0"/>
              <a:t>Once you’ve bought extract, know what it is</a:t>
            </a:r>
          </a:p>
          <a:p>
            <a:pPr lvl="1"/>
            <a:r>
              <a:rPr lang="en-US" dirty="0"/>
              <a:t>What grains were used to make the extract?</a:t>
            </a:r>
          </a:p>
          <a:p>
            <a:pPr lvl="1"/>
            <a:r>
              <a:rPr lang="en-US" dirty="0"/>
              <a:t>How fermentable is it?</a:t>
            </a:r>
          </a:p>
          <a:p>
            <a:pPr lvl="1"/>
            <a:r>
              <a:rPr lang="en-US" dirty="0"/>
              <a:t>What does all this mean for your brew?</a:t>
            </a:r>
          </a:p>
        </p:txBody>
      </p:sp>
      <p:pic>
        <p:nvPicPr>
          <p:cNvPr id="5" name="Picture 4" descr="Screen Shot 2015-08-31 at 2.33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567" y="1305019"/>
            <a:ext cx="6488866" cy="5287224"/>
          </a:xfrm>
          <a:prstGeom prst="rect">
            <a:avLst/>
          </a:prstGeom>
        </p:spPr>
      </p:pic>
      <p:pic>
        <p:nvPicPr>
          <p:cNvPr id="6" name="Picture 5" descr="Screen Shot 2015-08-31 at 6.04.4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52" y="1305019"/>
            <a:ext cx="7671895" cy="5287224"/>
          </a:xfrm>
          <a:prstGeom prst="rect">
            <a:avLst/>
          </a:prstGeom>
        </p:spPr>
      </p:pic>
      <p:pic>
        <p:nvPicPr>
          <p:cNvPr id="7" name="Picture 6" descr="MASH TEM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25" y="1297699"/>
            <a:ext cx="8283550" cy="544614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550529" y="3345141"/>
            <a:ext cx="5148338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463171" y="6183271"/>
            <a:ext cx="457200" cy="457200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3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#3: Mini-Mash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solidFill>
                  <a:srgbClr val="000000"/>
                </a:solidFill>
              </a:rPr>
              <a:t>Try to mash </a:t>
            </a:r>
            <a:r>
              <a:rPr lang="en-US" i="1" u="sng" dirty="0">
                <a:solidFill>
                  <a:srgbClr val="000000"/>
                </a:solidFill>
              </a:rPr>
              <a:t>something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Improve your brewing science education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Increases beer styles available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Gives you more control over </a:t>
            </a:r>
            <a:r>
              <a:rPr lang="en-US" dirty="0" err="1">
                <a:solidFill>
                  <a:srgbClr val="000000"/>
                </a:solidFill>
              </a:rPr>
              <a:t>fermentability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Allows you to use grains such as Munich, Vienna, Biscuit, and adjuncts</a:t>
            </a:r>
          </a:p>
          <a:p>
            <a:r>
              <a:rPr lang="en-US" u="sng" dirty="0">
                <a:solidFill>
                  <a:srgbClr val="000000"/>
                </a:solidFill>
              </a:rPr>
              <a:t>In general, mash 2 </a:t>
            </a:r>
            <a:r>
              <a:rPr lang="en-US" u="sng" dirty="0" err="1">
                <a:solidFill>
                  <a:srgbClr val="000000"/>
                </a:solidFill>
              </a:rPr>
              <a:t>lb</a:t>
            </a:r>
            <a:r>
              <a:rPr lang="en-US" u="sng" dirty="0">
                <a:solidFill>
                  <a:srgbClr val="000000"/>
                </a:solidFill>
              </a:rPr>
              <a:t> grain per 1 gallon capacity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6 quart kitchen pot – 3 </a:t>
            </a:r>
            <a:r>
              <a:rPr lang="en-US" dirty="0" err="1">
                <a:solidFill>
                  <a:srgbClr val="000000"/>
                </a:solidFill>
              </a:rPr>
              <a:t>lb</a:t>
            </a:r>
            <a:r>
              <a:rPr lang="en-US" dirty="0">
                <a:solidFill>
                  <a:srgbClr val="000000"/>
                </a:solidFill>
              </a:rPr>
              <a:t> mash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2 gallon cooler– 4 </a:t>
            </a:r>
            <a:r>
              <a:rPr lang="en-US" dirty="0" err="1">
                <a:solidFill>
                  <a:srgbClr val="000000"/>
                </a:solidFill>
              </a:rPr>
              <a:t>lb</a:t>
            </a:r>
            <a:r>
              <a:rPr lang="en-US" dirty="0">
                <a:solidFill>
                  <a:srgbClr val="000000"/>
                </a:solidFill>
              </a:rPr>
              <a:t> BIAB mash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5-gallon kettle </a:t>
            </a:r>
            <a:r>
              <a:rPr lang="mr-IN" dirty="0">
                <a:solidFill>
                  <a:srgbClr val="000000"/>
                </a:solidFill>
              </a:rPr>
              <a:t>–</a:t>
            </a:r>
            <a:r>
              <a:rPr lang="en-US" dirty="0">
                <a:solidFill>
                  <a:srgbClr val="000000"/>
                </a:solidFill>
              </a:rPr>
              <a:t> 10 </a:t>
            </a:r>
            <a:r>
              <a:rPr lang="en-US" dirty="0" err="1">
                <a:solidFill>
                  <a:srgbClr val="000000"/>
                </a:solidFill>
              </a:rPr>
              <a:t>lb</a:t>
            </a:r>
            <a:r>
              <a:rPr lang="en-US" dirty="0">
                <a:solidFill>
                  <a:srgbClr val="000000"/>
                </a:solidFill>
              </a:rPr>
              <a:t> BIAB mash</a:t>
            </a:r>
          </a:p>
        </p:txBody>
      </p:sp>
    </p:spTree>
    <p:extLst>
      <p:ext uri="{BB962C8B-B14F-4D97-AF65-F5344CB8AC3E}">
        <p14:creationId xmlns:p14="http://schemas.microsoft.com/office/powerpoint/2010/main" val="278142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21066</TotalTime>
  <Words>2110</Words>
  <Application>Microsoft Office PowerPoint</Application>
  <PresentationFormat>On-screen Show (4:3)</PresentationFormat>
  <Paragraphs>302</Paragraphs>
  <Slides>27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Garamond</vt:lpstr>
      <vt:lpstr>Mangal</vt:lpstr>
      <vt:lpstr>Wingdings</vt:lpstr>
      <vt:lpstr>Tradition</vt:lpstr>
      <vt:lpstr>Brewing Award-Winning Beer with Extract</vt:lpstr>
      <vt:lpstr>Establishing Credibility Who is Alex?</vt:lpstr>
      <vt:lpstr>You brew? Extract or All-Grain!?</vt:lpstr>
      <vt:lpstr>Today’s Agenda:</vt:lpstr>
      <vt:lpstr>What is Extract?</vt:lpstr>
      <vt:lpstr>#1: Use Fresh Extract</vt:lpstr>
      <vt:lpstr>#1: Use Fresh Extract</vt:lpstr>
      <vt:lpstr>#2: Know Your Extract</vt:lpstr>
      <vt:lpstr>#3: Mini-Mash</vt:lpstr>
      <vt:lpstr>#4: Water Additions</vt:lpstr>
      <vt:lpstr>#5: Compensate for decreased fermentability</vt:lpstr>
      <vt:lpstr>#5: Compensate for decreased fermentability</vt:lpstr>
      <vt:lpstr>Converting a Grain Bill The Basics</vt:lpstr>
      <vt:lpstr>#6: Sugar Additions</vt:lpstr>
      <vt:lpstr>Converting a Grain Bill Using Sugar</vt:lpstr>
      <vt:lpstr>#7: Adding Extract</vt:lpstr>
      <vt:lpstr>#8: Adjust Hop Schedule</vt:lpstr>
      <vt:lpstr>Converting the Hop Schedule (AKA, plug this shit into BeerSmith and see what comes out)</vt:lpstr>
      <vt:lpstr>#9: Practice Good Brewing Procedures</vt:lpstr>
      <vt:lpstr>#10: Enter Competitions</vt:lpstr>
      <vt:lpstr>Revisiting why extract is “bad”</vt:lpstr>
      <vt:lpstr>Revisiting why extract is “bad”</vt:lpstr>
      <vt:lpstr>Revisiting why extract is “bad”</vt:lpstr>
      <vt:lpstr>Revisiting why extract is “bad”</vt:lpstr>
      <vt:lpstr>Revisiting why extract is “bad”</vt:lpstr>
      <vt:lpstr>Revisiting why extract is “bad”</vt:lpstr>
      <vt:lpstr>Why should I brew with extract?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Brewing Award-Winning Beer with Extract</dc:title>
  <dc:creator>Alex Brehm</dc:creator>
  <cp:lastModifiedBy>Delaney Wardell</cp:lastModifiedBy>
  <cp:revision>79</cp:revision>
  <dcterms:created xsi:type="dcterms:W3CDTF">2015-07-26T22:41:35Z</dcterms:created>
  <dcterms:modified xsi:type="dcterms:W3CDTF">2017-03-15T19:58:30Z</dcterms:modified>
</cp:coreProperties>
</file>